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6" r:id="rId2"/>
    <p:sldMasterId id="2147483811" r:id="rId3"/>
    <p:sldMasterId id="2147483825" r:id="rId4"/>
    <p:sldMasterId id="2147483837" r:id="rId5"/>
  </p:sldMasterIdLst>
  <p:notesMasterIdLst>
    <p:notesMasterId r:id="rId70"/>
  </p:notesMasterIdLst>
  <p:sldIdLst>
    <p:sldId id="329" r:id="rId6"/>
    <p:sldId id="589" r:id="rId7"/>
    <p:sldId id="580" r:id="rId8"/>
    <p:sldId id="560" r:id="rId9"/>
    <p:sldId id="558" r:id="rId10"/>
    <p:sldId id="559" r:id="rId11"/>
    <p:sldId id="550" r:id="rId12"/>
    <p:sldId id="551" r:id="rId13"/>
    <p:sldId id="552" r:id="rId14"/>
    <p:sldId id="553" r:id="rId15"/>
    <p:sldId id="564" r:id="rId16"/>
    <p:sldId id="537" r:id="rId17"/>
    <p:sldId id="538" r:id="rId18"/>
    <p:sldId id="539" r:id="rId19"/>
    <p:sldId id="554" r:id="rId20"/>
    <p:sldId id="555" r:id="rId21"/>
    <p:sldId id="541" r:id="rId22"/>
    <p:sldId id="542" r:id="rId23"/>
    <p:sldId id="545" r:id="rId24"/>
    <p:sldId id="546" r:id="rId25"/>
    <p:sldId id="547" r:id="rId26"/>
    <p:sldId id="581" r:id="rId27"/>
    <p:sldId id="556" r:id="rId28"/>
    <p:sldId id="565" r:id="rId29"/>
    <p:sldId id="557" r:id="rId30"/>
    <p:sldId id="566" r:id="rId31"/>
    <p:sldId id="567" r:id="rId32"/>
    <p:sldId id="544" r:id="rId33"/>
    <p:sldId id="573" r:id="rId34"/>
    <p:sldId id="601" r:id="rId35"/>
    <p:sldId id="586" r:id="rId36"/>
    <p:sldId id="582" r:id="rId37"/>
    <p:sldId id="570" r:id="rId38"/>
    <p:sldId id="561" r:id="rId39"/>
    <p:sldId id="563" r:id="rId40"/>
    <p:sldId id="568" r:id="rId41"/>
    <p:sldId id="569" r:id="rId42"/>
    <p:sldId id="591" r:id="rId43"/>
    <p:sldId id="592" r:id="rId44"/>
    <p:sldId id="593" r:id="rId45"/>
    <p:sldId id="594" r:id="rId46"/>
    <p:sldId id="595" r:id="rId47"/>
    <p:sldId id="599" r:id="rId48"/>
    <p:sldId id="596" r:id="rId49"/>
    <p:sldId id="597" r:id="rId50"/>
    <p:sldId id="598" r:id="rId51"/>
    <p:sldId id="562" r:id="rId52"/>
    <p:sldId id="571" r:id="rId53"/>
    <p:sldId id="574" r:id="rId54"/>
    <p:sldId id="575" r:id="rId55"/>
    <p:sldId id="540" r:id="rId56"/>
    <p:sldId id="583" r:id="rId57"/>
    <p:sldId id="548" r:id="rId58"/>
    <p:sldId id="576" r:id="rId59"/>
    <p:sldId id="584" r:id="rId60"/>
    <p:sldId id="590" r:id="rId61"/>
    <p:sldId id="577" r:id="rId62"/>
    <p:sldId id="587" r:id="rId63"/>
    <p:sldId id="588" r:id="rId64"/>
    <p:sldId id="578" r:id="rId65"/>
    <p:sldId id="572" r:id="rId66"/>
    <p:sldId id="549" r:id="rId67"/>
    <p:sldId id="579" r:id="rId68"/>
    <p:sldId id="600" r:id="rId6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10" autoAdjust="0"/>
    <p:restoredTop sz="52995" autoAdjust="0"/>
  </p:normalViewPr>
  <p:slideViewPr>
    <p:cSldViewPr>
      <p:cViewPr varScale="1">
        <p:scale>
          <a:sx n="80" d="100"/>
          <a:sy n="80" d="100"/>
        </p:scale>
        <p:origin x="-2328" y="-96"/>
      </p:cViewPr>
      <p:guideLst>
        <p:guide orient="horz" pos="2160"/>
        <p:guide pos="2880"/>
      </p:guideLst>
    </p:cSldViewPr>
  </p:slideViewPr>
  <p:notesTextViewPr>
    <p:cViewPr>
      <p:scale>
        <a:sx n="100" d="100"/>
        <a:sy n="100" d="100"/>
      </p:scale>
      <p:origin x="0" y="0"/>
    </p:cViewPr>
  </p:notesTextViewPr>
  <p:sorterViewPr>
    <p:cViewPr>
      <p:scale>
        <a:sx n="102" d="100"/>
        <a:sy n="102" d="100"/>
      </p:scale>
      <p:origin x="0" y="59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70" Type="http://schemas.openxmlformats.org/officeDocument/2006/relationships/notesMaster" Target="notesMasters/notesMaster1.xml"/><Relationship Id="rId71" Type="http://schemas.openxmlformats.org/officeDocument/2006/relationships/printerSettings" Target="printerSettings/printerSettings1.bin"/><Relationship Id="rId72" Type="http://schemas.openxmlformats.org/officeDocument/2006/relationships/presProps" Target="presProp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 Id="rId2" Type="http://schemas.openxmlformats.org/officeDocument/2006/relationships/image" Target="../media/image20.wmf"/><Relationship Id="rId3" Type="http://schemas.openxmlformats.org/officeDocument/2006/relationships/image" Target="../media/image2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C44776-DEA7-4D6D-B0D0-A22A30E66F23}" type="datetimeFigureOut">
              <a:rPr lang="es-CO" smtClean="0"/>
              <a:t>2/02/14</a:t>
            </a:fld>
            <a:endParaRPr lang="es-CO"/>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E6B972-D0BE-4929-878A-A9759A4069EC}" type="slidenum">
              <a:rPr lang="es-CO" smtClean="0"/>
              <a:t>‹Nr.›</a:t>
            </a:fld>
            <a:endParaRPr lang="es-CO"/>
          </a:p>
        </p:txBody>
      </p:sp>
    </p:spTree>
    <p:extLst>
      <p:ext uri="{BB962C8B-B14F-4D97-AF65-F5344CB8AC3E}">
        <p14:creationId xmlns:p14="http://schemas.microsoft.com/office/powerpoint/2010/main" val="702352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14BB40B-41F1-4C49-A438-C00DF6E25B44}" type="slidenum">
              <a:rPr lang="de-DE">
                <a:solidFill>
                  <a:prstClr val="black"/>
                </a:solidFill>
                <a:latin typeface="Calibri"/>
              </a:rPr>
              <a:pPr/>
              <a:t>1</a:t>
            </a:fld>
            <a:endParaRPr lang="de-DE">
              <a:solidFill>
                <a:prstClr val="black"/>
              </a:solidFill>
              <a:latin typeface="Calibri"/>
            </a:endParaRPr>
          </a:p>
        </p:txBody>
      </p:sp>
      <p:sp>
        <p:nvSpPr>
          <p:cNvPr id="14338" name="Rectangle 7"/>
          <p:cNvSpPr txBox="1">
            <a:spLocks noGrp="1" noChangeArrowheads="1"/>
          </p:cNvSpPr>
          <p:nvPr/>
        </p:nvSpPr>
        <p:spPr bwMode="auto">
          <a:xfrm>
            <a:off x="3887788" y="8689975"/>
            <a:ext cx="2970212" cy="454025"/>
          </a:xfrm>
          <a:prstGeom prst="rect">
            <a:avLst/>
          </a:prstGeom>
          <a:noFill/>
          <a:ln w="9525">
            <a:noFill/>
            <a:miter lim="800000"/>
            <a:headEnd/>
            <a:tailEnd/>
          </a:ln>
        </p:spPr>
        <p:txBody>
          <a:bodyPr lIns="94824" tIns="47416" rIns="94824" bIns="47416" anchor="b">
            <a:prstTxWarp prst="textNoShape">
              <a:avLst/>
            </a:prstTxWarp>
          </a:bodyPr>
          <a:lstStyle/>
          <a:p>
            <a:pPr algn="r" defTabSz="947738"/>
            <a:fld id="{3F802909-A806-C649-8B73-2EB2CC23B625}" type="slidenum">
              <a:rPr lang="en-GB" sz="1300">
                <a:solidFill>
                  <a:prstClr val="black"/>
                </a:solidFill>
                <a:latin typeface="Calibri"/>
              </a:rPr>
              <a:pPr algn="r" defTabSz="947738"/>
              <a:t>1</a:t>
            </a:fld>
            <a:endParaRPr lang="en-GB" sz="1300">
              <a:solidFill>
                <a:prstClr val="black"/>
              </a:solidFill>
              <a:latin typeface="Calibri"/>
            </a:endParaRPr>
          </a:p>
        </p:txBody>
      </p:sp>
      <p:sp>
        <p:nvSpPr>
          <p:cNvPr id="14339" name="Rectangle 2"/>
          <p:cNvSpPr>
            <a:spLocks noGrp="1" noRot="1" noChangeAspect="1" noChangeArrowheads="1" noTextEdit="1"/>
          </p:cNvSpPr>
          <p:nvPr>
            <p:ph type="sldImg"/>
          </p:nvPr>
        </p:nvSpPr>
        <p:spPr>
          <a:xfrm>
            <a:off x="1143000" y="685800"/>
            <a:ext cx="4573588" cy="3430588"/>
          </a:xfrm>
          <a:ln/>
        </p:spPr>
      </p:sp>
      <p:sp>
        <p:nvSpPr>
          <p:cNvPr id="14340" name="Rectangle 3"/>
          <p:cNvSpPr>
            <a:spLocks noGrp="1" noChangeArrowheads="1"/>
          </p:cNvSpPr>
          <p:nvPr>
            <p:ph type="body" idx="1"/>
          </p:nvPr>
        </p:nvSpPr>
        <p:spPr>
          <a:xfrm>
            <a:off x="914400" y="4343400"/>
            <a:ext cx="5029200" cy="4114800"/>
          </a:xfrm>
        </p:spPr>
        <p:txBody>
          <a:bodyPr lIns="94824" tIns="47416" rIns="94824" bIns="47416"/>
          <a:lstStyle/>
          <a:p>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10</a:t>
            </a:fld>
            <a:endParaRPr lang="es-CO"/>
          </a:p>
        </p:txBody>
      </p:sp>
    </p:spTree>
    <p:extLst>
      <p:ext uri="{BB962C8B-B14F-4D97-AF65-F5344CB8AC3E}">
        <p14:creationId xmlns:p14="http://schemas.microsoft.com/office/powerpoint/2010/main" val="1174458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4"/>
          <p:cNvSpPr>
            <a:spLocks noGrp="1" noRot="1" noChangeAspect="1" noChangeArrowheads="1" noTextEdit="1"/>
          </p:cNvSpPr>
          <p:nvPr>
            <p:ph type="sldImg"/>
          </p:nvPr>
        </p:nvSpPr>
        <p:spPr>
          <a:ln/>
        </p:spPr>
      </p:sp>
      <p:sp>
        <p:nvSpPr>
          <p:cNvPr id="83971"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12</a:t>
            </a:fld>
            <a:endParaRPr lang="es-CO"/>
          </a:p>
        </p:txBody>
      </p:sp>
    </p:spTree>
    <p:extLst>
      <p:ext uri="{BB962C8B-B14F-4D97-AF65-F5344CB8AC3E}">
        <p14:creationId xmlns:p14="http://schemas.microsoft.com/office/powerpoint/2010/main" val="2408957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13</a:t>
            </a:fld>
            <a:endParaRPr lang="es-CO"/>
          </a:p>
        </p:txBody>
      </p:sp>
    </p:spTree>
    <p:extLst>
      <p:ext uri="{BB962C8B-B14F-4D97-AF65-F5344CB8AC3E}">
        <p14:creationId xmlns:p14="http://schemas.microsoft.com/office/powerpoint/2010/main" val="2290192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14</a:t>
            </a:fld>
            <a:endParaRPr lang="es-CO"/>
          </a:p>
        </p:txBody>
      </p:sp>
    </p:spTree>
    <p:extLst>
      <p:ext uri="{BB962C8B-B14F-4D97-AF65-F5344CB8AC3E}">
        <p14:creationId xmlns:p14="http://schemas.microsoft.com/office/powerpoint/2010/main" val="739665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15</a:t>
            </a:fld>
            <a:endParaRPr lang="es-CO"/>
          </a:p>
        </p:txBody>
      </p:sp>
    </p:spTree>
    <p:extLst>
      <p:ext uri="{BB962C8B-B14F-4D97-AF65-F5344CB8AC3E}">
        <p14:creationId xmlns:p14="http://schemas.microsoft.com/office/powerpoint/2010/main" val="2120711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16</a:t>
            </a:fld>
            <a:endParaRPr lang="es-CO"/>
          </a:p>
        </p:txBody>
      </p:sp>
    </p:spTree>
    <p:extLst>
      <p:ext uri="{BB962C8B-B14F-4D97-AF65-F5344CB8AC3E}">
        <p14:creationId xmlns:p14="http://schemas.microsoft.com/office/powerpoint/2010/main" val="3426690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17</a:t>
            </a:fld>
            <a:endParaRPr lang="es-CO"/>
          </a:p>
        </p:txBody>
      </p:sp>
    </p:spTree>
    <p:extLst>
      <p:ext uri="{BB962C8B-B14F-4D97-AF65-F5344CB8AC3E}">
        <p14:creationId xmlns:p14="http://schemas.microsoft.com/office/powerpoint/2010/main" val="2000555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18</a:t>
            </a:fld>
            <a:endParaRPr lang="es-CO"/>
          </a:p>
        </p:txBody>
      </p:sp>
    </p:spTree>
    <p:extLst>
      <p:ext uri="{BB962C8B-B14F-4D97-AF65-F5344CB8AC3E}">
        <p14:creationId xmlns:p14="http://schemas.microsoft.com/office/powerpoint/2010/main" val="978927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19</a:t>
            </a:fld>
            <a:endParaRPr lang="es-CO"/>
          </a:p>
        </p:txBody>
      </p:sp>
    </p:spTree>
    <p:extLst>
      <p:ext uri="{BB962C8B-B14F-4D97-AF65-F5344CB8AC3E}">
        <p14:creationId xmlns:p14="http://schemas.microsoft.com/office/powerpoint/2010/main" val="1769219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p:cNvSpPr>
            <a:spLocks noGrp="1" noRot="1" noChangeAspect="1" noChangeArrowheads="1" noTextEdit="1"/>
          </p:cNvSpPr>
          <p:nvPr>
            <p:ph type="sldImg"/>
          </p:nvPr>
        </p:nvSpPr>
        <p:spPr>
          <a:ln/>
        </p:spPr>
      </p:sp>
      <p:sp>
        <p:nvSpPr>
          <p:cNvPr id="73731"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20</a:t>
            </a:fld>
            <a:endParaRPr lang="es-CO"/>
          </a:p>
        </p:txBody>
      </p:sp>
    </p:spTree>
    <p:extLst>
      <p:ext uri="{BB962C8B-B14F-4D97-AF65-F5344CB8AC3E}">
        <p14:creationId xmlns:p14="http://schemas.microsoft.com/office/powerpoint/2010/main" val="8597422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21</a:t>
            </a:fld>
            <a:endParaRPr lang="es-CO"/>
          </a:p>
        </p:txBody>
      </p:sp>
    </p:spTree>
    <p:extLst>
      <p:ext uri="{BB962C8B-B14F-4D97-AF65-F5344CB8AC3E}">
        <p14:creationId xmlns:p14="http://schemas.microsoft.com/office/powerpoint/2010/main" val="2691922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22</a:t>
            </a:fld>
            <a:endParaRPr lang="es-CO"/>
          </a:p>
        </p:txBody>
      </p:sp>
    </p:spTree>
    <p:extLst>
      <p:ext uri="{BB962C8B-B14F-4D97-AF65-F5344CB8AC3E}">
        <p14:creationId xmlns:p14="http://schemas.microsoft.com/office/powerpoint/2010/main" val="69898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23</a:t>
            </a:fld>
            <a:endParaRPr lang="es-CO"/>
          </a:p>
        </p:txBody>
      </p:sp>
    </p:spTree>
    <p:extLst>
      <p:ext uri="{BB962C8B-B14F-4D97-AF65-F5344CB8AC3E}">
        <p14:creationId xmlns:p14="http://schemas.microsoft.com/office/powerpoint/2010/main" val="752927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111250" y="799827"/>
            <a:ext cx="4635500" cy="3196386"/>
          </a:xfrm>
          <a:ln/>
        </p:spPr>
      </p:sp>
      <p:sp>
        <p:nvSpPr>
          <p:cNvPr id="84995" name="Rectangle 3"/>
          <p:cNvSpPr>
            <a:spLocks noGrp="1" noChangeArrowheads="1"/>
          </p:cNvSpPr>
          <p:nvPr>
            <p:ph type="body" idx="1"/>
          </p:nvPr>
        </p:nvSpPr>
        <p:spPr>
          <a:xfrm>
            <a:off x="1144588" y="4346501"/>
            <a:ext cx="4572000" cy="3848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r>
              <a:rPr lang="en-GB"/>
              <a:t>Native VEGF (or VEGF-A) is a basic, heparin-binding, homodimeric glycoprotein of 45,000 Da. This means that it is made up of two identical units. Differential expression of the human VEGF gene results in the generation of four different molecular species having 121,165, 189 and 206 amino acids, respectively. VEGF</a:t>
            </a:r>
            <a:r>
              <a:rPr lang="en-GB" baseline="-25000"/>
              <a:t>165</a:t>
            </a:r>
            <a:r>
              <a:rPr lang="en-GB"/>
              <a:t> is the predominant molecular species produced by a variety of normal and transformed cells.</a:t>
            </a:r>
          </a:p>
          <a:p>
            <a:pPr marL="228600" indent="-228600"/>
            <a:r>
              <a:rPr lang="en-GB"/>
              <a:t>VEGF is a potent mitogen for vascular endothelial cells derived from arteries, veins and lymphatics, but has no mitogenic activity for other cell types.</a:t>
            </a:r>
          </a:p>
          <a:p>
            <a:pPr marL="228600" indent="-228600"/>
            <a:endParaRPr lang="en-GB"/>
          </a:p>
          <a:p>
            <a:pPr marL="228600" indent="-228600"/>
            <a:endParaRPr lang="en-GB"/>
          </a:p>
          <a:p>
            <a:pPr marL="228600" indent="-228600"/>
            <a:endParaRPr lang="en-GB"/>
          </a:p>
          <a:p>
            <a:pPr marL="228600" indent="-228600"/>
            <a:endParaRPr lang="en-GB"/>
          </a:p>
          <a:p>
            <a:pPr marL="228600" indent="-228600"/>
            <a:endParaRPr lang="en-GB"/>
          </a:p>
          <a:p>
            <a:pPr marL="228600" indent="-228600"/>
            <a:endParaRPr lang="en-GB"/>
          </a:p>
          <a:p>
            <a:pPr marL="228600" indent="-228600"/>
            <a:r>
              <a:rPr lang="en-GB"/>
              <a:t> </a:t>
            </a:r>
          </a:p>
          <a:p>
            <a:pPr marL="228600" indent="-228600">
              <a:buFont typeface="Wingdings" charset="0"/>
              <a:buNone/>
            </a:pPr>
            <a:r>
              <a:rPr lang="en-GB"/>
              <a:t>Ferrara N, Davis-Smyth T. The biology of vascular endothelial growth factor. Endocr Rev 1997;18:4–25. </a:t>
            </a:r>
            <a:endParaRPr lang="de-CH"/>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25</a:t>
            </a:fld>
            <a:endParaRPr lang="es-CO"/>
          </a:p>
        </p:txBody>
      </p:sp>
    </p:spTree>
    <p:extLst>
      <p:ext uri="{BB962C8B-B14F-4D97-AF65-F5344CB8AC3E}">
        <p14:creationId xmlns:p14="http://schemas.microsoft.com/office/powerpoint/2010/main" val="31914832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1101725" y="795448"/>
            <a:ext cx="4654550" cy="3209521"/>
          </a:xfr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28</a:t>
            </a:fld>
            <a:endParaRPr lang="es-CO"/>
          </a:p>
        </p:txBody>
      </p:sp>
    </p:spTree>
    <p:extLst>
      <p:ext uri="{BB962C8B-B14F-4D97-AF65-F5344CB8AC3E}">
        <p14:creationId xmlns:p14="http://schemas.microsoft.com/office/powerpoint/2010/main" val="14950173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50B722C-28D4-452F-A6C4-0E872B0D391E}" type="slidenum">
              <a:rPr lang="en-US" sz="1200">
                <a:latin typeface="Calibri" panose="020F0502020204030204" pitchFamily="34" charset="0"/>
              </a:rPr>
              <a:pPr eaLnBrk="1" hangingPunct="1"/>
              <a:t>29</a:t>
            </a:fld>
            <a:endParaRPr lang="en-US" sz="1200">
              <a:latin typeface="Calibri" panose="020F0502020204030204" pitchFamily="34" charset="0"/>
            </a:endParaRPr>
          </a:p>
        </p:txBody>
      </p:sp>
      <p:sp>
        <p:nvSpPr>
          <p:cNvPr id="46082" name="Rectangle 2"/>
          <p:cNvSpPr>
            <a:spLocks noGrp="1" noRot="1" noChangeAspect="1" noChangeArrowheads="1" noTextEdit="1"/>
          </p:cNvSpPr>
          <p:nvPr>
            <p:ph type="sldImg"/>
          </p:nvPr>
        </p:nvSpPr>
        <p:spPr bwMode="auto">
          <a:xfrm>
            <a:off x="1150938" y="682625"/>
            <a:ext cx="4554537" cy="3416300"/>
          </a:xfrm>
          <a:solidFill>
            <a:srgbClr val="FFFFFF"/>
          </a:solidFill>
          <a:ln>
            <a:solidFill>
              <a:srgbClr val="000000"/>
            </a:solidFill>
            <a:miter lim="800000"/>
            <a:headEnd/>
            <a:tailEnd/>
          </a:ln>
        </p:spPr>
      </p:sp>
      <p:sp>
        <p:nvSpPr>
          <p:cNvPr id="46083" name="Rectangle 3"/>
          <p:cNvSpPr>
            <a:spLocks noGrp="1" noChangeArrowheads="1"/>
          </p:cNvSpPr>
          <p:nvPr>
            <p:ph type="body" idx="1"/>
          </p:nvPr>
        </p:nvSpPr>
        <p:spPr bwMode="auto">
          <a:xfrm>
            <a:off x="457200" y="4267200"/>
            <a:ext cx="5943600" cy="4114800"/>
          </a:xfrm>
          <a:solidFill>
            <a:srgbClr val="FFFFFF"/>
          </a:solidFill>
          <a:ln>
            <a:solidFill>
              <a:srgbClr val="000000"/>
            </a:solidFill>
            <a:miter lim="800000"/>
            <a:headEnd/>
            <a:tailEnd/>
          </a:ln>
        </p:spPr>
        <p:txBody>
          <a:bodyPr wrap="square" lIns="91427" tIns="45713" rIns="91427" bIns="45713" numCol="1" anchor="t" anchorCtr="0" compatLnSpc="1">
            <a:prstTxWarp prst="textNoShape">
              <a:avLst/>
            </a:prstTxWarp>
          </a:bodyPr>
          <a:lstStyle/>
          <a:p>
            <a:pPr marL="209550" indent="-209550" eaLnBrk="1" hangingPunct="1">
              <a:spcBef>
                <a:spcPct val="0"/>
              </a:spcBef>
            </a:pPr>
            <a:r>
              <a:rPr lang="en-US" i="1" smtClean="0">
                <a:latin typeface="Arial" panose="020B0604020202020204" pitchFamily="34" charset="0"/>
                <a:ea typeface="ＭＳ Ｐゴシック" panose="020B0600070205080204" pitchFamily="34" charset="-128"/>
                <a:cs typeface="Arial" panose="020B0604020202020204" pitchFamily="34" charset="0"/>
              </a:rPr>
              <a:t>EGFR, epidermal growth factor receptor; VEGF, vascular endothelial growth factor; VEGFR, vascular endothelial growth factor receptor.</a:t>
            </a:r>
          </a:p>
        </p:txBody>
      </p:sp>
    </p:spTree>
    <p:extLst>
      <p:ext uri="{BB962C8B-B14F-4D97-AF65-F5344CB8AC3E}">
        <p14:creationId xmlns:p14="http://schemas.microsoft.com/office/powerpoint/2010/main" val="1356650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3</a:t>
            </a:fld>
            <a:endParaRPr lang="es-CO"/>
          </a:p>
        </p:txBody>
      </p:sp>
    </p:spTree>
    <p:extLst>
      <p:ext uri="{BB962C8B-B14F-4D97-AF65-F5344CB8AC3E}">
        <p14:creationId xmlns:p14="http://schemas.microsoft.com/office/powerpoint/2010/main" val="180584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FCCF0C6A-3D63-3E45-AD75-FBD740DCAD19}" type="slidenum">
              <a:rPr lang="en-US" smtClean="0"/>
              <a:pPr/>
              <a:t>30</a:t>
            </a:fld>
            <a:endParaRPr lang="en-US"/>
          </a:p>
        </p:txBody>
      </p:sp>
    </p:spTree>
    <p:extLst>
      <p:ext uri="{BB962C8B-B14F-4D97-AF65-F5344CB8AC3E}">
        <p14:creationId xmlns:p14="http://schemas.microsoft.com/office/powerpoint/2010/main" val="1176656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eaLnBrk="1" hangingPunct="1"/>
            <a:fld id="{F30F4D87-4932-7D46-AA19-C79DE13F6906}" type="slidenum">
              <a:rPr lang="en-US" sz="1200"/>
              <a:pPr eaLnBrk="1" hangingPunct="1"/>
              <a:t>31</a:t>
            </a:fld>
            <a:endParaRPr lang="en-US" sz="1200"/>
          </a:p>
        </p:txBody>
      </p:sp>
      <p:sp>
        <p:nvSpPr>
          <p:cNvPr id="50179" name="Rectangle 2"/>
          <p:cNvSpPr>
            <a:spLocks noRot="1" noChangeArrowheads="1" noTextEdit="1"/>
          </p:cNvSpPr>
          <p:nvPr>
            <p:ph type="sldImg"/>
          </p:nvPr>
        </p:nvSpPr>
        <p:spPr>
          <a:xfrm>
            <a:off x="1257300" y="990600"/>
            <a:ext cx="4370388" cy="3276600"/>
          </a:xfrm>
          <a:ln/>
        </p:spPr>
      </p:sp>
      <p:sp>
        <p:nvSpPr>
          <p:cNvPr id="50180" name="Rectangle 3"/>
          <p:cNvSpPr>
            <a:spLocks noGrp="1" noChangeArrowheads="1"/>
          </p:cNvSpPr>
          <p:nvPr>
            <p:ph type="body" idx="1"/>
          </p:nvPr>
        </p:nvSpPr>
        <p:spPr>
          <a:xfrm>
            <a:off x="714375" y="5080000"/>
            <a:ext cx="5357813" cy="4064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86519" tIns="43257" rIns="86519" bIns="43257"/>
          <a:lstStyle/>
          <a:p>
            <a:pPr marL="174625" indent="-174625" eaLnBrk="1" hangingPunct="1">
              <a:spcBef>
                <a:spcPct val="0"/>
              </a:spcBef>
            </a:pPr>
            <a:endParaRPr lang="es-ES">
              <a:ea typeface="ＭＳ Ｐゴシック" charset="0"/>
              <a:cs typeface="ＭＳ Ｐゴシック" charset="0"/>
            </a:endParaRPr>
          </a:p>
        </p:txBody>
      </p:sp>
      <p:graphicFrame>
        <p:nvGraphicFramePr>
          <p:cNvPr id="249866" name="Group 10"/>
          <p:cNvGraphicFramePr>
            <a:graphicFrameLocks noGrp="1"/>
          </p:cNvGraphicFramePr>
          <p:nvPr/>
        </p:nvGraphicFramePr>
        <p:xfrm>
          <a:off x="857250" y="4500563"/>
          <a:ext cx="5016500" cy="484187"/>
        </p:xfrm>
        <a:graphic>
          <a:graphicData uri="http://schemas.openxmlformats.org/drawingml/2006/table">
            <a:tbl>
              <a:tblPr/>
              <a:tblGrid>
                <a:gridCol w="5016500"/>
              </a:tblGrid>
              <a:tr h="469900">
                <a:tc>
                  <a:txBody>
                    <a:bodyPr/>
                    <a:lstStyle/>
                    <a:p>
                      <a:pPr marL="0" marR="0" lvl="0" indent="0" algn="l" defTabSz="928688" rtl="0" eaLnBrk="1" fontAlgn="base" latinLnBrk="0" hangingPunct="1">
                        <a:lnSpc>
                          <a:spcPct val="100000"/>
                        </a:lnSpc>
                        <a:spcBef>
                          <a:spcPct val="30000"/>
                        </a:spcBef>
                        <a:spcAft>
                          <a:spcPct val="0"/>
                        </a:spcAft>
                        <a:buClrTx/>
                        <a:buSzTx/>
                        <a:buFont typeface="Wingdings" charset="0"/>
                        <a:buNone/>
                        <a:tabLst/>
                      </a:pPr>
                      <a:r>
                        <a:rPr kumimoji="0" lang="en-US" sz="1300" b="1" i="0" u="none" strike="noStrike" cap="none" normalizeH="0" baseline="0">
                          <a:ln>
                            <a:noFill/>
                          </a:ln>
                          <a:solidFill>
                            <a:schemeClr val="tx1"/>
                          </a:solidFill>
                          <a:effectLst/>
                          <a:latin typeface="Arial" charset="0"/>
                          <a:ea typeface="ＭＳ Ｐゴシック" charset="0"/>
                          <a:cs typeface="Arial" charset="0"/>
                        </a:rPr>
                        <a:t>KEY POINT: </a:t>
                      </a:r>
                      <a:r>
                        <a:rPr kumimoji="0" lang="en-US" sz="1300" b="0" i="0" u="none" strike="noStrike" cap="none" normalizeH="0" baseline="0">
                          <a:ln>
                            <a:noFill/>
                          </a:ln>
                          <a:solidFill>
                            <a:schemeClr val="tx1"/>
                          </a:solidFill>
                          <a:effectLst/>
                          <a:latin typeface="Arial" charset="0"/>
                          <a:ea typeface="ＭＳ Ｐゴシック" charset="0"/>
                          <a:cs typeface="Arial" charset="0"/>
                        </a:rPr>
                        <a:t>A number of environmental, hormonal, and genetic factors can lead to VEGF overexpression.</a:t>
                      </a:r>
                    </a:p>
                  </a:txBody>
                  <a:tcPr marL="86969" marR="86969" marT="44178" marB="4417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32</a:t>
            </a:fld>
            <a:endParaRPr lang="es-CO"/>
          </a:p>
        </p:txBody>
      </p:sp>
    </p:spTree>
    <p:extLst>
      <p:ext uri="{BB962C8B-B14F-4D97-AF65-F5344CB8AC3E}">
        <p14:creationId xmlns:p14="http://schemas.microsoft.com/office/powerpoint/2010/main" val="869464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1114426" y="799826"/>
            <a:ext cx="4633913" cy="3194927"/>
          </a:xfrm>
          <a:ln/>
        </p:spPr>
      </p:sp>
      <p:sp>
        <p:nvSpPr>
          <p:cNvPr id="90115" name="Rectangle 3"/>
          <p:cNvSpPr>
            <a:spLocks noGrp="1" noChangeArrowheads="1"/>
          </p:cNvSpPr>
          <p:nvPr>
            <p:ph type="body" idx="1"/>
          </p:nvPr>
        </p:nvSpPr>
        <p:spPr>
          <a:xfrm>
            <a:off x="1143000" y="4346501"/>
            <a:ext cx="4572000" cy="38473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0" tIns="0" rIns="0" bIns="0"/>
          <a:lstStyle/>
          <a:p>
            <a:pPr marL="228600" indent="-228600"/>
            <a:endParaRPr lang="en-US" sz="11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5"/>
          <p:cNvSpPr>
            <a:spLocks noGrp="1" noRot="1" noChangeAspect="1" noChangeArrowheads="1" noTextEdit="1"/>
          </p:cNvSpPr>
          <p:nvPr>
            <p:ph type="sldImg"/>
          </p:nvPr>
        </p:nvSpPr>
        <p:spPr>
          <a:ln/>
        </p:spPr>
      </p:sp>
      <p:sp>
        <p:nvSpPr>
          <p:cNvPr id="81923" name="Rectangle 6"/>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942975" y="687443"/>
            <a:ext cx="4972050" cy="3428452"/>
          </a:xfrm>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37</a:t>
            </a:fld>
            <a:endParaRPr lang="es-CO"/>
          </a:p>
        </p:txBody>
      </p:sp>
    </p:spTree>
    <p:extLst>
      <p:ext uri="{BB962C8B-B14F-4D97-AF65-F5344CB8AC3E}">
        <p14:creationId xmlns:p14="http://schemas.microsoft.com/office/powerpoint/2010/main" val="5658851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hangingPunct="1"/>
            <a:fld id="{44EC9FD0-EB6A-BF40-A03F-9985D8E0B1F6}" type="slidenum">
              <a:rPr lang="en-US" b="0">
                <a:solidFill>
                  <a:prstClr val="black"/>
                </a:solidFill>
              </a:rPr>
              <a:pPr eaLnBrk="1" hangingPunct="1"/>
              <a:t>38</a:t>
            </a:fld>
            <a:endParaRPr lang="en-US" b="0">
              <a:solidFill>
                <a:prstClr val="black"/>
              </a:solidFill>
            </a:endParaRPr>
          </a:p>
        </p:txBody>
      </p:sp>
      <p:sp>
        <p:nvSpPr>
          <p:cNvPr id="5123" name="Rectangle 2"/>
          <p:cNvSpPr>
            <a:spLocks noRot="1" noChangeArrowheads="1" noTextEdit="1"/>
          </p:cNvSpPr>
          <p:nvPr>
            <p:ph type="sldImg"/>
          </p:nvPr>
        </p:nvSpPr>
        <p:spPr>
          <a:xfrm>
            <a:off x="1143000" y="685800"/>
            <a:ext cx="4572000" cy="3429000"/>
          </a:xfrm>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z="800" b="1" u="sng"/>
              <a:t>Review:</a:t>
            </a:r>
          </a:p>
          <a:p>
            <a:pPr eaLnBrk="1" hangingPunct="1">
              <a:lnSpc>
                <a:spcPct val="80000"/>
              </a:lnSpc>
            </a:pPr>
            <a:endParaRPr lang="en-US" sz="800" b="1" u="sng"/>
          </a:p>
          <a:p>
            <a:pPr eaLnBrk="1" hangingPunct="1">
              <a:lnSpc>
                <a:spcPct val="80000"/>
              </a:lnSpc>
            </a:pPr>
            <a:r>
              <a:rPr lang="en-US" sz="800"/>
              <a:t>The cellular response to O2 (oxygen) is a central process in animal cells and figures prominently in the pathophysiology of several diseases, including cancer, cardiovascular disease, and stroke. This process is coordinated by the HIF (Hypoxia-Inducible Factor) and its regulator, the pVHL (Von Hippel-Lindau tumor suppressor protein). HIF1 is a basic helix-loop-helix transcription factor that transactivates genes encoding proteins that participate in homeostatic responses to hypoxia. It induces expression of proteins controlling glucose metabolism, cell proliferation, and vascularization. Several genes involved in cellular differentiation are directly or indirectly regulated by hypoxia. These include Epo (Erythropoietin), LDHA (Lactate Dehydrogenase-A), ET1 (Endothelin-1), transferrin, transferrin receptor, VEGF (Vascular Endothelial Growth Factor), Flk1, FLT1 (Fms-Related Tyrosine Kinase-1), PDGF-Beta (Platelet-Derived Growth Factor-Beta), bFGF (basic Fibroblast Growth Factor), and others genes affecting glycolysis (Ref.1). </a:t>
            </a:r>
          </a:p>
          <a:p>
            <a:pPr eaLnBrk="1" hangingPunct="1">
              <a:lnSpc>
                <a:spcPct val="80000"/>
              </a:lnSpc>
            </a:pPr>
            <a:endParaRPr lang="en-US" sz="800"/>
          </a:p>
          <a:p>
            <a:pPr eaLnBrk="1" hangingPunct="1">
              <a:lnSpc>
                <a:spcPct val="80000"/>
              </a:lnSpc>
            </a:pPr>
            <a:r>
              <a:rPr lang="en-US" sz="800"/>
              <a:t>HIF1 consists of a heterodimer of two basic helix-loop-helix PAS (Per-ARNT-Sim) proteins, HIF1-Alpha, and HIF1-Beta. HIF1-Alpha accumulates under hypoxic conditions whereas HIF1-Beta is constitutively expressed. HIF1-Alpha is an important mediator of the hypoxic response of tumor cells and controls the up-regulation of a number of factors important for solid tumor expansion including the angiogenic factor VEGF. HIF1-Beta is the ARNT (Aryl hydrocarbon Receptor Nuclear Translocator), an essential component of the xenobiotic response (Ref.2). </a:t>
            </a:r>
          </a:p>
          <a:p>
            <a:pPr eaLnBrk="1" hangingPunct="1">
              <a:lnSpc>
                <a:spcPct val="80000"/>
              </a:lnSpc>
            </a:pPr>
            <a:endParaRPr lang="en-US" sz="800"/>
          </a:p>
          <a:p>
            <a:pPr eaLnBrk="1" hangingPunct="1">
              <a:lnSpc>
                <a:spcPct val="80000"/>
              </a:lnSpc>
            </a:pPr>
            <a:r>
              <a:rPr lang="en-US" sz="800"/>
              <a:t>In the presence of O2, HIF is targeted for destruction by an E3 ubiquitin ligase containing the pVHL. Human pVHL binds to a short HIF-derived peptide when a conserved proline residue at the core of this peptide is hydroxylated. The human genome contains EGL9 (Egg Laying Nine-9) homologues that are named EGLN1, EGLN2, and EGLN3 (also called PHD2, PHD1, and PHD3 (Prolyl Hydroxylase Domain–Containing Proteins) respectively). Prolyl hydroxylase post-translationally modifies HIF1-Alpha, allowing it to interact with the VHL complex. Prolyl hydroxylase contains an iron moiety, so iron chelation inhibits this activity. All three proteins of Prolyl hydroxylase can hydroxylate HIF1-Alpha at one of two proline sites within the ODD (Pro-402 and Pro-564). Analogous prolyl residues are present in HIF2-Alpha and HIF3-Alpha. In the presence of oxygen, the EGLN proteins are active and hydroxylate the ODD domain of HIF1-Alpha, which allows pVHL to bind and polyubiquitinate HIF (Ref.3). VHL is part of a larger complex that includes Elongin-B, Elongin-C, Cul2, RBX1 (Ring-Box 1) and a ubiquitin-conjugating enzyme (E2). This complex, together with a ubiquitin-activating enzyme (E1), mediates the Ub (Ubiquitylation) of HIF1-Alpha. The Ub modification targets HIF1-Alpha for degradation, which can be blocked by proteasome inhibitors. Under hypoxic conditions the HIF1-Alpha subunits are not recognized by pVHL, and they consequently accumulate and dimerize with HIF1-Beta and translocates to the nucleus, where they interacts with cofactors such as CBP (CREB Binding Protein)/p300 and the Pol II (DNA polymerase II) complex to bind to HREs (Hypoxia-Responsive Element) and activate transcription of target genes. HIF1-Alpha-activated genes include VEGF, which promotes angiogenesis; GLUT1 (Glucose Transporter-1), which activates glucose transport; LDHA (Lactate Dehydrogenase), which is involved in the glycolytic pathway; and Epo, which induces erythropoiesis. HIF1-Alpha also activates transcription of NOS (Nitric Oxide Synthase), which promotes angiogenesis and vasodilation. ARNT2 and MOP3 (Member of Pas superfamily-3) are other proteins that have been shown to heterodimerize with HIF1-Alpha (Ref.4). HIF1-Alpha can also be regulated by ERK2, which phosphorylate HIF1-Alpha. HIF1-Alpha also associates with the molecular chaperone HSP90 (Heat Shock Protein-90). HSP90 antagonists also inhibited HIF1-Alpha transcriptional activity and dramatically reduced both hypoxia-induced accumulation of VEGF mRNA and hypoxia-dependent angiogenic activity. Recently, a factor inhibiting HIF1-Alpha activation, FIH (Factor Inhibiting HIF1-Alpha), has been described, representing a further level of HIF regulation. </a:t>
            </a:r>
          </a:p>
          <a:p>
            <a:pPr eaLnBrk="1" hangingPunct="1">
              <a:lnSpc>
                <a:spcPct val="80000"/>
              </a:lnSpc>
            </a:pPr>
            <a:endParaRPr lang="en-US" sz="800"/>
          </a:p>
          <a:p>
            <a:pPr eaLnBrk="1" hangingPunct="1">
              <a:lnSpc>
                <a:spcPct val="80000"/>
              </a:lnSpc>
            </a:pPr>
            <a:r>
              <a:rPr lang="en-US" sz="800"/>
              <a:t>Hypoxia also induces p53 protein accumulation. p53 directly interacts with HIF1-Alpha and limits hypoxia-induced expression of HIF1-Alpha by promoting MDM2-mediated ubiquitination and proteasomal degradation under hypoxic conditions. Furthermore, the degradation of HIF1-Alpha by p53 in a hypoxic condition is inhibited by direct interaction with the JAB1 (Jun Activation domain Binding protein-1) and the ODD domain by blocking the interaction with p53. HIF1-Alpha also associates with HNF4alpha2 (Hepatocyte Nuclear Factor-4-Alpha 2), which activates the Epo gene in concert with HIF1-Alpha in response to hypoxic conditions. Hypoxia contributes significantly to the pathophysiology of major categories of human disease, including myocardial and cerebral ischemia, cancer, pulmonary hypertension, congenital heart disease and chronic obstructive pulmonary diseases (Ref.5). </a:t>
            </a:r>
          </a:p>
          <a:p>
            <a:pPr eaLnBrk="1" hangingPunct="1">
              <a:lnSpc>
                <a:spcPct val="80000"/>
              </a:lnSpc>
            </a:pPr>
            <a:endParaRPr lang="en-US" sz="800"/>
          </a:p>
          <a:p>
            <a:pPr eaLnBrk="1" hangingPunct="1">
              <a:lnSpc>
                <a:spcPct val="80000"/>
              </a:lnSpc>
            </a:pPr>
            <a:r>
              <a:rPr lang="en-US" sz="800" b="1" u="sng"/>
              <a:t>References:</a:t>
            </a:r>
          </a:p>
          <a:p>
            <a:pPr eaLnBrk="1" hangingPunct="1">
              <a:lnSpc>
                <a:spcPct val="80000"/>
              </a:lnSpc>
            </a:pPr>
            <a:endParaRPr lang="en-US" sz="800" b="1" u="sng"/>
          </a:p>
          <a:p>
            <a:pPr eaLnBrk="1" hangingPunct="1">
              <a:lnSpc>
                <a:spcPct val="80000"/>
              </a:lnSpc>
            </a:pPr>
            <a:r>
              <a:rPr lang="en-US" sz="800"/>
              <a:t>1. Jiang BH, Zheng JZ, Leung SW, Roe R, Semenza GL.</a:t>
            </a:r>
          </a:p>
          <a:p>
            <a:pPr eaLnBrk="1" hangingPunct="1">
              <a:lnSpc>
                <a:spcPct val="80000"/>
              </a:lnSpc>
            </a:pPr>
            <a:r>
              <a:rPr lang="en-US" sz="800" b="1"/>
              <a:t>Transactivation and inhibitory domains of hypoxia-inducible factor 1alpha. Modulation of transcriptional activity by oxygen tension.</a:t>
            </a:r>
          </a:p>
          <a:p>
            <a:pPr eaLnBrk="1" hangingPunct="1">
              <a:lnSpc>
                <a:spcPct val="80000"/>
              </a:lnSpc>
            </a:pPr>
            <a:r>
              <a:rPr lang="en-US" sz="800"/>
              <a:t>J. Biol. Chem. 1997 Aug 1;272(31):19253-60.</a:t>
            </a:r>
          </a:p>
          <a:p>
            <a:pPr eaLnBrk="1" hangingPunct="1">
              <a:lnSpc>
                <a:spcPct val="80000"/>
              </a:lnSpc>
            </a:pPr>
            <a:r>
              <a:rPr lang="en-US" sz="800"/>
              <a:t>PubMed ID: 9235919            </a:t>
            </a:r>
          </a:p>
          <a:p>
            <a:pPr eaLnBrk="1" hangingPunct="1">
              <a:lnSpc>
                <a:spcPct val="80000"/>
              </a:lnSpc>
            </a:pPr>
            <a:endParaRPr lang="en-US" sz="800"/>
          </a:p>
          <a:p>
            <a:pPr eaLnBrk="1" hangingPunct="1">
              <a:lnSpc>
                <a:spcPct val="80000"/>
              </a:lnSpc>
            </a:pPr>
            <a:r>
              <a:rPr lang="en-US" sz="800"/>
              <a:t>2. John F. O'Rourke, Ya-Min Tian, Peter J. Ratcliffe, and Christopher W. Pugh</a:t>
            </a:r>
          </a:p>
          <a:p>
            <a:pPr eaLnBrk="1" hangingPunct="1">
              <a:lnSpc>
                <a:spcPct val="80000"/>
              </a:lnSpc>
            </a:pPr>
            <a:r>
              <a:rPr lang="en-US" sz="800" b="1"/>
              <a:t>Oxygen-regulated and transactivating domains in endothelial PAS protein 1: comparison with hypoxia-inducible factor-1alpha.</a:t>
            </a:r>
          </a:p>
          <a:p>
            <a:pPr eaLnBrk="1" hangingPunct="1">
              <a:lnSpc>
                <a:spcPct val="80000"/>
              </a:lnSpc>
            </a:pPr>
            <a:r>
              <a:rPr lang="en-US" sz="800"/>
              <a:t>J. Biol. Chem. 1999 Jan 22;274(4):2060-71.</a:t>
            </a:r>
          </a:p>
          <a:p>
            <a:pPr eaLnBrk="1" hangingPunct="1">
              <a:lnSpc>
                <a:spcPct val="80000"/>
              </a:lnSpc>
            </a:pPr>
            <a:r>
              <a:rPr lang="en-US" sz="800"/>
              <a:t>PubMed ID: 9890965</a:t>
            </a:r>
          </a:p>
          <a:p>
            <a:pPr eaLnBrk="1" hangingPunct="1">
              <a:lnSpc>
                <a:spcPct val="80000"/>
              </a:lnSpc>
            </a:pPr>
            <a:endParaRPr lang="en-US" sz="800"/>
          </a:p>
          <a:p>
            <a:pPr eaLnBrk="1" hangingPunct="1">
              <a:lnSpc>
                <a:spcPct val="80000"/>
              </a:lnSpc>
            </a:pPr>
            <a:r>
              <a:rPr lang="en-US" sz="800"/>
              <a:t>3. Masson N, Willam C, Maxwell PH, Pugh CW, Ratcliffe PJ</a:t>
            </a:r>
          </a:p>
          <a:p>
            <a:pPr eaLnBrk="1" hangingPunct="1">
              <a:lnSpc>
                <a:spcPct val="80000"/>
              </a:lnSpc>
            </a:pPr>
            <a:r>
              <a:rPr lang="en-US" sz="800" b="1"/>
              <a:t>Independent function of two destruction domains in hypoxia-inducible factor-alpha chains activated by prolyl hydroxylation.</a:t>
            </a:r>
          </a:p>
          <a:p>
            <a:pPr eaLnBrk="1" hangingPunct="1">
              <a:lnSpc>
                <a:spcPct val="80000"/>
              </a:lnSpc>
            </a:pPr>
            <a:r>
              <a:rPr lang="en-US" sz="800"/>
              <a:t>EMBO J. 2001 Sep 17;20(18):5197-206.</a:t>
            </a:r>
          </a:p>
          <a:p>
            <a:pPr eaLnBrk="1" hangingPunct="1">
              <a:lnSpc>
                <a:spcPct val="80000"/>
              </a:lnSpc>
            </a:pPr>
            <a:r>
              <a:rPr lang="en-US" sz="800"/>
              <a:t>PubMed ID: 11566883</a:t>
            </a:r>
          </a:p>
          <a:p>
            <a:pPr eaLnBrk="1" hangingPunct="1">
              <a:lnSpc>
                <a:spcPct val="80000"/>
              </a:lnSpc>
            </a:pPr>
            <a:endParaRPr lang="en-US" sz="800"/>
          </a:p>
          <a:p>
            <a:pPr eaLnBrk="1" hangingPunct="1">
              <a:lnSpc>
                <a:spcPct val="80000"/>
              </a:lnSpc>
            </a:pPr>
            <a:r>
              <a:rPr lang="en-US" sz="800"/>
              <a:t>4. Damert A, Ikeda E, Risau W.</a:t>
            </a:r>
          </a:p>
          <a:p>
            <a:pPr eaLnBrk="1" hangingPunct="1">
              <a:lnSpc>
                <a:spcPct val="80000"/>
              </a:lnSpc>
            </a:pPr>
            <a:r>
              <a:rPr lang="en-US" sz="800" b="1"/>
              <a:t>Activator-protein-1 binding potentiates the hypoxia-induciblefactor-1-mediated hypoxia-induced transcriptional activation of vascular-endothelial growth factor expression in C6 glioma cells.</a:t>
            </a:r>
          </a:p>
          <a:p>
            <a:pPr eaLnBrk="1" hangingPunct="1">
              <a:lnSpc>
                <a:spcPct val="80000"/>
              </a:lnSpc>
            </a:pPr>
            <a:r>
              <a:rPr lang="en-US" sz="800"/>
              <a:t>Biochem. J. 1997 Oct 15;327 ( Pt 2):419-23.</a:t>
            </a:r>
          </a:p>
          <a:p>
            <a:pPr eaLnBrk="1" hangingPunct="1">
              <a:lnSpc>
                <a:spcPct val="80000"/>
              </a:lnSpc>
            </a:pPr>
            <a:r>
              <a:rPr lang="en-US" sz="800"/>
              <a:t>PubMed ID: 9359410</a:t>
            </a:r>
          </a:p>
          <a:p>
            <a:pPr eaLnBrk="1" hangingPunct="1">
              <a:lnSpc>
                <a:spcPct val="80000"/>
              </a:lnSpc>
            </a:pPr>
            <a:endParaRPr lang="en-US" sz="800"/>
          </a:p>
          <a:p>
            <a:pPr eaLnBrk="1" hangingPunct="1">
              <a:lnSpc>
                <a:spcPct val="80000"/>
              </a:lnSpc>
            </a:pPr>
            <a:r>
              <a:rPr lang="en-US" sz="800"/>
              <a:t>5. Semenza GL.</a:t>
            </a:r>
          </a:p>
          <a:p>
            <a:pPr eaLnBrk="1" hangingPunct="1">
              <a:lnSpc>
                <a:spcPct val="80000"/>
              </a:lnSpc>
            </a:pPr>
            <a:r>
              <a:rPr lang="en-US" sz="800" b="1"/>
              <a:t>Hypoxia-inducible factor 1: oxygen homeostasis and disease pathophysiology.</a:t>
            </a:r>
          </a:p>
          <a:p>
            <a:pPr eaLnBrk="1" hangingPunct="1">
              <a:lnSpc>
                <a:spcPct val="80000"/>
              </a:lnSpc>
            </a:pPr>
            <a:r>
              <a:rPr lang="en-US" sz="800"/>
              <a:t>Trends Mol. Med. 2001 Aug;7(8):345-50</a:t>
            </a:r>
          </a:p>
          <a:p>
            <a:pPr eaLnBrk="1" hangingPunct="1">
              <a:lnSpc>
                <a:spcPct val="80000"/>
              </a:lnSpc>
            </a:pPr>
            <a:r>
              <a:rPr lang="en-US" sz="800"/>
              <a:t>PubMed ID: 11516994</a:t>
            </a:r>
          </a:p>
          <a:p>
            <a:pPr eaLnBrk="1" hangingPunct="1">
              <a:lnSpc>
                <a:spcPct val="80000"/>
              </a:lnSpc>
            </a:pPr>
            <a:endParaRPr lang="en-US" sz="800"/>
          </a:p>
          <a:p>
            <a:pPr eaLnBrk="1" hangingPunct="1">
              <a:lnSpc>
                <a:spcPct val="80000"/>
              </a:lnSpc>
            </a:pPr>
            <a:endParaRPr lang="en-US" sz="800"/>
          </a:p>
          <a:p>
            <a:pPr eaLnBrk="1" hangingPunct="1">
              <a:lnSpc>
                <a:spcPct val="80000"/>
              </a:lnSpc>
            </a:pPr>
            <a:r>
              <a:rPr lang="en-US" sz="800"/>
              <a:t> </a:t>
            </a:r>
          </a:p>
          <a:p>
            <a:pPr eaLnBrk="1" hangingPunct="1">
              <a:lnSpc>
                <a:spcPct val="80000"/>
              </a:lnSpc>
            </a:pPr>
            <a:endParaRPr lang="en-US" sz="8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hangingPunct="1"/>
            <a:fld id="{44EC9FD0-EB6A-BF40-A03F-9985D8E0B1F6}" type="slidenum">
              <a:rPr lang="en-US" b="0">
                <a:solidFill>
                  <a:prstClr val="black"/>
                </a:solidFill>
              </a:rPr>
              <a:pPr eaLnBrk="1" hangingPunct="1"/>
              <a:t>39</a:t>
            </a:fld>
            <a:endParaRPr lang="en-US" b="0">
              <a:solidFill>
                <a:prstClr val="black"/>
              </a:solidFill>
            </a:endParaRPr>
          </a:p>
        </p:txBody>
      </p:sp>
      <p:sp>
        <p:nvSpPr>
          <p:cNvPr id="5123" name="Rectangle 2"/>
          <p:cNvSpPr>
            <a:spLocks noRot="1" noChangeArrowheads="1" noTextEdit="1"/>
          </p:cNvSpPr>
          <p:nvPr>
            <p:ph type="sldImg"/>
          </p:nvPr>
        </p:nvSpPr>
        <p:spPr>
          <a:xfrm>
            <a:off x="1143000" y="685800"/>
            <a:ext cx="4572000" cy="3429000"/>
          </a:xfrm>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z="800" b="1" u="sng"/>
              <a:t>Review:</a:t>
            </a:r>
          </a:p>
          <a:p>
            <a:pPr eaLnBrk="1" hangingPunct="1">
              <a:lnSpc>
                <a:spcPct val="80000"/>
              </a:lnSpc>
            </a:pPr>
            <a:endParaRPr lang="en-US" sz="800" b="1" u="sng"/>
          </a:p>
          <a:p>
            <a:pPr eaLnBrk="1" hangingPunct="1">
              <a:lnSpc>
                <a:spcPct val="80000"/>
              </a:lnSpc>
            </a:pPr>
            <a:r>
              <a:rPr lang="en-US" sz="800"/>
              <a:t>The cellular response to O2 (oxygen) is a central process in animal cells and figures prominently in the pathophysiology of several diseases, including cancer, cardiovascular disease, and stroke. This process is coordinated by the HIF (Hypoxia-Inducible Factor) and its regulator, the pVHL (Von Hippel-Lindau tumor suppressor protein). HIF1 is a basic helix-loop-helix transcription factor that transactivates genes encoding proteins that participate in homeostatic responses to hypoxia. It induces expression of proteins controlling glucose metabolism, cell proliferation, and vascularization. Several genes involved in cellular differentiation are directly or indirectly regulated by hypoxia. These include Epo (Erythropoietin), LDHA (Lactate Dehydrogenase-A), ET1 (Endothelin-1), transferrin, transferrin receptor, VEGF (Vascular Endothelial Growth Factor), Flk1, FLT1 (Fms-Related Tyrosine Kinase-1), PDGF-Beta (Platelet-Derived Growth Factor-Beta), bFGF (basic Fibroblast Growth Factor), and others genes affecting glycolysis (Ref.1). </a:t>
            </a:r>
          </a:p>
          <a:p>
            <a:pPr eaLnBrk="1" hangingPunct="1">
              <a:lnSpc>
                <a:spcPct val="80000"/>
              </a:lnSpc>
            </a:pPr>
            <a:endParaRPr lang="en-US" sz="800"/>
          </a:p>
          <a:p>
            <a:pPr eaLnBrk="1" hangingPunct="1">
              <a:lnSpc>
                <a:spcPct val="80000"/>
              </a:lnSpc>
            </a:pPr>
            <a:r>
              <a:rPr lang="en-US" sz="800"/>
              <a:t>HIF1 consists of a heterodimer of two basic helix-loop-helix PAS (Per-ARNT-Sim) proteins, HIF1-Alpha, and HIF1-Beta. HIF1-Alpha accumulates under hypoxic conditions whereas HIF1-Beta is constitutively expressed. HIF1-Alpha is an important mediator of the hypoxic response of tumor cells and controls the up-regulation of a number of factors important for solid tumor expansion including the angiogenic factor VEGF. HIF1-Beta is the ARNT (Aryl hydrocarbon Receptor Nuclear Translocator), an essential component of the xenobiotic response (Ref.2). </a:t>
            </a:r>
          </a:p>
          <a:p>
            <a:pPr eaLnBrk="1" hangingPunct="1">
              <a:lnSpc>
                <a:spcPct val="80000"/>
              </a:lnSpc>
            </a:pPr>
            <a:endParaRPr lang="en-US" sz="800"/>
          </a:p>
          <a:p>
            <a:pPr eaLnBrk="1" hangingPunct="1">
              <a:lnSpc>
                <a:spcPct val="80000"/>
              </a:lnSpc>
            </a:pPr>
            <a:r>
              <a:rPr lang="en-US" sz="800"/>
              <a:t>In the presence of O2, HIF is targeted for destruction by an E3 ubiquitin ligase containing the pVHL. Human pVHL binds to a short HIF-derived peptide when a conserved proline residue at the core of this peptide is hydroxylated. The human genome contains EGL9 (Egg Laying Nine-9) homologues that are named EGLN1, EGLN2, and EGLN3 (also called PHD2, PHD1, and PHD3 (Prolyl Hydroxylase Domain–Containing Proteins) respectively). Prolyl hydroxylase post-translationally modifies HIF1-Alpha, allowing it to interact with the VHL complex. Prolyl hydroxylase contains an iron moiety, so iron chelation inhibits this activity. All three proteins of Prolyl hydroxylase can hydroxylate HIF1-Alpha at one of two proline sites within the ODD (Pro-402 and Pro-564). Analogous prolyl residues are present in HIF2-Alpha and HIF3-Alpha. In the presence of oxygen, the EGLN proteins are active and hydroxylate the ODD domain of HIF1-Alpha, which allows pVHL to bind and polyubiquitinate HIF (Ref.3). VHL is part of a larger complex that includes Elongin-B, Elongin-C, Cul2, RBX1 (Ring-Box 1) and a ubiquitin-conjugating enzyme (E2). This complex, together with a ubiquitin-activating enzyme (E1), mediates the Ub (Ubiquitylation) of HIF1-Alpha. The Ub modification targets HIF1-Alpha for degradation, which can be blocked by proteasome inhibitors. Under hypoxic conditions the HIF1-Alpha subunits are not recognized by pVHL, and they consequently accumulate and dimerize with HIF1-Beta and translocates to the nucleus, where they interacts with cofactors such as CBP (CREB Binding Protein)/p300 and the Pol II (DNA polymerase II) complex to bind to HREs (Hypoxia-Responsive Element) and activate transcription of target genes. HIF1-Alpha-activated genes include VEGF, which promotes angiogenesis; GLUT1 (Glucose Transporter-1), which activates glucose transport; LDHA (Lactate Dehydrogenase), which is involved in the glycolytic pathway; and Epo, which induces erythropoiesis. HIF1-Alpha also activates transcription of NOS (Nitric Oxide Synthase), which promotes angiogenesis and vasodilation. ARNT2 and MOP3 (Member of Pas superfamily-3) are other proteins that have been shown to heterodimerize with HIF1-Alpha (Ref.4). HIF1-Alpha can also be regulated by ERK2, which phosphorylate HIF1-Alpha. HIF1-Alpha also associates with the molecular chaperone HSP90 (Heat Shock Protein-90). HSP90 antagonists also inhibited HIF1-Alpha transcriptional activity and dramatically reduced both hypoxia-induced accumulation of VEGF mRNA and hypoxia-dependent angiogenic activity. Recently, a factor inhibiting HIF1-Alpha activation, FIH (Factor Inhibiting HIF1-Alpha), has been described, representing a further level of HIF regulation. </a:t>
            </a:r>
          </a:p>
          <a:p>
            <a:pPr eaLnBrk="1" hangingPunct="1">
              <a:lnSpc>
                <a:spcPct val="80000"/>
              </a:lnSpc>
            </a:pPr>
            <a:endParaRPr lang="en-US" sz="800"/>
          </a:p>
          <a:p>
            <a:pPr eaLnBrk="1" hangingPunct="1">
              <a:lnSpc>
                <a:spcPct val="80000"/>
              </a:lnSpc>
            </a:pPr>
            <a:r>
              <a:rPr lang="en-US" sz="800"/>
              <a:t>Hypoxia also induces p53 protein accumulation. p53 directly interacts with HIF1-Alpha and limits hypoxia-induced expression of HIF1-Alpha by promoting MDM2-mediated ubiquitination and proteasomal degradation under hypoxic conditions. Furthermore, the degradation of HIF1-Alpha by p53 in a hypoxic condition is inhibited by direct interaction with the JAB1 (Jun Activation domain Binding protein-1) and the ODD domain by blocking the interaction with p53. HIF1-Alpha also associates with HNF4alpha2 (Hepatocyte Nuclear Factor-4-Alpha 2), which activates the Epo gene in concert with HIF1-Alpha in response to hypoxic conditions. Hypoxia contributes significantly to the pathophysiology of major categories of human disease, including myocardial and cerebral ischemia, cancer, pulmonary hypertension, congenital heart disease and chronic obstructive pulmonary diseases (Ref.5). </a:t>
            </a:r>
          </a:p>
          <a:p>
            <a:pPr eaLnBrk="1" hangingPunct="1">
              <a:lnSpc>
                <a:spcPct val="80000"/>
              </a:lnSpc>
            </a:pPr>
            <a:endParaRPr lang="en-US" sz="800"/>
          </a:p>
          <a:p>
            <a:pPr eaLnBrk="1" hangingPunct="1">
              <a:lnSpc>
                <a:spcPct val="80000"/>
              </a:lnSpc>
            </a:pPr>
            <a:r>
              <a:rPr lang="en-US" sz="800" b="1" u="sng"/>
              <a:t>References:</a:t>
            </a:r>
          </a:p>
          <a:p>
            <a:pPr eaLnBrk="1" hangingPunct="1">
              <a:lnSpc>
                <a:spcPct val="80000"/>
              </a:lnSpc>
            </a:pPr>
            <a:endParaRPr lang="en-US" sz="800" b="1" u="sng"/>
          </a:p>
          <a:p>
            <a:pPr eaLnBrk="1" hangingPunct="1">
              <a:lnSpc>
                <a:spcPct val="80000"/>
              </a:lnSpc>
            </a:pPr>
            <a:r>
              <a:rPr lang="en-US" sz="800"/>
              <a:t>1. Jiang BH, Zheng JZ, Leung SW, Roe R, Semenza GL.</a:t>
            </a:r>
          </a:p>
          <a:p>
            <a:pPr eaLnBrk="1" hangingPunct="1">
              <a:lnSpc>
                <a:spcPct val="80000"/>
              </a:lnSpc>
            </a:pPr>
            <a:r>
              <a:rPr lang="en-US" sz="800" b="1"/>
              <a:t>Transactivation and inhibitory domains of hypoxia-inducible factor 1alpha. Modulation of transcriptional activity by oxygen tension.</a:t>
            </a:r>
          </a:p>
          <a:p>
            <a:pPr eaLnBrk="1" hangingPunct="1">
              <a:lnSpc>
                <a:spcPct val="80000"/>
              </a:lnSpc>
            </a:pPr>
            <a:r>
              <a:rPr lang="en-US" sz="800"/>
              <a:t>J. Biol. Chem. 1997 Aug 1;272(31):19253-60.</a:t>
            </a:r>
          </a:p>
          <a:p>
            <a:pPr eaLnBrk="1" hangingPunct="1">
              <a:lnSpc>
                <a:spcPct val="80000"/>
              </a:lnSpc>
            </a:pPr>
            <a:r>
              <a:rPr lang="en-US" sz="800"/>
              <a:t>PubMed ID: 9235919            </a:t>
            </a:r>
          </a:p>
          <a:p>
            <a:pPr eaLnBrk="1" hangingPunct="1">
              <a:lnSpc>
                <a:spcPct val="80000"/>
              </a:lnSpc>
            </a:pPr>
            <a:endParaRPr lang="en-US" sz="800"/>
          </a:p>
          <a:p>
            <a:pPr eaLnBrk="1" hangingPunct="1">
              <a:lnSpc>
                <a:spcPct val="80000"/>
              </a:lnSpc>
            </a:pPr>
            <a:r>
              <a:rPr lang="en-US" sz="800"/>
              <a:t>2. John F. O'Rourke, Ya-Min Tian, Peter J. Ratcliffe, and Christopher W. Pugh</a:t>
            </a:r>
          </a:p>
          <a:p>
            <a:pPr eaLnBrk="1" hangingPunct="1">
              <a:lnSpc>
                <a:spcPct val="80000"/>
              </a:lnSpc>
            </a:pPr>
            <a:r>
              <a:rPr lang="en-US" sz="800" b="1"/>
              <a:t>Oxygen-regulated and transactivating domains in endothelial PAS protein 1: comparison with hypoxia-inducible factor-1alpha.</a:t>
            </a:r>
          </a:p>
          <a:p>
            <a:pPr eaLnBrk="1" hangingPunct="1">
              <a:lnSpc>
                <a:spcPct val="80000"/>
              </a:lnSpc>
            </a:pPr>
            <a:r>
              <a:rPr lang="en-US" sz="800"/>
              <a:t>J. Biol. Chem. 1999 Jan 22;274(4):2060-71.</a:t>
            </a:r>
          </a:p>
          <a:p>
            <a:pPr eaLnBrk="1" hangingPunct="1">
              <a:lnSpc>
                <a:spcPct val="80000"/>
              </a:lnSpc>
            </a:pPr>
            <a:r>
              <a:rPr lang="en-US" sz="800"/>
              <a:t>PubMed ID: 9890965</a:t>
            </a:r>
          </a:p>
          <a:p>
            <a:pPr eaLnBrk="1" hangingPunct="1">
              <a:lnSpc>
                <a:spcPct val="80000"/>
              </a:lnSpc>
            </a:pPr>
            <a:endParaRPr lang="en-US" sz="800"/>
          </a:p>
          <a:p>
            <a:pPr eaLnBrk="1" hangingPunct="1">
              <a:lnSpc>
                <a:spcPct val="80000"/>
              </a:lnSpc>
            </a:pPr>
            <a:r>
              <a:rPr lang="en-US" sz="800"/>
              <a:t>3. Masson N, Willam C, Maxwell PH, Pugh CW, Ratcliffe PJ</a:t>
            </a:r>
          </a:p>
          <a:p>
            <a:pPr eaLnBrk="1" hangingPunct="1">
              <a:lnSpc>
                <a:spcPct val="80000"/>
              </a:lnSpc>
            </a:pPr>
            <a:r>
              <a:rPr lang="en-US" sz="800" b="1"/>
              <a:t>Independent function of two destruction domains in hypoxia-inducible factor-alpha chains activated by prolyl hydroxylation.</a:t>
            </a:r>
          </a:p>
          <a:p>
            <a:pPr eaLnBrk="1" hangingPunct="1">
              <a:lnSpc>
                <a:spcPct val="80000"/>
              </a:lnSpc>
            </a:pPr>
            <a:r>
              <a:rPr lang="en-US" sz="800"/>
              <a:t>EMBO J. 2001 Sep 17;20(18):5197-206.</a:t>
            </a:r>
          </a:p>
          <a:p>
            <a:pPr eaLnBrk="1" hangingPunct="1">
              <a:lnSpc>
                <a:spcPct val="80000"/>
              </a:lnSpc>
            </a:pPr>
            <a:r>
              <a:rPr lang="en-US" sz="800"/>
              <a:t>PubMed ID: 11566883</a:t>
            </a:r>
          </a:p>
          <a:p>
            <a:pPr eaLnBrk="1" hangingPunct="1">
              <a:lnSpc>
                <a:spcPct val="80000"/>
              </a:lnSpc>
            </a:pPr>
            <a:endParaRPr lang="en-US" sz="800"/>
          </a:p>
          <a:p>
            <a:pPr eaLnBrk="1" hangingPunct="1">
              <a:lnSpc>
                <a:spcPct val="80000"/>
              </a:lnSpc>
            </a:pPr>
            <a:r>
              <a:rPr lang="en-US" sz="800"/>
              <a:t>4. Damert A, Ikeda E, Risau W.</a:t>
            </a:r>
          </a:p>
          <a:p>
            <a:pPr eaLnBrk="1" hangingPunct="1">
              <a:lnSpc>
                <a:spcPct val="80000"/>
              </a:lnSpc>
            </a:pPr>
            <a:r>
              <a:rPr lang="en-US" sz="800" b="1"/>
              <a:t>Activator-protein-1 binding potentiates the hypoxia-induciblefactor-1-mediated hypoxia-induced transcriptional activation of vascular-endothelial growth factor expression in C6 glioma cells.</a:t>
            </a:r>
          </a:p>
          <a:p>
            <a:pPr eaLnBrk="1" hangingPunct="1">
              <a:lnSpc>
                <a:spcPct val="80000"/>
              </a:lnSpc>
            </a:pPr>
            <a:r>
              <a:rPr lang="en-US" sz="800"/>
              <a:t>Biochem. J. 1997 Oct 15;327 ( Pt 2):419-23.</a:t>
            </a:r>
          </a:p>
          <a:p>
            <a:pPr eaLnBrk="1" hangingPunct="1">
              <a:lnSpc>
                <a:spcPct val="80000"/>
              </a:lnSpc>
            </a:pPr>
            <a:r>
              <a:rPr lang="en-US" sz="800"/>
              <a:t>PubMed ID: 9359410</a:t>
            </a:r>
          </a:p>
          <a:p>
            <a:pPr eaLnBrk="1" hangingPunct="1">
              <a:lnSpc>
                <a:spcPct val="80000"/>
              </a:lnSpc>
            </a:pPr>
            <a:endParaRPr lang="en-US" sz="800"/>
          </a:p>
          <a:p>
            <a:pPr eaLnBrk="1" hangingPunct="1">
              <a:lnSpc>
                <a:spcPct val="80000"/>
              </a:lnSpc>
            </a:pPr>
            <a:r>
              <a:rPr lang="en-US" sz="800"/>
              <a:t>5. Semenza GL.</a:t>
            </a:r>
          </a:p>
          <a:p>
            <a:pPr eaLnBrk="1" hangingPunct="1">
              <a:lnSpc>
                <a:spcPct val="80000"/>
              </a:lnSpc>
            </a:pPr>
            <a:r>
              <a:rPr lang="en-US" sz="800" b="1"/>
              <a:t>Hypoxia-inducible factor 1: oxygen homeostasis and disease pathophysiology.</a:t>
            </a:r>
          </a:p>
          <a:p>
            <a:pPr eaLnBrk="1" hangingPunct="1">
              <a:lnSpc>
                <a:spcPct val="80000"/>
              </a:lnSpc>
            </a:pPr>
            <a:r>
              <a:rPr lang="en-US" sz="800"/>
              <a:t>Trends Mol. Med. 2001 Aug;7(8):345-50</a:t>
            </a:r>
          </a:p>
          <a:p>
            <a:pPr eaLnBrk="1" hangingPunct="1">
              <a:lnSpc>
                <a:spcPct val="80000"/>
              </a:lnSpc>
            </a:pPr>
            <a:r>
              <a:rPr lang="en-US" sz="800"/>
              <a:t>PubMed ID: 11516994</a:t>
            </a:r>
          </a:p>
          <a:p>
            <a:pPr eaLnBrk="1" hangingPunct="1">
              <a:lnSpc>
                <a:spcPct val="80000"/>
              </a:lnSpc>
            </a:pPr>
            <a:endParaRPr lang="en-US" sz="800"/>
          </a:p>
          <a:p>
            <a:pPr eaLnBrk="1" hangingPunct="1">
              <a:lnSpc>
                <a:spcPct val="80000"/>
              </a:lnSpc>
            </a:pPr>
            <a:endParaRPr lang="en-US" sz="800"/>
          </a:p>
          <a:p>
            <a:pPr eaLnBrk="1" hangingPunct="1">
              <a:lnSpc>
                <a:spcPct val="80000"/>
              </a:lnSpc>
            </a:pPr>
            <a:r>
              <a:rPr lang="en-US" sz="800"/>
              <a:t> </a:t>
            </a:r>
          </a:p>
          <a:p>
            <a:pPr eaLnBrk="1" hangingPunct="1">
              <a:lnSpc>
                <a:spcPct val="80000"/>
              </a:lnSpc>
            </a:pPr>
            <a:endParaRPr lang="en-US" sz="8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4"/>
          <p:cNvSpPr>
            <a:spLocks noGrp="1" noRot="1" noChangeAspect="1" noChangeArrowheads="1" noTextEdit="1"/>
          </p:cNvSpPr>
          <p:nvPr>
            <p:ph type="sldImg"/>
          </p:nvPr>
        </p:nvSpPr>
        <p:spPr>
          <a:ln/>
        </p:spPr>
      </p:sp>
      <p:sp>
        <p:nvSpPr>
          <p:cNvPr id="77827"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hangingPunct="1"/>
            <a:fld id="{44EC9FD0-EB6A-BF40-A03F-9985D8E0B1F6}" type="slidenum">
              <a:rPr lang="en-US" b="0">
                <a:solidFill>
                  <a:prstClr val="black"/>
                </a:solidFill>
              </a:rPr>
              <a:pPr eaLnBrk="1" hangingPunct="1"/>
              <a:t>40</a:t>
            </a:fld>
            <a:endParaRPr lang="en-US" b="0">
              <a:solidFill>
                <a:prstClr val="black"/>
              </a:solidFill>
            </a:endParaRPr>
          </a:p>
        </p:txBody>
      </p:sp>
      <p:sp>
        <p:nvSpPr>
          <p:cNvPr id="5123" name="Rectangle 2"/>
          <p:cNvSpPr>
            <a:spLocks noRot="1" noChangeArrowheads="1" noTextEdit="1"/>
          </p:cNvSpPr>
          <p:nvPr>
            <p:ph type="sldImg"/>
          </p:nvPr>
        </p:nvSpPr>
        <p:spPr>
          <a:xfrm>
            <a:off x="1143000" y="685800"/>
            <a:ext cx="4572000" cy="3429000"/>
          </a:xfrm>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z="800" b="1" u="sng"/>
              <a:t>Review:</a:t>
            </a:r>
          </a:p>
          <a:p>
            <a:pPr eaLnBrk="1" hangingPunct="1">
              <a:lnSpc>
                <a:spcPct val="80000"/>
              </a:lnSpc>
            </a:pPr>
            <a:endParaRPr lang="en-US" sz="800" b="1" u="sng"/>
          </a:p>
          <a:p>
            <a:pPr eaLnBrk="1" hangingPunct="1">
              <a:lnSpc>
                <a:spcPct val="80000"/>
              </a:lnSpc>
            </a:pPr>
            <a:r>
              <a:rPr lang="en-US" sz="800"/>
              <a:t>The cellular response to O2 (oxygen) is a central process in animal cells and figures prominently in the pathophysiology of several diseases, including cancer, cardiovascular disease, and stroke. This process is coordinated by the HIF (Hypoxia-Inducible Factor) and its regulator, the pVHL (Von Hippel-Lindau tumor suppressor protein). HIF1 is a basic helix-loop-helix transcription factor that transactivates genes encoding proteins that participate in homeostatic responses to hypoxia. It induces expression of proteins controlling glucose metabolism, cell proliferation, and vascularization. Several genes involved in cellular differentiation are directly or indirectly regulated by hypoxia. These include Epo (Erythropoietin), LDHA (Lactate Dehydrogenase-A), ET1 (Endothelin-1), transferrin, transferrin receptor, VEGF (Vascular Endothelial Growth Factor), Flk1, FLT1 (Fms-Related Tyrosine Kinase-1), PDGF-Beta (Platelet-Derived Growth Factor-Beta), bFGF (basic Fibroblast Growth Factor), and others genes affecting glycolysis (Ref.1). </a:t>
            </a:r>
          </a:p>
          <a:p>
            <a:pPr eaLnBrk="1" hangingPunct="1">
              <a:lnSpc>
                <a:spcPct val="80000"/>
              </a:lnSpc>
            </a:pPr>
            <a:endParaRPr lang="en-US" sz="800"/>
          </a:p>
          <a:p>
            <a:pPr eaLnBrk="1" hangingPunct="1">
              <a:lnSpc>
                <a:spcPct val="80000"/>
              </a:lnSpc>
            </a:pPr>
            <a:r>
              <a:rPr lang="en-US" sz="800"/>
              <a:t>HIF1 consists of a heterodimer of two basic helix-loop-helix PAS (Per-ARNT-Sim) proteins, HIF1-Alpha, and HIF1-Beta. HIF1-Alpha accumulates under hypoxic conditions whereas HIF1-Beta is constitutively expressed. HIF1-Alpha is an important mediator of the hypoxic response of tumor cells and controls the up-regulation of a number of factors important for solid tumor expansion including the angiogenic factor VEGF. HIF1-Beta is the ARNT (Aryl hydrocarbon Receptor Nuclear Translocator), an essential component of the xenobiotic response (Ref.2). </a:t>
            </a:r>
          </a:p>
          <a:p>
            <a:pPr eaLnBrk="1" hangingPunct="1">
              <a:lnSpc>
                <a:spcPct val="80000"/>
              </a:lnSpc>
            </a:pPr>
            <a:endParaRPr lang="en-US" sz="800"/>
          </a:p>
          <a:p>
            <a:pPr eaLnBrk="1" hangingPunct="1">
              <a:lnSpc>
                <a:spcPct val="80000"/>
              </a:lnSpc>
            </a:pPr>
            <a:r>
              <a:rPr lang="en-US" sz="800"/>
              <a:t>In the presence of O2, HIF is targeted for destruction by an E3 ubiquitin ligase containing the pVHL. Human pVHL binds to a short HIF-derived peptide when a conserved proline residue at the core of this peptide is hydroxylated. The human genome contains EGL9 (Egg Laying Nine-9) homologues that are named EGLN1, EGLN2, and EGLN3 (also called PHD2, PHD1, and PHD3 (Prolyl Hydroxylase Domain–Containing Proteins) respectively). Prolyl hydroxylase post-translationally modifies HIF1-Alpha, allowing it to interact with the VHL complex. Prolyl hydroxylase contains an iron moiety, so iron chelation inhibits this activity. All three proteins of Prolyl hydroxylase can hydroxylate HIF1-Alpha at one of two proline sites within the ODD (Pro-402 and Pro-564). Analogous prolyl residues are present in HIF2-Alpha and HIF3-Alpha. In the presence of oxygen, the EGLN proteins are active and hydroxylate the ODD domain of HIF1-Alpha, which allows pVHL to bind and polyubiquitinate HIF (Ref.3). VHL is part of a larger complex that includes Elongin-B, Elongin-C, Cul2, RBX1 (Ring-Box 1) and a ubiquitin-conjugating enzyme (E2). This complex, together with a ubiquitin-activating enzyme (E1), mediates the Ub (Ubiquitylation) of HIF1-Alpha. The Ub modification targets HIF1-Alpha for degradation, which can be blocked by proteasome inhibitors. Under hypoxic conditions the HIF1-Alpha subunits are not recognized by pVHL, and they consequently accumulate and dimerize with HIF1-Beta and translocates to the nucleus, where they interacts with cofactors such as CBP (CREB Binding Protein)/p300 and the Pol II (DNA polymerase II) complex to bind to HREs (Hypoxia-Responsive Element) and activate transcription of target genes. HIF1-Alpha-activated genes include VEGF, which promotes angiogenesis; GLUT1 (Glucose Transporter-1), which activates glucose transport; LDHA (Lactate Dehydrogenase), which is involved in the glycolytic pathway; and Epo, which induces erythropoiesis. HIF1-Alpha also activates transcription of NOS (Nitric Oxide Synthase), which promotes angiogenesis and vasodilation. ARNT2 and MOP3 (Member of Pas superfamily-3) are other proteins that have been shown to heterodimerize with HIF1-Alpha (Ref.4). HIF1-Alpha can also be regulated by ERK2, which phosphorylate HIF1-Alpha. HIF1-Alpha also associates with the molecular chaperone HSP90 (Heat Shock Protein-90). HSP90 antagonists also inhibited HIF1-Alpha transcriptional activity and dramatically reduced both hypoxia-induced accumulation of VEGF mRNA and hypoxia-dependent angiogenic activity. Recently, a factor inhibiting HIF1-Alpha activation, FIH (Factor Inhibiting HIF1-Alpha), has been described, representing a further level of HIF regulation. </a:t>
            </a:r>
          </a:p>
          <a:p>
            <a:pPr eaLnBrk="1" hangingPunct="1">
              <a:lnSpc>
                <a:spcPct val="80000"/>
              </a:lnSpc>
            </a:pPr>
            <a:endParaRPr lang="en-US" sz="800"/>
          </a:p>
          <a:p>
            <a:pPr eaLnBrk="1" hangingPunct="1">
              <a:lnSpc>
                <a:spcPct val="80000"/>
              </a:lnSpc>
            </a:pPr>
            <a:r>
              <a:rPr lang="en-US" sz="800"/>
              <a:t>Hypoxia also induces p53 protein accumulation. p53 directly interacts with HIF1-Alpha and limits hypoxia-induced expression of HIF1-Alpha by promoting MDM2-mediated ubiquitination and proteasomal degradation under hypoxic conditions. Furthermore, the degradation of HIF1-Alpha by p53 in a hypoxic condition is inhibited by direct interaction with the JAB1 (Jun Activation domain Binding protein-1) and the ODD domain by blocking the interaction with p53. HIF1-Alpha also associates with HNF4alpha2 (Hepatocyte Nuclear Factor-4-Alpha 2), which activates the Epo gene in concert with HIF1-Alpha in response to hypoxic conditions. Hypoxia contributes significantly to the pathophysiology of major categories of human disease, including myocardial and cerebral ischemia, cancer, pulmonary hypertension, congenital heart disease and chronic obstructive pulmonary diseases (Ref.5). </a:t>
            </a:r>
          </a:p>
          <a:p>
            <a:pPr eaLnBrk="1" hangingPunct="1">
              <a:lnSpc>
                <a:spcPct val="80000"/>
              </a:lnSpc>
            </a:pPr>
            <a:endParaRPr lang="en-US" sz="800"/>
          </a:p>
          <a:p>
            <a:pPr eaLnBrk="1" hangingPunct="1">
              <a:lnSpc>
                <a:spcPct val="80000"/>
              </a:lnSpc>
            </a:pPr>
            <a:r>
              <a:rPr lang="en-US" sz="800" b="1" u="sng"/>
              <a:t>References:</a:t>
            </a:r>
          </a:p>
          <a:p>
            <a:pPr eaLnBrk="1" hangingPunct="1">
              <a:lnSpc>
                <a:spcPct val="80000"/>
              </a:lnSpc>
            </a:pPr>
            <a:endParaRPr lang="en-US" sz="800" b="1" u="sng"/>
          </a:p>
          <a:p>
            <a:pPr eaLnBrk="1" hangingPunct="1">
              <a:lnSpc>
                <a:spcPct val="80000"/>
              </a:lnSpc>
            </a:pPr>
            <a:r>
              <a:rPr lang="en-US" sz="800"/>
              <a:t>1. Jiang BH, Zheng JZ, Leung SW, Roe R, Semenza GL.</a:t>
            </a:r>
          </a:p>
          <a:p>
            <a:pPr eaLnBrk="1" hangingPunct="1">
              <a:lnSpc>
                <a:spcPct val="80000"/>
              </a:lnSpc>
            </a:pPr>
            <a:r>
              <a:rPr lang="en-US" sz="800" b="1"/>
              <a:t>Transactivation and inhibitory domains of hypoxia-inducible factor 1alpha. Modulation of transcriptional activity by oxygen tension.</a:t>
            </a:r>
          </a:p>
          <a:p>
            <a:pPr eaLnBrk="1" hangingPunct="1">
              <a:lnSpc>
                <a:spcPct val="80000"/>
              </a:lnSpc>
            </a:pPr>
            <a:r>
              <a:rPr lang="en-US" sz="800"/>
              <a:t>J. Biol. Chem. 1997 Aug 1;272(31):19253-60.</a:t>
            </a:r>
          </a:p>
          <a:p>
            <a:pPr eaLnBrk="1" hangingPunct="1">
              <a:lnSpc>
                <a:spcPct val="80000"/>
              </a:lnSpc>
            </a:pPr>
            <a:r>
              <a:rPr lang="en-US" sz="800"/>
              <a:t>PubMed ID: 9235919            </a:t>
            </a:r>
          </a:p>
          <a:p>
            <a:pPr eaLnBrk="1" hangingPunct="1">
              <a:lnSpc>
                <a:spcPct val="80000"/>
              </a:lnSpc>
            </a:pPr>
            <a:endParaRPr lang="en-US" sz="800"/>
          </a:p>
          <a:p>
            <a:pPr eaLnBrk="1" hangingPunct="1">
              <a:lnSpc>
                <a:spcPct val="80000"/>
              </a:lnSpc>
            </a:pPr>
            <a:r>
              <a:rPr lang="en-US" sz="800"/>
              <a:t>2. John F. O'Rourke, Ya-Min Tian, Peter J. Ratcliffe, and Christopher W. Pugh</a:t>
            </a:r>
          </a:p>
          <a:p>
            <a:pPr eaLnBrk="1" hangingPunct="1">
              <a:lnSpc>
                <a:spcPct val="80000"/>
              </a:lnSpc>
            </a:pPr>
            <a:r>
              <a:rPr lang="en-US" sz="800" b="1"/>
              <a:t>Oxygen-regulated and transactivating domains in endothelial PAS protein 1: comparison with hypoxia-inducible factor-1alpha.</a:t>
            </a:r>
          </a:p>
          <a:p>
            <a:pPr eaLnBrk="1" hangingPunct="1">
              <a:lnSpc>
                <a:spcPct val="80000"/>
              </a:lnSpc>
            </a:pPr>
            <a:r>
              <a:rPr lang="en-US" sz="800"/>
              <a:t>J. Biol. Chem. 1999 Jan 22;274(4):2060-71.</a:t>
            </a:r>
          </a:p>
          <a:p>
            <a:pPr eaLnBrk="1" hangingPunct="1">
              <a:lnSpc>
                <a:spcPct val="80000"/>
              </a:lnSpc>
            </a:pPr>
            <a:r>
              <a:rPr lang="en-US" sz="800"/>
              <a:t>PubMed ID: 9890965</a:t>
            </a:r>
          </a:p>
          <a:p>
            <a:pPr eaLnBrk="1" hangingPunct="1">
              <a:lnSpc>
                <a:spcPct val="80000"/>
              </a:lnSpc>
            </a:pPr>
            <a:endParaRPr lang="en-US" sz="800"/>
          </a:p>
          <a:p>
            <a:pPr eaLnBrk="1" hangingPunct="1">
              <a:lnSpc>
                <a:spcPct val="80000"/>
              </a:lnSpc>
            </a:pPr>
            <a:r>
              <a:rPr lang="en-US" sz="800"/>
              <a:t>3. Masson N, Willam C, Maxwell PH, Pugh CW, Ratcliffe PJ</a:t>
            </a:r>
          </a:p>
          <a:p>
            <a:pPr eaLnBrk="1" hangingPunct="1">
              <a:lnSpc>
                <a:spcPct val="80000"/>
              </a:lnSpc>
            </a:pPr>
            <a:r>
              <a:rPr lang="en-US" sz="800" b="1"/>
              <a:t>Independent function of two destruction domains in hypoxia-inducible factor-alpha chains activated by prolyl hydroxylation.</a:t>
            </a:r>
          </a:p>
          <a:p>
            <a:pPr eaLnBrk="1" hangingPunct="1">
              <a:lnSpc>
                <a:spcPct val="80000"/>
              </a:lnSpc>
            </a:pPr>
            <a:r>
              <a:rPr lang="en-US" sz="800"/>
              <a:t>EMBO J. 2001 Sep 17;20(18):5197-206.</a:t>
            </a:r>
          </a:p>
          <a:p>
            <a:pPr eaLnBrk="1" hangingPunct="1">
              <a:lnSpc>
                <a:spcPct val="80000"/>
              </a:lnSpc>
            </a:pPr>
            <a:r>
              <a:rPr lang="en-US" sz="800"/>
              <a:t>PubMed ID: 11566883</a:t>
            </a:r>
          </a:p>
          <a:p>
            <a:pPr eaLnBrk="1" hangingPunct="1">
              <a:lnSpc>
                <a:spcPct val="80000"/>
              </a:lnSpc>
            </a:pPr>
            <a:endParaRPr lang="en-US" sz="800"/>
          </a:p>
          <a:p>
            <a:pPr eaLnBrk="1" hangingPunct="1">
              <a:lnSpc>
                <a:spcPct val="80000"/>
              </a:lnSpc>
            </a:pPr>
            <a:r>
              <a:rPr lang="en-US" sz="800"/>
              <a:t>4. Damert A, Ikeda E, Risau W.</a:t>
            </a:r>
          </a:p>
          <a:p>
            <a:pPr eaLnBrk="1" hangingPunct="1">
              <a:lnSpc>
                <a:spcPct val="80000"/>
              </a:lnSpc>
            </a:pPr>
            <a:r>
              <a:rPr lang="en-US" sz="800" b="1"/>
              <a:t>Activator-protein-1 binding potentiates the hypoxia-induciblefactor-1-mediated hypoxia-induced transcriptional activation of vascular-endothelial growth factor expression in C6 glioma cells.</a:t>
            </a:r>
          </a:p>
          <a:p>
            <a:pPr eaLnBrk="1" hangingPunct="1">
              <a:lnSpc>
                <a:spcPct val="80000"/>
              </a:lnSpc>
            </a:pPr>
            <a:r>
              <a:rPr lang="en-US" sz="800"/>
              <a:t>Biochem. J. 1997 Oct 15;327 ( Pt 2):419-23.</a:t>
            </a:r>
          </a:p>
          <a:p>
            <a:pPr eaLnBrk="1" hangingPunct="1">
              <a:lnSpc>
                <a:spcPct val="80000"/>
              </a:lnSpc>
            </a:pPr>
            <a:r>
              <a:rPr lang="en-US" sz="800"/>
              <a:t>PubMed ID: 9359410</a:t>
            </a:r>
          </a:p>
          <a:p>
            <a:pPr eaLnBrk="1" hangingPunct="1">
              <a:lnSpc>
                <a:spcPct val="80000"/>
              </a:lnSpc>
            </a:pPr>
            <a:endParaRPr lang="en-US" sz="800"/>
          </a:p>
          <a:p>
            <a:pPr eaLnBrk="1" hangingPunct="1">
              <a:lnSpc>
                <a:spcPct val="80000"/>
              </a:lnSpc>
            </a:pPr>
            <a:r>
              <a:rPr lang="en-US" sz="800"/>
              <a:t>5. Semenza GL.</a:t>
            </a:r>
          </a:p>
          <a:p>
            <a:pPr eaLnBrk="1" hangingPunct="1">
              <a:lnSpc>
                <a:spcPct val="80000"/>
              </a:lnSpc>
            </a:pPr>
            <a:r>
              <a:rPr lang="en-US" sz="800" b="1"/>
              <a:t>Hypoxia-inducible factor 1: oxygen homeostasis and disease pathophysiology.</a:t>
            </a:r>
          </a:p>
          <a:p>
            <a:pPr eaLnBrk="1" hangingPunct="1">
              <a:lnSpc>
                <a:spcPct val="80000"/>
              </a:lnSpc>
            </a:pPr>
            <a:r>
              <a:rPr lang="en-US" sz="800"/>
              <a:t>Trends Mol. Med. 2001 Aug;7(8):345-50</a:t>
            </a:r>
          </a:p>
          <a:p>
            <a:pPr eaLnBrk="1" hangingPunct="1">
              <a:lnSpc>
                <a:spcPct val="80000"/>
              </a:lnSpc>
            </a:pPr>
            <a:r>
              <a:rPr lang="en-US" sz="800"/>
              <a:t>PubMed ID: 11516994</a:t>
            </a:r>
          </a:p>
          <a:p>
            <a:pPr eaLnBrk="1" hangingPunct="1">
              <a:lnSpc>
                <a:spcPct val="80000"/>
              </a:lnSpc>
            </a:pPr>
            <a:endParaRPr lang="en-US" sz="800"/>
          </a:p>
          <a:p>
            <a:pPr eaLnBrk="1" hangingPunct="1">
              <a:lnSpc>
                <a:spcPct val="80000"/>
              </a:lnSpc>
            </a:pPr>
            <a:endParaRPr lang="en-US" sz="800"/>
          </a:p>
          <a:p>
            <a:pPr eaLnBrk="1" hangingPunct="1">
              <a:lnSpc>
                <a:spcPct val="80000"/>
              </a:lnSpc>
            </a:pPr>
            <a:r>
              <a:rPr lang="en-US" sz="800"/>
              <a:t> </a:t>
            </a:r>
          </a:p>
          <a:p>
            <a:pPr eaLnBrk="1" hangingPunct="1">
              <a:lnSpc>
                <a:spcPct val="80000"/>
              </a:lnSpc>
            </a:pPr>
            <a:endParaRPr lang="en-US" sz="8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hangingPunct="1"/>
            <a:fld id="{44EC9FD0-EB6A-BF40-A03F-9985D8E0B1F6}" type="slidenum">
              <a:rPr lang="en-US" b="0">
                <a:solidFill>
                  <a:prstClr val="black"/>
                </a:solidFill>
              </a:rPr>
              <a:pPr eaLnBrk="1" hangingPunct="1"/>
              <a:t>41</a:t>
            </a:fld>
            <a:endParaRPr lang="en-US" b="0">
              <a:solidFill>
                <a:prstClr val="black"/>
              </a:solidFill>
            </a:endParaRPr>
          </a:p>
        </p:txBody>
      </p:sp>
      <p:sp>
        <p:nvSpPr>
          <p:cNvPr id="5123" name="Rectangle 2"/>
          <p:cNvSpPr>
            <a:spLocks noRot="1" noChangeArrowheads="1" noTextEdit="1"/>
          </p:cNvSpPr>
          <p:nvPr>
            <p:ph type="sldImg"/>
          </p:nvPr>
        </p:nvSpPr>
        <p:spPr>
          <a:xfrm>
            <a:off x="1143000" y="685800"/>
            <a:ext cx="4572000" cy="3429000"/>
          </a:xfrm>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z="800" b="1" u="sng"/>
              <a:t>Review:</a:t>
            </a:r>
          </a:p>
          <a:p>
            <a:pPr eaLnBrk="1" hangingPunct="1">
              <a:lnSpc>
                <a:spcPct val="80000"/>
              </a:lnSpc>
            </a:pPr>
            <a:endParaRPr lang="en-US" sz="800" b="1" u="sng"/>
          </a:p>
          <a:p>
            <a:pPr eaLnBrk="1" hangingPunct="1">
              <a:lnSpc>
                <a:spcPct val="80000"/>
              </a:lnSpc>
            </a:pPr>
            <a:r>
              <a:rPr lang="en-US" sz="800"/>
              <a:t>The cellular response to O2 (oxygen) is a central process in animal cells and figures prominently in the pathophysiology of several diseases, including cancer, cardiovascular disease, and stroke. This process is coordinated by the HIF (Hypoxia-Inducible Factor) and its regulator, the pVHL (Von Hippel-Lindau tumor suppressor protein). HIF1 is a basic helix-loop-helix transcription factor that transactivates genes encoding proteins that participate in homeostatic responses to hypoxia. It induces expression of proteins controlling glucose metabolism, cell proliferation, and vascularization. Several genes involved in cellular differentiation are directly or indirectly regulated by hypoxia. These include Epo (Erythropoietin), LDHA (Lactate Dehydrogenase-A), ET1 (Endothelin-1), transferrin, transferrin receptor, VEGF (Vascular Endothelial Growth Factor), Flk1, FLT1 (Fms-Related Tyrosine Kinase-1), PDGF-Beta (Platelet-Derived Growth Factor-Beta), bFGF (basic Fibroblast Growth Factor), and others genes affecting glycolysis (Ref.1). </a:t>
            </a:r>
          </a:p>
          <a:p>
            <a:pPr eaLnBrk="1" hangingPunct="1">
              <a:lnSpc>
                <a:spcPct val="80000"/>
              </a:lnSpc>
            </a:pPr>
            <a:endParaRPr lang="en-US" sz="800"/>
          </a:p>
          <a:p>
            <a:pPr eaLnBrk="1" hangingPunct="1">
              <a:lnSpc>
                <a:spcPct val="80000"/>
              </a:lnSpc>
            </a:pPr>
            <a:r>
              <a:rPr lang="en-US" sz="800"/>
              <a:t>HIF1 consists of a heterodimer of two basic helix-loop-helix PAS (Per-ARNT-Sim) proteins, HIF1-Alpha, and HIF1-Beta. HIF1-Alpha accumulates under hypoxic conditions whereas HIF1-Beta is constitutively expressed. HIF1-Alpha is an important mediator of the hypoxic response of tumor cells and controls the up-regulation of a number of factors important for solid tumor expansion including the angiogenic factor VEGF. HIF1-Beta is the ARNT (Aryl hydrocarbon Receptor Nuclear Translocator), an essential component of the xenobiotic response (Ref.2). </a:t>
            </a:r>
          </a:p>
          <a:p>
            <a:pPr eaLnBrk="1" hangingPunct="1">
              <a:lnSpc>
                <a:spcPct val="80000"/>
              </a:lnSpc>
            </a:pPr>
            <a:endParaRPr lang="en-US" sz="800"/>
          </a:p>
          <a:p>
            <a:pPr eaLnBrk="1" hangingPunct="1">
              <a:lnSpc>
                <a:spcPct val="80000"/>
              </a:lnSpc>
            </a:pPr>
            <a:r>
              <a:rPr lang="en-US" sz="800"/>
              <a:t>In the presence of O2, HIF is targeted for destruction by an E3 ubiquitin ligase containing the pVHL. Human pVHL binds to a short HIF-derived peptide when a conserved proline residue at the core of this peptide is hydroxylated. The human genome contains EGL9 (Egg Laying Nine-9) homologues that are named EGLN1, EGLN2, and EGLN3 (also called PHD2, PHD1, and PHD3 (Prolyl Hydroxylase Domain–Containing Proteins) respectively). Prolyl hydroxylase post-translationally modifies HIF1-Alpha, allowing it to interact with the VHL complex. Prolyl hydroxylase contains an iron moiety, so iron chelation inhibits this activity. All three proteins of Prolyl hydroxylase can hydroxylate HIF1-Alpha at one of two proline sites within the ODD (Pro-402 and Pro-564). Analogous prolyl residues are present in HIF2-Alpha and HIF3-Alpha. In the presence of oxygen, the EGLN proteins are active and hydroxylate the ODD domain of HIF1-Alpha, which allows pVHL to bind and polyubiquitinate HIF (Ref.3). VHL is part of a larger complex that includes Elongin-B, Elongin-C, Cul2, RBX1 (Ring-Box 1) and a ubiquitin-conjugating enzyme (E2). This complex, together with a ubiquitin-activating enzyme (E1), mediates the Ub (Ubiquitylation) of HIF1-Alpha. The Ub modification targets HIF1-Alpha for degradation, which can be blocked by proteasome inhibitors. Under hypoxic conditions the HIF1-Alpha subunits are not recognized by pVHL, and they consequently accumulate and dimerize with HIF1-Beta and translocates to the nucleus, where they interacts with cofactors such as CBP (CREB Binding Protein)/p300 and the Pol II (DNA polymerase II) complex to bind to HREs (Hypoxia-Responsive Element) and activate transcription of target genes. HIF1-Alpha-activated genes include VEGF, which promotes angiogenesis; GLUT1 (Glucose Transporter-1), which activates glucose transport; LDHA (Lactate Dehydrogenase), which is involved in the glycolytic pathway; and Epo, which induces erythropoiesis. HIF1-Alpha also activates transcription of NOS (Nitric Oxide Synthase), which promotes angiogenesis and vasodilation. ARNT2 and MOP3 (Member of Pas superfamily-3) are other proteins that have been shown to heterodimerize with HIF1-Alpha (Ref.4). HIF1-Alpha can also be regulated by ERK2, which phosphorylate HIF1-Alpha. HIF1-Alpha also associates with the molecular chaperone HSP90 (Heat Shock Protein-90). HSP90 antagonists also inhibited HIF1-Alpha transcriptional activity and dramatically reduced both hypoxia-induced accumulation of VEGF mRNA and hypoxia-dependent angiogenic activity. Recently, a factor inhibiting HIF1-Alpha activation, FIH (Factor Inhibiting HIF1-Alpha), has been described, representing a further level of HIF regulation. </a:t>
            </a:r>
          </a:p>
          <a:p>
            <a:pPr eaLnBrk="1" hangingPunct="1">
              <a:lnSpc>
                <a:spcPct val="80000"/>
              </a:lnSpc>
            </a:pPr>
            <a:endParaRPr lang="en-US" sz="800"/>
          </a:p>
          <a:p>
            <a:pPr eaLnBrk="1" hangingPunct="1">
              <a:lnSpc>
                <a:spcPct val="80000"/>
              </a:lnSpc>
            </a:pPr>
            <a:r>
              <a:rPr lang="en-US" sz="800"/>
              <a:t>Hypoxia also induces p53 protein accumulation. p53 directly interacts with HIF1-Alpha and limits hypoxia-induced expression of HIF1-Alpha by promoting MDM2-mediated ubiquitination and proteasomal degradation under hypoxic conditions. Furthermore, the degradation of HIF1-Alpha by p53 in a hypoxic condition is inhibited by direct interaction with the JAB1 (Jun Activation domain Binding protein-1) and the ODD domain by blocking the interaction with p53. HIF1-Alpha also associates with HNF4alpha2 (Hepatocyte Nuclear Factor-4-Alpha 2), which activates the Epo gene in concert with HIF1-Alpha in response to hypoxic conditions. Hypoxia contributes significantly to the pathophysiology of major categories of human disease, including myocardial and cerebral ischemia, cancer, pulmonary hypertension, congenital heart disease and chronic obstructive pulmonary diseases (Ref.5). </a:t>
            </a:r>
          </a:p>
          <a:p>
            <a:pPr eaLnBrk="1" hangingPunct="1">
              <a:lnSpc>
                <a:spcPct val="80000"/>
              </a:lnSpc>
            </a:pPr>
            <a:endParaRPr lang="en-US" sz="800"/>
          </a:p>
          <a:p>
            <a:pPr eaLnBrk="1" hangingPunct="1">
              <a:lnSpc>
                <a:spcPct val="80000"/>
              </a:lnSpc>
            </a:pPr>
            <a:r>
              <a:rPr lang="en-US" sz="800" b="1" u="sng"/>
              <a:t>References:</a:t>
            </a:r>
          </a:p>
          <a:p>
            <a:pPr eaLnBrk="1" hangingPunct="1">
              <a:lnSpc>
                <a:spcPct val="80000"/>
              </a:lnSpc>
            </a:pPr>
            <a:endParaRPr lang="en-US" sz="800" b="1" u="sng"/>
          </a:p>
          <a:p>
            <a:pPr eaLnBrk="1" hangingPunct="1">
              <a:lnSpc>
                <a:spcPct val="80000"/>
              </a:lnSpc>
            </a:pPr>
            <a:r>
              <a:rPr lang="en-US" sz="800"/>
              <a:t>1. Jiang BH, Zheng JZ, Leung SW, Roe R, Semenza GL.</a:t>
            </a:r>
          </a:p>
          <a:p>
            <a:pPr eaLnBrk="1" hangingPunct="1">
              <a:lnSpc>
                <a:spcPct val="80000"/>
              </a:lnSpc>
            </a:pPr>
            <a:r>
              <a:rPr lang="en-US" sz="800" b="1"/>
              <a:t>Transactivation and inhibitory domains of hypoxia-inducible factor 1alpha. Modulation of transcriptional activity by oxygen tension.</a:t>
            </a:r>
          </a:p>
          <a:p>
            <a:pPr eaLnBrk="1" hangingPunct="1">
              <a:lnSpc>
                <a:spcPct val="80000"/>
              </a:lnSpc>
            </a:pPr>
            <a:r>
              <a:rPr lang="en-US" sz="800"/>
              <a:t>J. Biol. Chem. 1997 Aug 1;272(31):19253-60.</a:t>
            </a:r>
          </a:p>
          <a:p>
            <a:pPr eaLnBrk="1" hangingPunct="1">
              <a:lnSpc>
                <a:spcPct val="80000"/>
              </a:lnSpc>
            </a:pPr>
            <a:r>
              <a:rPr lang="en-US" sz="800"/>
              <a:t>PubMed ID: 9235919            </a:t>
            </a:r>
          </a:p>
          <a:p>
            <a:pPr eaLnBrk="1" hangingPunct="1">
              <a:lnSpc>
                <a:spcPct val="80000"/>
              </a:lnSpc>
            </a:pPr>
            <a:endParaRPr lang="en-US" sz="800"/>
          </a:p>
          <a:p>
            <a:pPr eaLnBrk="1" hangingPunct="1">
              <a:lnSpc>
                <a:spcPct val="80000"/>
              </a:lnSpc>
            </a:pPr>
            <a:r>
              <a:rPr lang="en-US" sz="800"/>
              <a:t>2. John F. O'Rourke, Ya-Min Tian, Peter J. Ratcliffe, and Christopher W. Pugh</a:t>
            </a:r>
          </a:p>
          <a:p>
            <a:pPr eaLnBrk="1" hangingPunct="1">
              <a:lnSpc>
                <a:spcPct val="80000"/>
              </a:lnSpc>
            </a:pPr>
            <a:r>
              <a:rPr lang="en-US" sz="800" b="1"/>
              <a:t>Oxygen-regulated and transactivating domains in endothelial PAS protein 1: comparison with hypoxia-inducible factor-1alpha.</a:t>
            </a:r>
          </a:p>
          <a:p>
            <a:pPr eaLnBrk="1" hangingPunct="1">
              <a:lnSpc>
                <a:spcPct val="80000"/>
              </a:lnSpc>
            </a:pPr>
            <a:r>
              <a:rPr lang="en-US" sz="800"/>
              <a:t>J. Biol. Chem. 1999 Jan 22;274(4):2060-71.</a:t>
            </a:r>
          </a:p>
          <a:p>
            <a:pPr eaLnBrk="1" hangingPunct="1">
              <a:lnSpc>
                <a:spcPct val="80000"/>
              </a:lnSpc>
            </a:pPr>
            <a:r>
              <a:rPr lang="en-US" sz="800"/>
              <a:t>PubMed ID: 9890965</a:t>
            </a:r>
          </a:p>
          <a:p>
            <a:pPr eaLnBrk="1" hangingPunct="1">
              <a:lnSpc>
                <a:spcPct val="80000"/>
              </a:lnSpc>
            </a:pPr>
            <a:endParaRPr lang="en-US" sz="800"/>
          </a:p>
          <a:p>
            <a:pPr eaLnBrk="1" hangingPunct="1">
              <a:lnSpc>
                <a:spcPct val="80000"/>
              </a:lnSpc>
            </a:pPr>
            <a:r>
              <a:rPr lang="en-US" sz="800"/>
              <a:t>3. Masson N, Willam C, Maxwell PH, Pugh CW, Ratcliffe PJ</a:t>
            </a:r>
          </a:p>
          <a:p>
            <a:pPr eaLnBrk="1" hangingPunct="1">
              <a:lnSpc>
                <a:spcPct val="80000"/>
              </a:lnSpc>
            </a:pPr>
            <a:r>
              <a:rPr lang="en-US" sz="800" b="1"/>
              <a:t>Independent function of two destruction domains in hypoxia-inducible factor-alpha chains activated by prolyl hydroxylation.</a:t>
            </a:r>
          </a:p>
          <a:p>
            <a:pPr eaLnBrk="1" hangingPunct="1">
              <a:lnSpc>
                <a:spcPct val="80000"/>
              </a:lnSpc>
            </a:pPr>
            <a:r>
              <a:rPr lang="en-US" sz="800"/>
              <a:t>EMBO J. 2001 Sep 17;20(18):5197-206.</a:t>
            </a:r>
          </a:p>
          <a:p>
            <a:pPr eaLnBrk="1" hangingPunct="1">
              <a:lnSpc>
                <a:spcPct val="80000"/>
              </a:lnSpc>
            </a:pPr>
            <a:r>
              <a:rPr lang="en-US" sz="800"/>
              <a:t>PubMed ID: 11566883</a:t>
            </a:r>
          </a:p>
          <a:p>
            <a:pPr eaLnBrk="1" hangingPunct="1">
              <a:lnSpc>
                <a:spcPct val="80000"/>
              </a:lnSpc>
            </a:pPr>
            <a:endParaRPr lang="en-US" sz="800"/>
          </a:p>
          <a:p>
            <a:pPr eaLnBrk="1" hangingPunct="1">
              <a:lnSpc>
                <a:spcPct val="80000"/>
              </a:lnSpc>
            </a:pPr>
            <a:r>
              <a:rPr lang="en-US" sz="800"/>
              <a:t>4. Damert A, Ikeda E, Risau W.</a:t>
            </a:r>
          </a:p>
          <a:p>
            <a:pPr eaLnBrk="1" hangingPunct="1">
              <a:lnSpc>
                <a:spcPct val="80000"/>
              </a:lnSpc>
            </a:pPr>
            <a:r>
              <a:rPr lang="en-US" sz="800" b="1"/>
              <a:t>Activator-protein-1 binding potentiates the hypoxia-induciblefactor-1-mediated hypoxia-induced transcriptional activation of vascular-endothelial growth factor expression in C6 glioma cells.</a:t>
            </a:r>
          </a:p>
          <a:p>
            <a:pPr eaLnBrk="1" hangingPunct="1">
              <a:lnSpc>
                <a:spcPct val="80000"/>
              </a:lnSpc>
            </a:pPr>
            <a:r>
              <a:rPr lang="en-US" sz="800"/>
              <a:t>Biochem. J. 1997 Oct 15;327 ( Pt 2):419-23.</a:t>
            </a:r>
          </a:p>
          <a:p>
            <a:pPr eaLnBrk="1" hangingPunct="1">
              <a:lnSpc>
                <a:spcPct val="80000"/>
              </a:lnSpc>
            </a:pPr>
            <a:r>
              <a:rPr lang="en-US" sz="800"/>
              <a:t>PubMed ID: 9359410</a:t>
            </a:r>
          </a:p>
          <a:p>
            <a:pPr eaLnBrk="1" hangingPunct="1">
              <a:lnSpc>
                <a:spcPct val="80000"/>
              </a:lnSpc>
            </a:pPr>
            <a:endParaRPr lang="en-US" sz="800"/>
          </a:p>
          <a:p>
            <a:pPr eaLnBrk="1" hangingPunct="1">
              <a:lnSpc>
                <a:spcPct val="80000"/>
              </a:lnSpc>
            </a:pPr>
            <a:r>
              <a:rPr lang="en-US" sz="800"/>
              <a:t>5. Semenza GL.</a:t>
            </a:r>
          </a:p>
          <a:p>
            <a:pPr eaLnBrk="1" hangingPunct="1">
              <a:lnSpc>
                <a:spcPct val="80000"/>
              </a:lnSpc>
            </a:pPr>
            <a:r>
              <a:rPr lang="en-US" sz="800" b="1"/>
              <a:t>Hypoxia-inducible factor 1: oxygen homeostasis and disease pathophysiology.</a:t>
            </a:r>
          </a:p>
          <a:p>
            <a:pPr eaLnBrk="1" hangingPunct="1">
              <a:lnSpc>
                <a:spcPct val="80000"/>
              </a:lnSpc>
            </a:pPr>
            <a:r>
              <a:rPr lang="en-US" sz="800"/>
              <a:t>Trends Mol. Med. 2001 Aug;7(8):345-50</a:t>
            </a:r>
          </a:p>
          <a:p>
            <a:pPr eaLnBrk="1" hangingPunct="1">
              <a:lnSpc>
                <a:spcPct val="80000"/>
              </a:lnSpc>
            </a:pPr>
            <a:r>
              <a:rPr lang="en-US" sz="800"/>
              <a:t>PubMed ID: 11516994</a:t>
            </a:r>
          </a:p>
          <a:p>
            <a:pPr eaLnBrk="1" hangingPunct="1">
              <a:lnSpc>
                <a:spcPct val="80000"/>
              </a:lnSpc>
            </a:pPr>
            <a:endParaRPr lang="en-US" sz="800"/>
          </a:p>
          <a:p>
            <a:pPr eaLnBrk="1" hangingPunct="1">
              <a:lnSpc>
                <a:spcPct val="80000"/>
              </a:lnSpc>
            </a:pPr>
            <a:endParaRPr lang="en-US" sz="800"/>
          </a:p>
          <a:p>
            <a:pPr eaLnBrk="1" hangingPunct="1">
              <a:lnSpc>
                <a:spcPct val="80000"/>
              </a:lnSpc>
            </a:pPr>
            <a:r>
              <a:rPr lang="en-US" sz="800"/>
              <a:t> </a:t>
            </a:r>
          </a:p>
          <a:p>
            <a:pPr eaLnBrk="1" hangingPunct="1">
              <a:lnSpc>
                <a:spcPct val="80000"/>
              </a:lnSpc>
            </a:pPr>
            <a:endParaRPr lang="en-US" sz="8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hangingPunct="1"/>
            <a:fld id="{44EC9FD0-EB6A-BF40-A03F-9985D8E0B1F6}" type="slidenum">
              <a:rPr lang="en-US" b="0">
                <a:solidFill>
                  <a:prstClr val="black"/>
                </a:solidFill>
              </a:rPr>
              <a:pPr eaLnBrk="1" hangingPunct="1"/>
              <a:t>42</a:t>
            </a:fld>
            <a:endParaRPr lang="en-US" b="0">
              <a:solidFill>
                <a:prstClr val="black"/>
              </a:solidFill>
            </a:endParaRPr>
          </a:p>
        </p:txBody>
      </p:sp>
      <p:sp>
        <p:nvSpPr>
          <p:cNvPr id="5123" name="Rectangle 2"/>
          <p:cNvSpPr>
            <a:spLocks noRot="1" noChangeArrowheads="1" noTextEdit="1"/>
          </p:cNvSpPr>
          <p:nvPr>
            <p:ph type="sldImg"/>
          </p:nvPr>
        </p:nvSpPr>
        <p:spPr>
          <a:xfrm>
            <a:off x="1143000" y="685800"/>
            <a:ext cx="4572000" cy="3429000"/>
          </a:xfrm>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sz="800" b="1" u="sng"/>
              <a:t>Review:</a:t>
            </a:r>
          </a:p>
          <a:p>
            <a:pPr eaLnBrk="1" hangingPunct="1">
              <a:lnSpc>
                <a:spcPct val="80000"/>
              </a:lnSpc>
            </a:pPr>
            <a:endParaRPr lang="en-US" sz="800" b="1" u="sng"/>
          </a:p>
          <a:p>
            <a:pPr eaLnBrk="1" hangingPunct="1">
              <a:lnSpc>
                <a:spcPct val="80000"/>
              </a:lnSpc>
            </a:pPr>
            <a:r>
              <a:rPr lang="en-US" sz="800"/>
              <a:t>The cellular response to O2 (oxygen) is a central process in animal cells and figures prominently in the pathophysiology of several diseases, including cancer, cardiovascular disease, and stroke. This process is coordinated by the HIF (Hypoxia-Inducible Factor) and its regulator, the pVHL (Von Hippel-Lindau tumor suppressor protein). HIF1 is a basic helix-loop-helix transcription factor that transactivates genes encoding proteins that participate in homeostatic responses to hypoxia. It induces expression of proteins controlling glucose metabolism, cell proliferation, and vascularization. Several genes involved in cellular differentiation are directly or indirectly regulated by hypoxia. These include Epo (Erythropoietin), LDHA (Lactate Dehydrogenase-A), ET1 (Endothelin-1), transferrin, transferrin receptor, VEGF (Vascular Endothelial Growth Factor), Flk1, FLT1 (Fms-Related Tyrosine Kinase-1), PDGF-Beta (Platelet-Derived Growth Factor-Beta), bFGF (basic Fibroblast Growth Factor), and others genes affecting glycolysis (Ref.1). </a:t>
            </a:r>
          </a:p>
          <a:p>
            <a:pPr eaLnBrk="1" hangingPunct="1">
              <a:lnSpc>
                <a:spcPct val="80000"/>
              </a:lnSpc>
            </a:pPr>
            <a:endParaRPr lang="en-US" sz="800"/>
          </a:p>
          <a:p>
            <a:pPr eaLnBrk="1" hangingPunct="1">
              <a:lnSpc>
                <a:spcPct val="80000"/>
              </a:lnSpc>
            </a:pPr>
            <a:r>
              <a:rPr lang="en-US" sz="800"/>
              <a:t>HIF1 consists of a heterodimer of two basic helix-loop-helix PAS (Per-ARNT-Sim) proteins, HIF1-Alpha, and HIF1-Beta. HIF1-Alpha accumulates under hypoxic conditions whereas HIF1-Beta is constitutively expressed. HIF1-Alpha is an important mediator of the hypoxic response of tumor cells and controls the up-regulation of a number of factors important for solid tumor expansion including the angiogenic factor VEGF. HIF1-Beta is the ARNT (Aryl hydrocarbon Receptor Nuclear Translocator), an essential component of the xenobiotic response (Ref.2). </a:t>
            </a:r>
          </a:p>
          <a:p>
            <a:pPr eaLnBrk="1" hangingPunct="1">
              <a:lnSpc>
                <a:spcPct val="80000"/>
              </a:lnSpc>
            </a:pPr>
            <a:endParaRPr lang="en-US" sz="800"/>
          </a:p>
          <a:p>
            <a:pPr eaLnBrk="1" hangingPunct="1">
              <a:lnSpc>
                <a:spcPct val="80000"/>
              </a:lnSpc>
            </a:pPr>
            <a:r>
              <a:rPr lang="en-US" sz="800"/>
              <a:t>In the presence of O2, HIF is targeted for destruction by an E3 ubiquitin ligase containing the pVHL. Human pVHL binds to a short HIF-derived peptide when a conserved proline residue at the core of this peptide is hydroxylated. The human genome contains EGL9 (Egg Laying Nine-9) homologues that are named EGLN1, EGLN2, and EGLN3 (also called PHD2, PHD1, and PHD3 (Prolyl Hydroxylase Domain–Containing Proteins) respectively). Prolyl hydroxylase post-translationally modifies HIF1-Alpha, allowing it to interact with the VHL complex. Prolyl hydroxylase contains an iron moiety, so iron chelation inhibits this activity. All three proteins of Prolyl hydroxylase can hydroxylate HIF1-Alpha at one of two proline sites within the ODD (Pro-402 and Pro-564). Analogous prolyl residues are present in HIF2-Alpha and HIF3-Alpha. In the presence of oxygen, the EGLN proteins are active and hydroxylate the ODD domain of HIF1-Alpha, which allows pVHL to bind and polyubiquitinate HIF (Ref.3). VHL is part of a larger complex that includes Elongin-B, Elongin-C, Cul2, RBX1 (Ring-Box 1) and a ubiquitin-conjugating enzyme (E2). This complex, together with a ubiquitin-activating enzyme (E1), mediates the Ub (Ubiquitylation) of HIF1-Alpha. The Ub modification targets HIF1-Alpha for degradation, which can be blocked by proteasome inhibitors. Under hypoxic conditions the HIF1-Alpha subunits are not recognized by pVHL, and they consequently accumulate and dimerize with HIF1-Beta and translocates to the nucleus, where they interacts with cofactors such as CBP (CREB Binding Protein)/p300 and the Pol II (DNA polymerase II) complex to bind to HREs (Hypoxia-Responsive Element) and activate transcription of target genes. HIF1-Alpha-activated genes include VEGF, which promotes angiogenesis; GLUT1 (Glucose Transporter-1), which activates glucose transport; LDHA (Lactate Dehydrogenase), which is involved in the glycolytic pathway; and Epo, which induces erythropoiesis. HIF1-Alpha also activates transcription of NOS (Nitric Oxide Synthase), which promotes angiogenesis and vasodilation. ARNT2 and MOP3 (Member of Pas superfamily-3) are other proteins that have been shown to heterodimerize with HIF1-Alpha (Ref.4). HIF1-Alpha can also be regulated by ERK2, which phosphorylate HIF1-Alpha. HIF1-Alpha also associates with the molecular chaperone HSP90 (Heat Shock Protein-90). HSP90 antagonists also inhibited HIF1-Alpha transcriptional activity and dramatically reduced both hypoxia-induced accumulation of VEGF mRNA and hypoxia-dependent angiogenic activity. Recently, a factor inhibiting HIF1-Alpha activation, FIH (Factor Inhibiting HIF1-Alpha), has been described, representing a further level of HIF regulation. </a:t>
            </a:r>
          </a:p>
          <a:p>
            <a:pPr eaLnBrk="1" hangingPunct="1">
              <a:lnSpc>
                <a:spcPct val="80000"/>
              </a:lnSpc>
            </a:pPr>
            <a:endParaRPr lang="en-US" sz="800"/>
          </a:p>
          <a:p>
            <a:pPr eaLnBrk="1" hangingPunct="1">
              <a:lnSpc>
                <a:spcPct val="80000"/>
              </a:lnSpc>
            </a:pPr>
            <a:r>
              <a:rPr lang="en-US" sz="800"/>
              <a:t>Hypoxia also induces p53 protein accumulation. p53 directly interacts with HIF1-Alpha and limits hypoxia-induced expression of HIF1-Alpha by promoting MDM2-mediated ubiquitination and proteasomal degradation under hypoxic conditions. Furthermore, the degradation of HIF1-Alpha by p53 in a hypoxic condition is inhibited by direct interaction with the JAB1 (Jun Activation domain Binding protein-1) and the ODD domain by blocking the interaction with p53. HIF1-Alpha also associates with HNF4alpha2 (Hepatocyte Nuclear Factor-4-Alpha 2), which activates the Epo gene in concert with HIF1-Alpha in response to hypoxic conditions. Hypoxia contributes significantly to the pathophysiology of major categories of human disease, including myocardial and cerebral ischemia, cancer, pulmonary hypertension, congenital heart disease and chronic obstructive pulmonary diseases (Ref.5). </a:t>
            </a:r>
          </a:p>
          <a:p>
            <a:pPr eaLnBrk="1" hangingPunct="1">
              <a:lnSpc>
                <a:spcPct val="80000"/>
              </a:lnSpc>
            </a:pPr>
            <a:endParaRPr lang="en-US" sz="800"/>
          </a:p>
          <a:p>
            <a:pPr eaLnBrk="1" hangingPunct="1">
              <a:lnSpc>
                <a:spcPct val="80000"/>
              </a:lnSpc>
            </a:pPr>
            <a:r>
              <a:rPr lang="en-US" sz="800" b="1" u="sng"/>
              <a:t>References:</a:t>
            </a:r>
          </a:p>
          <a:p>
            <a:pPr eaLnBrk="1" hangingPunct="1">
              <a:lnSpc>
                <a:spcPct val="80000"/>
              </a:lnSpc>
            </a:pPr>
            <a:endParaRPr lang="en-US" sz="800" b="1" u="sng"/>
          </a:p>
          <a:p>
            <a:pPr eaLnBrk="1" hangingPunct="1">
              <a:lnSpc>
                <a:spcPct val="80000"/>
              </a:lnSpc>
            </a:pPr>
            <a:r>
              <a:rPr lang="en-US" sz="800"/>
              <a:t>1. Jiang BH, Zheng JZ, Leung SW, Roe R, Semenza GL.</a:t>
            </a:r>
          </a:p>
          <a:p>
            <a:pPr eaLnBrk="1" hangingPunct="1">
              <a:lnSpc>
                <a:spcPct val="80000"/>
              </a:lnSpc>
            </a:pPr>
            <a:r>
              <a:rPr lang="en-US" sz="800" b="1"/>
              <a:t>Transactivation and inhibitory domains of hypoxia-inducible factor 1alpha. Modulation of transcriptional activity by oxygen tension.</a:t>
            </a:r>
          </a:p>
          <a:p>
            <a:pPr eaLnBrk="1" hangingPunct="1">
              <a:lnSpc>
                <a:spcPct val="80000"/>
              </a:lnSpc>
            </a:pPr>
            <a:r>
              <a:rPr lang="en-US" sz="800"/>
              <a:t>J. Biol. Chem. 1997 Aug 1;272(31):19253-60.</a:t>
            </a:r>
          </a:p>
          <a:p>
            <a:pPr eaLnBrk="1" hangingPunct="1">
              <a:lnSpc>
                <a:spcPct val="80000"/>
              </a:lnSpc>
            </a:pPr>
            <a:r>
              <a:rPr lang="en-US" sz="800"/>
              <a:t>PubMed ID: 9235919            </a:t>
            </a:r>
          </a:p>
          <a:p>
            <a:pPr eaLnBrk="1" hangingPunct="1">
              <a:lnSpc>
                <a:spcPct val="80000"/>
              </a:lnSpc>
            </a:pPr>
            <a:endParaRPr lang="en-US" sz="800"/>
          </a:p>
          <a:p>
            <a:pPr eaLnBrk="1" hangingPunct="1">
              <a:lnSpc>
                <a:spcPct val="80000"/>
              </a:lnSpc>
            </a:pPr>
            <a:r>
              <a:rPr lang="en-US" sz="800"/>
              <a:t>2. John F. O'Rourke, Ya-Min Tian, Peter J. Ratcliffe, and Christopher W. Pugh</a:t>
            </a:r>
          </a:p>
          <a:p>
            <a:pPr eaLnBrk="1" hangingPunct="1">
              <a:lnSpc>
                <a:spcPct val="80000"/>
              </a:lnSpc>
            </a:pPr>
            <a:r>
              <a:rPr lang="en-US" sz="800" b="1"/>
              <a:t>Oxygen-regulated and transactivating domains in endothelial PAS protein 1: comparison with hypoxia-inducible factor-1alpha.</a:t>
            </a:r>
          </a:p>
          <a:p>
            <a:pPr eaLnBrk="1" hangingPunct="1">
              <a:lnSpc>
                <a:spcPct val="80000"/>
              </a:lnSpc>
            </a:pPr>
            <a:r>
              <a:rPr lang="en-US" sz="800"/>
              <a:t>J. Biol. Chem. 1999 Jan 22;274(4):2060-71.</a:t>
            </a:r>
          </a:p>
          <a:p>
            <a:pPr eaLnBrk="1" hangingPunct="1">
              <a:lnSpc>
                <a:spcPct val="80000"/>
              </a:lnSpc>
            </a:pPr>
            <a:r>
              <a:rPr lang="en-US" sz="800"/>
              <a:t>PubMed ID: 9890965</a:t>
            </a:r>
          </a:p>
          <a:p>
            <a:pPr eaLnBrk="1" hangingPunct="1">
              <a:lnSpc>
                <a:spcPct val="80000"/>
              </a:lnSpc>
            </a:pPr>
            <a:endParaRPr lang="en-US" sz="800"/>
          </a:p>
          <a:p>
            <a:pPr eaLnBrk="1" hangingPunct="1">
              <a:lnSpc>
                <a:spcPct val="80000"/>
              </a:lnSpc>
            </a:pPr>
            <a:r>
              <a:rPr lang="en-US" sz="800"/>
              <a:t>3. Masson N, Willam C, Maxwell PH, Pugh CW, Ratcliffe PJ</a:t>
            </a:r>
          </a:p>
          <a:p>
            <a:pPr eaLnBrk="1" hangingPunct="1">
              <a:lnSpc>
                <a:spcPct val="80000"/>
              </a:lnSpc>
            </a:pPr>
            <a:r>
              <a:rPr lang="en-US" sz="800" b="1"/>
              <a:t>Independent function of two destruction domains in hypoxia-inducible factor-alpha chains activated by prolyl hydroxylation.</a:t>
            </a:r>
          </a:p>
          <a:p>
            <a:pPr eaLnBrk="1" hangingPunct="1">
              <a:lnSpc>
                <a:spcPct val="80000"/>
              </a:lnSpc>
            </a:pPr>
            <a:r>
              <a:rPr lang="en-US" sz="800"/>
              <a:t>EMBO J. 2001 Sep 17;20(18):5197-206.</a:t>
            </a:r>
          </a:p>
          <a:p>
            <a:pPr eaLnBrk="1" hangingPunct="1">
              <a:lnSpc>
                <a:spcPct val="80000"/>
              </a:lnSpc>
            </a:pPr>
            <a:r>
              <a:rPr lang="en-US" sz="800"/>
              <a:t>PubMed ID: 11566883</a:t>
            </a:r>
          </a:p>
          <a:p>
            <a:pPr eaLnBrk="1" hangingPunct="1">
              <a:lnSpc>
                <a:spcPct val="80000"/>
              </a:lnSpc>
            </a:pPr>
            <a:endParaRPr lang="en-US" sz="800"/>
          </a:p>
          <a:p>
            <a:pPr eaLnBrk="1" hangingPunct="1">
              <a:lnSpc>
                <a:spcPct val="80000"/>
              </a:lnSpc>
            </a:pPr>
            <a:r>
              <a:rPr lang="en-US" sz="800"/>
              <a:t>4. Damert A, Ikeda E, Risau W.</a:t>
            </a:r>
          </a:p>
          <a:p>
            <a:pPr eaLnBrk="1" hangingPunct="1">
              <a:lnSpc>
                <a:spcPct val="80000"/>
              </a:lnSpc>
            </a:pPr>
            <a:r>
              <a:rPr lang="en-US" sz="800" b="1"/>
              <a:t>Activator-protein-1 binding potentiates the hypoxia-induciblefactor-1-mediated hypoxia-induced transcriptional activation of vascular-endothelial growth factor expression in C6 glioma cells.</a:t>
            </a:r>
          </a:p>
          <a:p>
            <a:pPr eaLnBrk="1" hangingPunct="1">
              <a:lnSpc>
                <a:spcPct val="80000"/>
              </a:lnSpc>
            </a:pPr>
            <a:r>
              <a:rPr lang="en-US" sz="800"/>
              <a:t>Biochem. J. 1997 Oct 15;327 ( Pt 2):419-23.</a:t>
            </a:r>
          </a:p>
          <a:p>
            <a:pPr eaLnBrk="1" hangingPunct="1">
              <a:lnSpc>
                <a:spcPct val="80000"/>
              </a:lnSpc>
            </a:pPr>
            <a:r>
              <a:rPr lang="en-US" sz="800"/>
              <a:t>PubMed ID: 9359410</a:t>
            </a:r>
          </a:p>
          <a:p>
            <a:pPr eaLnBrk="1" hangingPunct="1">
              <a:lnSpc>
                <a:spcPct val="80000"/>
              </a:lnSpc>
            </a:pPr>
            <a:endParaRPr lang="en-US" sz="800"/>
          </a:p>
          <a:p>
            <a:pPr eaLnBrk="1" hangingPunct="1">
              <a:lnSpc>
                <a:spcPct val="80000"/>
              </a:lnSpc>
            </a:pPr>
            <a:r>
              <a:rPr lang="en-US" sz="800"/>
              <a:t>5. Semenza GL.</a:t>
            </a:r>
          </a:p>
          <a:p>
            <a:pPr eaLnBrk="1" hangingPunct="1">
              <a:lnSpc>
                <a:spcPct val="80000"/>
              </a:lnSpc>
            </a:pPr>
            <a:r>
              <a:rPr lang="en-US" sz="800" b="1"/>
              <a:t>Hypoxia-inducible factor 1: oxygen homeostasis and disease pathophysiology.</a:t>
            </a:r>
          </a:p>
          <a:p>
            <a:pPr eaLnBrk="1" hangingPunct="1">
              <a:lnSpc>
                <a:spcPct val="80000"/>
              </a:lnSpc>
            </a:pPr>
            <a:r>
              <a:rPr lang="en-US" sz="800"/>
              <a:t>Trends Mol. Med. 2001 Aug;7(8):345-50</a:t>
            </a:r>
          </a:p>
          <a:p>
            <a:pPr eaLnBrk="1" hangingPunct="1">
              <a:lnSpc>
                <a:spcPct val="80000"/>
              </a:lnSpc>
            </a:pPr>
            <a:r>
              <a:rPr lang="en-US" sz="800"/>
              <a:t>PubMed ID: 11516994</a:t>
            </a:r>
          </a:p>
          <a:p>
            <a:pPr eaLnBrk="1" hangingPunct="1">
              <a:lnSpc>
                <a:spcPct val="80000"/>
              </a:lnSpc>
            </a:pPr>
            <a:endParaRPr lang="en-US" sz="800"/>
          </a:p>
          <a:p>
            <a:pPr eaLnBrk="1" hangingPunct="1">
              <a:lnSpc>
                <a:spcPct val="80000"/>
              </a:lnSpc>
            </a:pPr>
            <a:endParaRPr lang="en-US" sz="800"/>
          </a:p>
          <a:p>
            <a:pPr eaLnBrk="1" hangingPunct="1">
              <a:lnSpc>
                <a:spcPct val="80000"/>
              </a:lnSpc>
            </a:pPr>
            <a:r>
              <a:rPr lang="en-US" sz="800"/>
              <a:t> </a:t>
            </a:r>
          </a:p>
          <a:p>
            <a:pPr eaLnBrk="1" hangingPunct="1">
              <a:lnSpc>
                <a:spcPct val="80000"/>
              </a:lnSpc>
            </a:pPr>
            <a:endParaRPr lang="en-US" sz="8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43</a:t>
            </a:fld>
            <a:endParaRPr lang="es-CO"/>
          </a:p>
        </p:txBody>
      </p:sp>
    </p:spTree>
    <p:extLst>
      <p:ext uri="{BB962C8B-B14F-4D97-AF65-F5344CB8AC3E}">
        <p14:creationId xmlns:p14="http://schemas.microsoft.com/office/powerpoint/2010/main" val="469192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latin typeface="Arial" charset="0"/>
                <a:ea typeface="ＭＳ Ｐゴシック" charset="0"/>
                <a:cs typeface="ＭＳ Ｐゴシック" charset="0"/>
              </a:rPr>
              <a:t>Common epithelial neoplasms of the kidney can be either familial </a:t>
            </a:r>
          </a:p>
          <a:p>
            <a:pPr>
              <a:lnSpc>
                <a:spcPct val="60000"/>
              </a:lnSpc>
            </a:pPr>
            <a:r>
              <a:rPr lang="en-US" b="1">
                <a:latin typeface="Arial" charset="0"/>
                <a:ea typeface="ＭＳ Ｐゴシック" charset="0"/>
                <a:cs typeface="ＭＳ Ｐゴシック" charset="0"/>
              </a:rPr>
              <a:t>or sporadic</a:t>
            </a:r>
          </a:p>
          <a:p>
            <a:r>
              <a:rPr lang="en-US">
                <a:latin typeface="Arial" charset="0"/>
                <a:ea typeface="ＭＳ Ｐゴシック" charset="0"/>
                <a:cs typeface="ＭＳ Ｐゴシック" charset="0"/>
              </a:rPr>
              <a:t>Mutations in the gene for VHL, c-Met, FH, or BHD are common in both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the familial and sporadic forms of kidney neoplasms.</a:t>
            </a:r>
            <a:r>
              <a:rPr lang="en-US" baseline="30000">
                <a:latin typeface="Arial" charset="0"/>
                <a:ea typeface="ＭＳ Ｐゴシック" charset="0"/>
                <a:cs typeface="ＭＳ Ｐゴシック" charset="0"/>
              </a:rPr>
              <a:t>1,2</a:t>
            </a:r>
          </a:p>
          <a:p>
            <a:pPr lvl="1"/>
            <a:r>
              <a:rPr lang="en-US">
                <a:latin typeface="Arial" charset="0"/>
                <a:ea typeface="ＭＳ Ｐゴシック" charset="0"/>
              </a:rPr>
              <a:t>Cases of familial neoplasm arise from inherited germline mutations earlier than cases of sporadic neoplasm. </a:t>
            </a:r>
          </a:p>
          <a:p>
            <a:pPr lvl="2"/>
            <a:r>
              <a:rPr lang="en-US">
                <a:latin typeface="Arial" charset="0"/>
                <a:ea typeface="ＭＳ Ｐゴシック" charset="0"/>
              </a:rPr>
              <a:t>Familial neoplasm requires only one additional mutation to inactivate the gene while sporadic neoplasm requires multiple subsequent mutations in order to inactivate the gene.</a:t>
            </a:r>
            <a:r>
              <a:rPr lang="en-US" baseline="30000">
                <a:latin typeface="Arial" charset="0"/>
                <a:ea typeface="ＭＳ Ｐゴシック" charset="0"/>
              </a:rPr>
              <a:t>1</a:t>
            </a:r>
          </a:p>
          <a:p>
            <a:r>
              <a:rPr lang="en-US">
                <a:latin typeface="Arial" charset="0"/>
                <a:ea typeface="ＭＳ Ｐゴシック" charset="0"/>
                <a:cs typeface="ＭＳ Ｐゴシック" charset="0"/>
              </a:rPr>
              <a:t>Clear-cell RCC is the predominant histological type (75%).</a:t>
            </a:r>
            <a:r>
              <a:rPr lang="en-US" baseline="30000">
                <a:latin typeface="Arial" charset="0"/>
                <a:ea typeface="ＭＳ Ｐゴシック" charset="0"/>
                <a:cs typeface="ＭＳ Ｐゴシック" charset="0"/>
              </a:rPr>
              <a:t>1,2</a:t>
            </a:r>
          </a:p>
          <a:p>
            <a:r>
              <a:rPr lang="en-US">
                <a:latin typeface="Arial" charset="0"/>
                <a:ea typeface="ＭＳ Ｐゴシック" charset="0"/>
                <a:cs typeface="ＭＳ Ｐゴシック" charset="0"/>
              </a:rPr>
              <a:t>There are two types of papillary renal cell cancer: Type II is very aggressive; </a:t>
            </a:r>
            <a:br>
              <a:rPr lang="en-US">
                <a:latin typeface="Arial" charset="0"/>
                <a:ea typeface="ＭＳ Ｐゴシック" charset="0"/>
                <a:cs typeface="ＭＳ Ｐゴシック" charset="0"/>
              </a:rPr>
            </a:br>
            <a:r>
              <a:rPr lang="en-US">
                <a:latin typeface="Arial" charset="0"/>
                <a:ea typeface="ＭＳ Ｐゴシック" charset="0"/>
                <a:cs typeface="ＭＳ Ｐゴシック" charset="0"/>
              </a:rPr>
              <a:t>Type I less so. </a:t>
            </a:r>
          </a:p>
          <a:p>
            <a:r>
              <a:rPr lang="en-US">
                <a:latin typeface="Arial" charset="0"/>
                <a:ea typeface="ＭＳ Ｐゴシック" charset="0"/>
                <a:cs typeface="ＭＳ Ｐゴシック" charset="0"/>
              </a:rPr>
              <a:t>Oncocytoma is no longer considered to be malignant tumor, it is a benign neoplasm.</a:t>
            </a:r>
            <a:r>
              <a:rPr lang="en-US" baseline="30000">
                <a:latin typeface="Arial" charset="0"/>
                <a:ea typeface="ＭＳ Ｐゴシック" charset="0"/>
                <a:cs typeface="ＭＳ Ｐゴシック" charset="0"/>
              </a:rPr>
              <a:t>3</a:t>
            </a: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p:txBody>
      </p:sp>
      <p:sp>
        <p:nvSpPr>
          <p:cNvPr id="18436" name="Text Box 4"/>
          <p:cNvSpPr txBox="1">
            <a:spLocks noChangeArrowheads="1"/>
          </p:cNvSpPr>
          <p:nvPr/>
        </p:nvSpPr>
        <p:spPr bwMode="auto">
          <a:xfrm>
            <a:off x="190500" y="8121650"/>
            <a:ext cx="648335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95561" tIns="47780" rIns="95561" bIns="47780" anchor="b"/>
          <a:lstStyle>
            <a:lvl1pPr defTabSz="955675" eaLnBrk="0" hangingPunct="0">
              <a:tabLst>
                <a:tab pos="119063" algn="l"/>
              </a:tabLst>
              <a:defRPr sz="2000" b="1">
                <a:solidFill>
                  <a:schemeClr val="bg1"/>
                </a:solidFill>
                <a:latin typeface="Arial" charset="0"/>
                <a:ea typeface="ＭＳ Ｐゴシック" charset="0"/>
                <a:cs typeface="ＭＳ Ｐゴシック" charset="0"/>
              </a:defRPr>
            </a:lvl1pPr>
            <a:lvl2pPr marL="37931725" indent="-37474525" defTabSz="955675" eaLnBrk="0" hangingPunct="0">
              <a:tabLst>
                <a:tab pos="119063" algn="l"/>
              </a:tabLst>
              <a:defRPr sz="2000" b="1">
                <a:solidFill>
                  <a:schemeClr val="bg1"/>
                </a:solidFill>
                <a:latin typeface="Arial" charset="0"/>
                <a:ea typeface="ＭＳ Ｐゴシック" charset="0"/>
              </a:defRPr>
            </a:lvl2pPr>
            <a:lvl3pPr eaLnBrk="0" hangingPunct="0">
              <a:tabLst>
                <a:tab pos="119063" algn="l"/>
              </a:tabLst>
              <a:defRPr sz="2000" b="1">
                <a:solidFill>
                  <a:schemeClr val="bg1"/>
                </a:solidFill>
                <a:latin typeface="Arial" charset="0"/>
                <a:ea typeface="ＭＳ Ｐゴシック" charset="0"/>
              </a:defRPr>
            </a:lvl3pPr>
            <a:lvl4pPr eaLnBrk="0" hangingPunct="0">
              <a:tabLst>
                <a:tab pos="119063" algn="l"/>
              </a:tabLst>
              <a:defRPr sz="2000" b="1">
                <a:solidFill>
                  <a:schemeClr val="bg1"/>
                </a:solidFill>
                <a:latin typeface="Arial" charset="0"/>
                <a:ea typeface="ＭＳ Ｐゴシック" charset="0"/>
              </a:defRPr>
            </a:lvl4pPr>
            <a:lvl5pPr eaLnBrk="0" hangingPunct="0">
              <a:tabLst>
                <a:tab pos="119063"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19063"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19063"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19063"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19063" algn="l"/>
              </a:tabLst>
              <a:defRPr sz="2000" b="1">
                <a:solidFill>
                  <a:schemeClr val="bg1"/>
                </a:solidFill>
                <a:latin typeface="Arial" charset="0"/>
                <a:ea typeface="ＭＳ Ｐゴシック" charset="0"/>
              </a:defRPr>
            </a:lvl9pPr>
          </a:lstStyle>
          <a:p>
            <a:pPr eaLnBrk="1" hangingPunct="1">
              <a:spcAft>
                <a:spcPct val="25000"/>
              </a:spcAft>
            </a:pPr>
            <a:r>
              <a:rPr lang="en-US" sz="1000" smtClean="0">
                <a:solidFill>
                  <a:prstClr val="black"/>
                </a:solidFill>
              </a:rPr>
              <a:t>References</a:t>
            </a:r>
            <a:endParaRPr lang="fr-FR" sz="1000" smtClean="0">
              <a:solidFill>
                <a:prstClr val="black"/>
              </a:solidFill>
            </a:endParaRPr>
          </a:p>
          <a:p>
            <a:pPr eaLnBrk="1" hangingPunct="1">
              <a:spcAft>
                <a:spcPct val="25000"/>
              </a:spcAft>
            </a:pPr>
            <a:r>
              <a:rPr lang="da-DK" sz="1000" b="0" smtClean="0">
                <a:solidFill>
                  <a:prstClr val="black"/>
                </a:solidFill>
              </a:rPr>
              <a:t>1. Linehan WM et al. The genetic basis of cancer of the kidney. </a:t>
            </a:r>
            <a:r>
              <a:rPr lang="da-DK" sz="1000" b="0" i="1" smtClean="0">
                <a:solidFill>
                  <a:prstClr val="black"/>
                </a:solidFill>
              </a:rPr>
              <a:t>J Urol</a:t>
            </a:r>
            <a:r>
              <a:rPr lang="da-DK" sz="1000" b="0" smtClean="0">
                <a:solidFill>
                  <a:prstClr val="black"/>
                </a:solidFill>
              </a:rPr>
              <a:t>. 2003;170:2163-2172. </a:t>
            </a:r>
            <a:r>
              <a:rPr lang="en-US" sz="1000" b="0" smtClean="0">
                <a:solidFill>
                  <a:prstClr val="black"/>
                </a:solidFill>
              </a:rPr>
              <a:t/>
            </a:r>
            <a:br>
              <a:rPr lang="en-US" sz="1000" b="0" smtClean="0">
                <a:solidFill>
                  <a:prstClr val="black"/>
                </a:solidFill>
              </a:rPr>
            </a:br>
            <a:r>
              <a:rPr lang="pl-PL" sz="1000" b="0" smtClean="0">
                <a:solidFill>
                  <a:prstClr val="black"/>
                </a:solidFill>
              </a:rPr>
              <a:t>2. Kim WY. </a:t>
            </a:r>
            <a:r>
              <a:rPr lang="pl-PL" sz="1000" b="0" i="1" smtClean="0">
                <a:solidFill>
                  <a:prstClr val="black"/>
                </a:solidFill>
              </a:rPr>
              <a:t>J Clin Oncol</a:t>
            </a:r>
            <a:r>
              <a:rPr lang="pl-PL" sz="1000" b="0" smtClean="0">
                <a:solidFill>
                  <a:prstClr val="black"/>
                </a:solidFill>
              </a:rPr>
              <a:t>. </a:t>
            </a:r>
            <a:r>
              <a:rPr lang="en-US" sz="1000" b="0" smtClean="0">
                <a:solidFill>
                  <a:prstClr val="black"/>
                </a:solidFill>
              </a:rPr>
              <a:t>Role of VHL gene mutation in human cancer. 2004;22:4991-5004.</a:t>
            </a:r>
            <a:br>
              <a:rPr lang="en-US" sz="1000" b="0" smtClean="0">
                <a:solidFill>
                  <a:prstClr val="black"/>
                </a:solidFill>
              </a:rPr>
            </a:br>
            <a:r>
              <a:rPr lang="en-US" sz="1000" b="0" smtClean="0">
                <a:solidFill>
                  <a:prstClr val="black"/>
                </a:solidFill>
              </a:rPr>
              <a:t>3. Kidney Cancer Association. Kidney cancer subtypes. Available at:</a:t>
            </a:r>
            <a:br>
              <a:rPr lang="en-US" sz="1000" b="0" smtClean="0">
                <a:solidFill>
                  <a:prstClr val="black"/>
                </a:solidFill>
              </a:rPr>
            </a:br>
            <a:r>
              <a:rPr lang="en-US" sz="1000" b="0" smtClean="0">
                <a:solidFill>
                  <a:prstClr val="black"/>
                </a:solidFill>
              </a:rPr>
              <a:t>    http://www.curekidneycancer.org/index.cfm?pageID=85. Accessed March 21, 2006.</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eaLnBrk="1" hangingPunct="1"/>
            <a:fld id="{2441BA5C-560B-664C-A64A-C1905AA834BF}" type="slidenum">
              <a:rPr lang="en-US" sz="1200">
                <a:solidFill>
                  <a:prstClr val="black"/>
                </a:solidFill>
              </a:rPr>
              <a:pPr eaLnBrk="1" hangingPunct="1"/>
              <a:t>45</a:t>
            </a:fld>
            <a:endParaRPr lang="en-US" sz="1200">
              <a:solidFill>
                <a:prstClr val="black"/>
              </a:solidFill>
            </a:endParaRPr>
          </a:p>
        </p:txBody>
      </p:sp>
      <p:sp>
        <p:nvSpPr>
          <p:cNvPr id="147459" name="Rectangle 2"/>
          <p:cNvSpPr>
            <a:spLocks noGrp="1" noRot="1" noChangeAspect="1" noChangeArrowheads="1" noTextEdit="1"/>
          </p:cNvSpPr>
          <p:nvPr>
            <p:ph type="sldImg"/>
          </p:nvPr>
        </p:nvSpPr>
        <p:spPr>
          <a:xfrm>
            <a:off x="1144588" y="685800"/>
            <a:ext cx="4572000" cy="3429000"/>
          </a:xfrm>
          <a:ln/>
        </p:spPr>
      </p:sp>
      <p:sp>
        <p:nvSpPr>
          <p:cNvPr id="14746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i="1"/>
              <a:t>HIF, hypoxia-inducible factor; pVHL, von Hippel-Lindau protein</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eaLnBrk="1" hangingPunct="1"/>
            <a:fld id="{3716CA65-8069-CE47-870A-892A311F033D}" type="slidenum">
              <a:rPr lang="en-US" sz="1200">
                <a:solidFill>
                  <a:prstClr val="black"/>
                </a:solidFill>
              </a:rPr>
              <a:pPr eaLnBrk="1" hangingPunct="1"/>
              <a:t>46</a:t>
            </a:fld>
            <a:endParaRPr lang="en-US" sz="1200">
              <a:solidFill>
                <a:prstClr val="black"/>
              </a:solidFill>
            </a:endParaRPr>
          </a:p>
        </p:txBody>
      </p:sp>
      <p:sp>
        <p:nvSpPr>
          <p:cNvPr id="148483" name="Rectangle 2"/>
          <p:cNvSpPr>
            <a:spLocks noGrp="1" noRot="1" noChangeAspect="1" noChangeArrowheads="1" noTextEdit="1"/>
          </p:cNvSpPr>
          <p:nvPr>
            <p:ph type="sldImg"/>
          </p:nvPr>
        </p:nvSpPr>
        <p:spPr>
          <a:xfrm>
            <a:off x="1144588" y="685800"/>
            <a:ext cx="4572000" cy="3429000"/>
          </a:xfrm>
          <a:ln/>
        </p:spPr>
      </p:sp>
      <p:sp>
        <p:nvSpPr>
          <p:cNvPr id="14848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i="1"/>
              <a:t>HIF, hypoxia-inducible factor; pVHL, von Hippel-Lindau protein</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47</a:t>
            </a:fld>
            <a:endParaRPr lang="es-CO"/>
          </a:p>
        </p:txBody>
      </p:sp>
    </p:spTree>
    <p:extLst>
      <p:ext uri="{BB962C8B-B14F-4D97-AF65-F5344CB8AC3E}">
        <p14:creationId xmlns:p14="http://schemas.microsoft.com/office/powerpoint/2010/main" val="29611126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84613" y="8684246"/>
            <a:ext cx="2971800" cy="45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70" tIns="45935" rIns="91870" bIns="45935" anchor="b"/>
          <a:lstStyle>
            <a:lvl1pPr defTabSz="919163" eaLnBrk="0" hangingPunct="0">
              <a:defRPr b="1" i="1">
                <a:solidFill>
                  <a:schemeClr val="tx1"/>
                </a:solidFill>
                <a:latin typeface="Arial" charset="0"/>
                <a:ea typeface="ＭＳ Ｐゴシック" charset="0"/>
              </a:defRPr>
            </a:lvl1pPr>
            <a:lvl2pPr marL="742950" indent="-285750" defTabSz="919163" eaLnBrk="0" hangingPunct="0">
              <a:defRPr b="1" i="1">
                <a:solidFill>
                  <a:schemeClr val="tx1"/>
                </a:solidFill>
                <a:latin typeface="Arial" charset="0"/>
                <a:ea typeface="ＭＳ Ｐゴシック" charset="0"/>
              </a:defRPr>
            </a:lvl2pPr>
            <a:lvl3pPr marL="1143000" indent="-228600" defTabSz="919163" eaLnBrk="0" hangingPunct="0">
              <a:defRPr b="1" i="1">
                <a:solidFill>
                  <a:schemeClr val="tx1"/>
                </a:solidFill>
                <a:latin typeface="Arial" charset="0"/>
                <a:ea typeface="ＭＳ Ｐゴシック" charset="0"/>
              </a:defRPr>
            </a:lvl3pPr>
            <a:lvl4pPr marL="1600200" indent="-228600" defTabSz="919163" eaLnBrk="0" hangingPunct="0">
              <a:defRPr b="1" i="1">
                <a:solidFill>
                  <a:schemeClr val="tx1"/>
                </a:solidFill>
                <a:latin typeface="Arial" charset="0"/>
                <a:ea typeface="ＭＳ Ｐゴシック" charset="0"/>
              </a:defRPr>
            </a:lvl4pPr>
            <a:lvl5pPr marL="2057400" indent="-228600" defTabSz="919163" eaLnBrk="0" hangingPunct="0">
              <a:defRPr b="1" i="1">
                <a:solidFill>
                  <a:schemeClr val="tx1"/>
                </a:solidFill>
                <a:latin typeface="Arial" charset="0"/>
                <a:ea typeface="ＭＳ Ｐゴシック" charset="0"/>
              </a:defRPr>
            </a:lvl5pPr>
            <a:lvl6pPr marL="2514600" indent="-228600" algn="r" defTabSz="919163"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defTabSz="919163"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defTabSz="919163"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defTabSz="919163" eaLnBrk="0" fontAlgn="base" hangingPunct="0">
              <a:spcBef>
                <a:spcPct val="0"/>
              </a:spcBef>
              <a:spcAft>
                <a:spcPct val="0"/>
              </a:spcAft>
              <a:defRPr b="1" i="1">
                <a:solidFill>
                  <a:schemeClr val="tx1"/>
                </a:solidFill>
                <a:latin typeface="Arial" charset="0"/>
                <a:ea typeface="ＭＳ Ｐゴシック" charset="0"/>
              </a:defRPr>
            </a:lvl9pPr>
          </a:lstStyle>
          <a:p>
            <a:pPr algn="r" eaLnBrk="1" hangingPunct="1"/>
            <a:fld id="{D84A33D4-06C0-8C42-B89C-86ECA6017DAC}" type="slidenum">
              <a:rPr lang="en-GB" sz="1200" b="0" i="0" smtClean="0">
                <a:solidFill>
                  <a:prstClr val="black"/>
                </a:solidFill>
                <a:cs typeface="Arial" charset="0"/>
              </a:rPr>
              <a:pPr algn="r" eaLnBrk="1" hangingPunct="1"/>
              <a:t>48</a:t>
            </a:fld>
            <a:endParaRPr lang="en-GB" sz="1200" b="0" i="0" smtClean="0">
              <a:solidFill>
                <a:prstClr val="black"/>
              </a:solidFill>
              <a:cs typeface="Arial" charset="0"/>
            </a:endParaRPr>
          </a:p>
        </p:txBody>
      </p:sp>
      <p:sp>
        <p:nvSpPr>
          <p:cNvPr id="91139" name="Rectangle 2"/>
          <p:cNvSpPr>
            <a:spLocks noGrp="1" noRot="1" noChangeAspect="1" noChangeArrowheads="1" noTextEdit="1"/>
          </p:cNvSpPr>
          <p:nvPr>
            <p:ph type="sldImg"/>
          </p:nvPr>
        </p:nvSpPr>
        <p:spPr>
          <a:xfrm>
            <a:off x="1300163" y="800100"/>
            <a:ext cx="4259262" cy="3194050"/>
          </a:xfrm>
          <a:ln/>
        </p:spPr>
      </p:sp>
      <p:sp>
        <p:nvSpPr>
          <p:cNvPr id="91140" name="Rectangle 3"/>
          <p:cNvSpPr>
            <a:spLocks noGrp="1" noChangeArrowheads="1"/>
          </p:cNvSpPr>
          <p:nvPr>
            <p:ph type="body" idx="1"/>
          </p:nvPr>
        </p:nvSpPr>
        <p:spPr>
          <a:xfrm>
            <a:off x="1143000" y="4345043"/>
            <a:ext cx="4572000" cy="385025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1870" tIns="45935" rIns="91870" bIns="45935"/>
          <a:lstStyle/>
          <a:p>
            <a:pPr eaLnBrk="1" hangingPunct="1"/>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xfrm>
            <a:off x="1146175" y="687388"/>
            <a:ext cx="4568825" cy="3425825"/>
          </a:xfrm>
          <a:ln/>
        </p:spPr>
      </p:sp>
      <p:sp>
        <p:nvSpPr>
          <p:cNvPr id="95235" name="Rectangle 3"/>
          <p:cNvSpPr>
            <a:spLocks noGrp="1" noChangeArrowheads="1"/>
          </p:cNvSpPr>
          <p:nvPr>
            <p:ph type="body" idx="1"/>
          </p:nvPr>
        </p:nvSpPr>
        <p:spPr>
          <a:xfrm>
            <a:off x="460376" y="4492456"/>
            <a:ext cx="6049963" cy="4112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4" tIns="46046" rIns="92094" bIns="46046"/>
          <a:lstStyle/>
          <a:p>
            <a:endParaRPr lang="en-US" sz="1400"/>
          </a:p>
          <a:p>
            <a:r>
              <a:rPr lang="en-US" sz="1400" u="sng"/>
              <a:t>							</a:t>
            </a:r>
          </a:p>
          <a:p>
            <a:endParaRPr lang="en-US" sz="1400" u="sng"/>
          </a:p>
          <a:p>
            <a:r>
              <a:rPr lang="en-US" sz="1400" u="sng"/>
              <a:t>							</a:t>
            </a:r>
          </a:p>
          <a:p>
            <a:endParaRPr lang="en-US" sz="1400" u="sng"/>
          </a:p>
          <a:p>
            <a:r>
              <a:rPr lang="en-US" sz="1400" u="sng"/>
              <a:t>							</a:t>
            </a:r>
          </a:p>
          <a:p>
            <a:endParaRPr lang="en-US" sz="1400" u="sng"/>
          </a:p>
          <a:p>
            <a:r>
              <a:rPr lang="en-US" sz="1400" u="sng"/>
              <a:t>							</a:t>
            </a:r>
          </a:p>
          <a:p>
            <a:endParaRPr lang="en-US" sz="1400" u="sng"/>
          </a:p>
          <a:p>
            <a:r>
              <a:rPr lang="en-US" sz="1400" u="sng"/>
              <a:t>							</a:t>
            </a:r>
          </a:p>
          <a:p>
            <a:endParaRPr lang="en-US" sz="1400" u="sng"/>
          </a:p>
          <a:p>
            <a:r>
              <a:rPr lang="en-US" sz="1400" u="sng"/>
              <a:t>							</a:t>
            </a:r>
          </a:p>
          <a:p>
            <a:endParaRPr lang="en-US" sz="1400" u="sng"/>
          </a:p>
          <a:p>
            <a:r>
              <a:rPr lang="en-US" sz="1400" u="sng"/>
              <a:t>							</a:t>
            </a:r>
          </a:p>
          <a:p>
            <a:endParaRPr lang="en-US" sz="1400" u="sng"/>
          </a:p>
          <a:p>
            <a:r>
              <a:rPr lang="en-US" sz="1400" u="sng"/>
              <a:t>							</a:t>
            </a:r>
          </a:p>
          <a:p>
            <a:endParaRPr lang="en-US" sz="1400" u="sng"/>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
          <p:cNvSpPr>
            <a:spLocks noGrp="1" noRot="1" noChangeAspect="1" noChangeArrowheads="1" noTextEdit="1"/>
          </p:cNvSpPr>
          <p:nvPr>
            <p:ph type="sldImg"/>
          </p:nvPr>
        </p:nvSpPr>
        <p:spPr>
          <a:ln/>
        </p:spPr>
      </p:sp>
      <p:sp>
        <p:nvSpPr>
          <p:cNvPr id="74755" name="Rectangle 6"/>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50</a:t>
            </a:fld>
            <a:endParaRPr lang="es-CO"/>
          </a:p>
        </p:txBody>
      </p:sp>
    </p:spTree>
    <p:extLst>
      <p:ext uri="{BB962C8B-B14F-4D97-AF65-F5344CB8AC3E}">
        <p14:creationId xmlns:p14="http://schemas.microsoft.com/office/powerpoint/2010/main" val="17815989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51</a:t>
            </a:fld>
            <a:endParaRPr lang="es-CO"/>
          </a:p>
        </p:txBody>
      </p:sp>
    </p:spTree>
    <p:extLst>
      <p:ext uri="{BB962C8B-B14F-4D97-AF65-F5344CB8AC3E}">
        <p14:creationId xmlns:p14="http://schemas.microsoft.com/office/powerpoint/2010/main" val="10538635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52</a:t>
            </a:fld>
            <a:endParaRPr lang="es-CO"/>
          </a:p>
        </p:txBody>
      </p:sp>
    </p:spTree>
    <p:extLst>
      <p:ext uri="{BB962C8B-B14F-4D97-AF65-F5344CB8AC3E}">
        <p14:creationId xmlns:p14="http://schemas.microsoft.com/office/powerpoint/2010/main" val="1513713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53</a:t>
            </a:fld>
            <a:endParaRPr lang="es-CO"/>
          </a:p>
        </p:txBody>
      </p:sp>
    </p:spTree>
    <p:extLst>
      <p:ext uri="{BB962C8B-B14F-4D97-AF65-F5344CB8AC3E}">
        <p14:creationId xmlns:p14="http://schemas.microsoft.com/office/powerpoint/2010/main" val="29780420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52228D6-C6D9-A349-8C54-209198FC54C3}" type="slidenum">
              <a:rPr lang="es-ES" sz="1200">
                <a:solidFill>
                  <a:prstClr val="black"/>
                </a:solidFill>
              </a:rPr>
              <a:pPr eaLnBrk="1" hangingPunct="1"/>
              <a:t>55</a:t>
            </a:fld>
            <a:endParaRPr lang="es-ES" sz="1200">
              <a:solidFill>
                <a:prstClr val="black"/>
              </a:solidFill>
            </a:endParaRPr>
          </a:p>
        </p:txBody>
      </p:sp>
      <p:sp>
        <p:nvSpPr>
          <p:cNvPr id="222211" name="Rectangle 2"/>
          <p:cNvSpPr>
            <a:spLocks noGrp="1" noRot="1" noChangeAspect="1" noChangeArrowheads="1" noTextEdit="1"/>
          </p:cNvSpPr>
          <p:nvPr>
            <p:ph type="sldImg"/>
          </p:nvPr>
        </p:nvSpPr>
        <p:spPr>
          <a:xfrm>
            <a:off x="1143000" y="685800"/>
            <a:ext cx="4572000" cy="3429000"/>
          </a:xfrm>
          <a:ln/>
        </p:spPr>
      </p:sp>
      <p:sp>
        <p:nvSpPr>
          <p:cNvPr id="222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s-ES">
              <a:ea typeface="ＭＳ Ｐゴシック" charset="0"/>
              <a:cs typeface="ＭＳ Ｐゴシック"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31999D-A208-7A42-9EC6-9DC8024703F7}" type="slidenum">
              <a:rPr lang="en-US"/>
              <a:pPr/>
              <a:t>56</a:t>
            </a:fld>
            <a:endParaRPr lang="en-US"/>
          </a:p>
        </p:txBody>
      </p:sp>
      <p:sp>
        <p:nvSpPr>
          <p:cNvPr id="46082" name="Rectangle 2"/>
          <p:cNvSpPr>
            <a:spLocks noChangeArrowheads="1" noTextEdit="1"/>
          </p:cNvSpPr>
          <p:nvPr>
            <p:ph type="sldImg"/>
          </p:nvPr>
        </p:nvSpPr>
        <p:spPr>
          <a:ln/>
          <a:extLst>
            <a:ext uri="{FAA26D3D-D897-4be2-8F04-BA451C77F1D7}">
              <ma14:placeholderFlag xmlns:ma14="http://schemas.microsoft.com/office/mac/drawingml/2011/main" val="1"/>
            </a:ext>
          </a:extLst>
        </p:spPr>
      </p:sp>
      <p:sp>
        <p:nvSpPr>
          <p:cNvPr id="46083" name="Rectangle 3"/>
          <p:cNvSpPr>
            <a:spLocks noGrp="1" noChangeArrowheads="1"/>
          </p:cNvSpPr>
          <p:nvPr>
            <p:ph type="body" idx="1"/>
          </p:nvPr>
        </p:nvSpPr>
        <p:spPr>
          <a:xfrm>
            <a:off x="914400" y="4240213"/>
            <a:ext cx="5029200" cy="4114800"/>
          </a:xfrm>
        </p:spPr>
        <p:txBody>
          <a:bodyPr lIns="89913" tIns="44956" rIns="89913" bIns="44956"/>
          <a:lstStyle/>
          <a:p>
            <a:endParaRPr lang="es-ES">
              <a:latin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Rot="1" noChangeAspect="1" noChangeArrowheads="1" noTextEdit="1"/>
          </p:cNvSpPr>
          <p:nvPr>
            <p:ph type="sldImg"/>
          </p:nvPr>
        </p:nvSpPr>
        <p:spPr>
          <a:ln/>
        </p:spPr>
      </p:sp>
      <p:sp>
        <p:nvSpPr>
          <p:cNvPr id="103427"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eaLnBrk="1" hangingPunct="1"/>
            <a:fld id="{A61325F0-7F61-694F-972B-BC03550DB9C1}" type="slidenum">
              <a:rPr lang="en-US" sz="1200"/>
              <a:pPr eaLnBrk="1" hangingPunct="1"/>
              <a:t>58</a:t>
            </a:fld>
            <a:endParaRPr lang="en-US" sz="1200"/>
          </a:p>
        </p:txBody>
      </p:sp>
      <p:sp>
        <p:nvSpPr>
          <p:cNvPr id="86019" name="Rectangle 2"/>
          <p:cNvSpPr>
            <a:spLocks noRot="1" noChangeArrowheads="1" noTextEdit="1"/>
          </p:cNvSpPr>
          <p:nvPr>
            <p:ph type="sldImg"/>
          </p:nvPr>
        </p:nvSpPr>
        <p:spPr>
          <a:xfrm>
            <a:off x="1257300" y="990600"/>
            <a:ext cx="4370388" cy="3276600"/>
          </a:xfrm>
          <a:ln/>
        </p:spPr>
      </p:sp>
      <p:sp>
        <p:nvSpPr>
          <p:cNvPr id="86020" name="Rectangle 3"/>
          <p:cNvSpPr>
            <a:spLocks noGrp="1" noChangeArrowheads="1"/>
          </p:cNvSpPr>
          <p:nvPr>
            <p:ph type="body" idx="1"/>
          </p:nvPr>
        </p:nvSpPr>
        <p:spPr>
          <a:xfrm>
            <a:off x="714375" y="5080000"/>
            <a:ext cx="5357813" cy="4064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86519" tIns="43257" rIns="86519" bIns="43257"/>
          <a:lstStyle/>
          <a:p>
            <a:pPr marL="174625" indent="-174625" eaLnBrk="1" hangingPunct="1">
              <a:spcBef>
                <a:spcPct val="0"/>
              </a:spcBef>
            </a:pPr>
            <a:endParaRPr lang="es-ES">
              <a:ea typeface="ＭＳ Ｐゴシック" charset="0"/>
              <a:cs typeface="ＭＳ Ｐゴシック" charset="0"/>
            </a:endParaRPr>
          </a:p>
        </p:txBody>
      </p:sp>
      <p:graphicFrame>
        <p:nvGraphicFramePr>
          <p:cNvPr id="217098" name="Group 10"/>
          <p:cNvGraphicFramePr>
            <a:graphicFrameLocks noGrp="1"/>
          </p:cNvGraphicFramePr>
          <p:nvPr/>
        </p:nvGraphicFramePr>
        <p:xfrm>
          <a:off x="857250" y="4500563"/>
          <a:ext cx="5016500" cy="484187"/>
        </p:xfrm>
        <a:graphic>
          <a:graphicData uri="http://schemas.openxmlformats.org/drawingml/2006/table">
            <a:tbl>
              <a:tblPr/>
              <a:tblGrid>
                <a:gridCol w="5016500"/>
              </a:tblGrid>
              <a:tr h="469900">
                <a:tc>
                  <a:txBody>
                    <a:bodyPr/>
                    <a:lstStyle/>
                    <a:p>
                      <a:pPr marL="0" marR="0" lvl="0" indent="0" algn="l" defTabSz="928688" rtl="0" eaLnBrk="1" fontAlgn="base" latinLnBrk="0" hangingPunct="1">
                        <a:lnSpc>
                          <a:spcPct val="100000"/>
                        </a:lnSpc>
                        <a:spcBef>
                          <a:spcPct val="30000"/>
                        </a:spcBef>
                        <a:spcAft>
                          <a:spcPct val="0"/>
                        </a:spcAft>
                        <a:buClrTx/>
                        <a:buSzTx/>
                        <a:buFont typeface="Wingdings" charset="0"/>
                        <a:buNone/>
                        <a:tabLst/>
                      </a:pPr>
                      <a:r>
                        <a:rPr kumimoji="0" lang="en-US" sz="1300" b="1" i="0" u="none" strike="noStrike" cap="none" normalizeH="0" baseline="0">
                          <a:ln>
                            <a:noFill/>
                          </a:ln>
                          <a:solidFill>
                            <a:schemeClr val="tx1"/>
                          </a:solidFill>
                          <a:effectLst/>
                          <a:latin typeface="Arial" charset="0"/>
                          <a:ea typeface="ＭＳ Ｐゴシック" charset="0"/>
                          <a:cs typeface="Arial" charset="0"/>
                        </a:rPr>
                        <a:t>KEY POINT: </a:t>
                      </a:r>
                      <a:r>
                        <a:rPr kumimoji="0" lang="en-US" sz="1300" b="0" i="0" u="none" strike="noStrike" cap="none" normalizeH="0" baseline="0">
                          <a:ln>
                            <a:noFill/>
                          </a:ln>
                          <a:solidFill>
                            <a:schemeClr val="tx1"/>
                          </a:solidFill>
                          <a:effectLst/>
                          <a:latin typeface="Arial" charset="0"/>
                          <a:ea typeface="ＭＳ Ｐゴシック" charset="0"/>
                          <a:cs typeface="Arial" charset="0"/>
                        </a:rPr>
                        <a:t>A number of environmental, hormonal, and genetic factors can lead to VEGF overexpression.</a:t>
                      </a:r>
                    </a:p>
                  </a:txBody>
                  <a:tcPr marL="86969" marR="86969" marT="44178" marB="4417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eaLnBrk="1" hangingPunct="1"/>
            <a:fld id="{8E277827-E5BF-F04E-AD45-D5C0A4276548}" type="slidenum">
              <a:rPr lang="en-US" sz="1200"/>
              <a:pPr eaLnBrk="1" hangingPunct="1"/>
              <a:t>59</a:t>
            </a:fld>
            <a:endParaRPr lang="en-US" sz="1200"/>
          </a:p>
        </p:txBody>
      </p:sp>
      <p:sp>
        <p:nvSpPr>
          <p:cNvPr id="88067" name="Rectangle 2"/>
          <p:cNvSpPr>
            <a:spLocks noRot="1" noChangeArrowheads="1" noTextEdit="1"/>
          </p:cNvSpPr>
          <p:nvPr>
            <p:ph type="sldImg"/>
          </p:nvPr>
        </p:nvSpPr>
        <p:spPr>
          <a:xfrm>
            <a:off x="1257300" y="990600"/>
            <a:ext cx="4370388" cy="3276600"/>
          </a:xfrm>
          <a:ln/>
        </p:spPr>
      </p:sp>
      <p:sp>
        <p:nvSpPr>
          <p:cNvPr id="88068" name="Rectangle 3"/>
          <p:cNvSpPr>
            <a:spLocks noGrp="1" noChangeArrowheads="1"/>
          </p:cNvSpPr>
          <p:nvPr>
            <p:ph type="body" idx="1"/>
          </p:nvPr>
        </p:nvSpPr>
        <p:spPr>
          <a:xfrm>
            <a:off x="714375" y="5080000"/>
            <a:ext cx="5357813" cy="4064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86519" tIns="43257" rIns="86519" bIns="43257"/>
          <a:lstStyle/>
          <a:p>
            <a:pPr marL="174625" indent="-174625" eaLnBrk="1" hangingPunct="1">
              <a:spcBef>
                <a:spcPct val="0"/>
              </a:spcBef>
            </a:pPr>
            <a:endParaRPr lang="es-ES">
              <a:ea typeface="ＭＳ Ｐゴシック" charset="0"/>
              <a:cs typeface="ＭＳ Ｐゴシック" charset="0"/>
            </a:endParaRPr>
          </a:p>
        </p:txBody>
      </p:sp>
      <p:graphicFrame>
        <p:nvGraphicFramePr>
          <p:cNvPr id="219146" name="Group 10"/>
          <p:cNvGraphicFramePr>
            <a:graphicFrameLocks noGrp="1"/>
          </p:cNvGraphicFramePr>
          <p:nvPr/>
        </p:nvGraphicFramePr>
        <p:xfrm>
          <a:off x="857250" y="4500563"/>
          <a:ext cx="5016500" cy="484187"/>
        </p:xfrm>
        <a:graphic>
          <a:graphicData uri="http://schemas.openxmlformats.org/drawingml/2006/table">
            <a:tbl>
              <a:tblPr/>
              <a:tblGrid>
                <a:gridCol w="5016500"/>
              </a:tblGrid>
              <a:tr h="469900">
                <a:tc>
                  <a:txBody>
                    <a:bodyPr/>
                    <a:lstStyle/>
                    <a:p>
                      <a:pPr marL="0" marR="0" lvl="0" indent="0" algn="l" defTabSz="928688" rtl="0" eaLnBrk="1" fontAlgn="base" latinLnBrk="0" hangingPunct="1">
                        <a:lnSpc>
                          <a:spcPct val="100000"/>
                        </a:lnSpc>
                        <a:spcBef>
                          <a:spcPct val="30000"/>
                        </a:spcBef>
                        <a:spcAft>
                          <a:spcPct val="0"/>
                        </a:spcAft>
                        <a:buClrTx/>
                        <a:buSzTx/>
                        <a:buFont typeface="Wingdings" charset="0"/>
                        <a:buNone/>
                        <a:tabLst/>
                      </a:pPr>
                      <a:r>
                        <a:rPr kumimoji="0" lang="en-US" sz="1300" b="1" i="0" u="none" strike="noStrike" cap="none" normalizeH="0" baseline="0">
                          <a:ln>
                            <a:noFill/>
                          </a:ln>
                          <a:solidFill>
                            <a:schemeClr val="tx1"/>
                          </a:solidFill>
                          <a:effectLst/>
                          <a:latin typeface="Arial" charset="0"/>
                          <a:ea typeface="ＭＳ Ｐゴシック" charset="0"/>
                          <a:cs typeface="Arial" charset="0"/>
                        </a:rPr>
                        <a:t>KEY POINT: </a:t>
                      </a:r>
                      <a:r>
                        <a:rPr kumimoji="0" lang="en-US" sz="1300" b="0" i="0" u="none" strike="noStrike" cap="none" normalizeH="0" baseline="0">
                          <a:ln>
                            <a:noFill/>
                          </a:ln>
                          <a:solidFill>
                            <a:schemeClr val="tx1"/>
                          </a:solidFill>
                          <a:effectLst/>
                          <a:latin typeface="Arial" charset="0"/>
                          <a:ea typeface="ＭＳ Ｐゴシック" charset="0"/>
                          <a:cs typeface="Arial" charset="0"/>
                        </a:rPr>
                        <a:t>A number of environmental, hormonal, and genetic factors can lead to VEGF overexpression.</a:t>
                      </a:r>
                    </a:p>
                  </a:txBody>
                  <a:tcPr marL="86969" marR="86969" marT="44178" marB="44178"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xfrm>
            <a:off x="1300163" y="800100"/>
            <a:ext cx="4259262" cy="3194050"/>
          </a:xfrm>
          <a:ln/>
        </p:spPr>
      </p:sp>
      <p:sp>
        <p:nvSpPr>
          <p:cNvPr id="105475" name="Rectangle 3"/>
          <p:cNvSpPr>
            <a:spLocks noGrp="1" noChangeArrowheads="1"/>
          </p:cNvSpPr>
          <p:nvPr>
            <p:ph type="body" idx="1"/>
          </p:nvPr>
        </p:nvSpPr>
        <p:spPr>
          <a:xfrm>
            <a:off x="1143000" y="4347961"/>
            <a:ext cx="4572000" cy="38473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7800" indent="-177800"/>
            <a:r>
              <a:rPr lang="en-GB"/>
              <a:t>In this slide, colorectal tumour-bearing athymic mice were treated with different concentrations of A4.6.1.</a:t>
            </a:r>
            <a:r>
              <a:rPr lang="en-GB" baseline="30000"/>
              <a:t>1</a:t>
            </a:r>
            <a:r>
              <a:rPr lang="en-GB"/>
              <a:t> Tumour volumes were measured during the treatment period and compared with those from untreated mice. A4.6.1 treatment led to dose- and time-dependent inhibition of tumour growth in these mice, together with a marked reduction in the number and size of liver metastases. Histological analysis revealed that most tumours exhibited blood vessel formation and expression of the mouse KDR homologue flk-1. However, the few and small liver metastases in A4.6.1-treated mice lacked both blood vessel formation and expression of the VEGF receptor, indicating a requirement for these factors for the development of secondary tumours.</a:t>
            </a:r>
          </a:p>
          <a:p>
            <a:pPr marL="177800" indent="-177800"/>
            <a:endParaRPr lang="en-GB"/>
          </a:p>
          <a:p>
            <a:pPr marL="177800" indent="-177800">
              <a:buFont typeface="Wingdings" charset="0"/>
              <a:buNone/>
            </a:pPr>
            <a:r>
              <a:rPr lang="en-GB"/>
              <a:t>Warren RS, Yuan H, Matli MR, Gillett NA, Ferrara N. Regulation by vascular endothelial growth factor of human colon cancer tumorigenesis in a mouse model of experimental liver metastasis. </a:t>
            </a:r>
            <a:br>
              <a:rPr lang="en-GB"/>
            </a:br>
            <a:r>
              <a:rPr lang="en-GB"/>
              <a:t>J Clin Invest 1995;95:1789–97.</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1"/>
          <p:cNvSpPr>
            <a:spLocks noGrp="1" noRot="1" noChangeAspect="1" noChangeArrowheads="1" noTextEdit="1"/>
          </p:cNvSpPr>
          <p:nvPr>
            <p:ph type="sldImg"/>
          </p:nvPr>
        </p:nvSpPr>
        <p:spPr>
          <a:ln/>
        </p:spPr>
      </p:sp>
      <p:sp>
        <p:nvSpPr>
          <p:cNvPr id="108547" name="Rectangle 1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62</a:t>
            </a:fld>
            <a:endParaRPr lang="es-CO"/>
          </a:p>
        </p:txBody>
      </p:sp>
    </p:spTree>
    <p:extLst>
      <p:ext uri="{BB962C8B-B14F-4D97-AF65-F5344CB8AC3E}">
        <p14:creationId xmlns:p14="http://schemas.microsoft.com/office/powerpoint/2010/main" val="37025724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4"/>
          <p:cNvSpPr>
            <a:spLocks noGrp="1" noRot="1" noChangeAspect="1" noChangeArrowheads="1" noTextEdit="1"/>
          </p:cNvSpPr>
          <p:nvPr>
            <p:ph type="sldImg"/>
          </p:nvPr>
        </p:nvSpPr>
        <p:spPr>
          <a:ln/>
        </p:spPr>
      </p:sp>
      <p:sp>
        <p:nvSpPr>
          <p:cNvPr id="117763"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64</a:t>
            </a:fld>
            <a:endParaRPr lang="es-CO"/>
          </a:p>
        </p:txBody>
      </p:sp>
    </p:spTree>
    <p:extLst>
      <p:ext uri="{BB962C8B-B14F-4D97-AF65-F5344CB8AC3E}">
        <p14:creationId xmlns:p14="http://schemas.microsoft.com/office/powerpoint/2010/main" val="804474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7</a:t>
            </a:fld>
            <a:endParaRPr lang="es-CO"/>
          </a:p>
        </p:txBody>
      </p:sp>
    </p:spTree>
    <p:extLst>
      <p:ext uri="{BB962C8B-B14F-4D97-AF65-F5344CB8AC3E}">
        <p14:creationId xmlns:p14="http://schemas.microsoft.com/office/powerpoint/2010/main" val="3764235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8</a:t>
            </a:fld>
            <a:endParaRPr lang="es-CO"/>
          </a:p>
        </p:txBody>
      </p:sp>
    </p:spTree>
    <p:extLst>
      <p:ext uri="{BB962C8B-B14F-4D97-AF65-F5344CB8AC3E}">
        <p14:creationId xmlns:p14="http://schemas.microsoft.com/office/powerpoint/2010/main" val="465816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A9E6B972-D0BE-4929-878A-A9759A4069EC}" type="slidenum">
              <a:rPr lang="es-CO" smtClean="0"/>
              <a:t>9</a:t>
            </a:fld>
            <a:endParaRPr lang="es-CO"/>
          </a:p>
        </p:txBody>
      </p:sp>
    </p:spTree>
    <p:extLst>
      <p:ext uri="{BB962C8B-B14F-4D97-AF65-F5344CB8AC3E}">
        <p14:creationId xmlns:p14="http://schemas.microsoft.com/office/powerpoint/2010/main" val="1037802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eg"/><Relationship Id="rId3" Type="http://schemas.openxmlformats.org/officeDocument/2006/relationships/image" Target="../media/image7.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eg"/><Relationship Id="rId3"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2" name="Rectangle 7"/>
          <p:cNvSpPr>
            <a:spLocks noGrp="1" noChangeArrowheads="1"/>
          </p:cNvSpPr>
          <p:nvPr>
            <p:ph type="ctrTitle"/>
          </p:nvPr>
        </p:nvSpPr>
        <p:spPr>
          <a:xfrm>
            <a:off x="863623" y="3854450"/>
            <a:ext cx="7485063" cy="960438"/>
          </a:xfrm>
        </p:spPr>
        <p:txBody>
          <a:bodyPr anchor="t"/>
          <a:lstStyle>
            <a:lvl1pPr>
              <a:defRPr sz="3200">
                <a:solidFill>
                  <a:schemeClr val="bg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863623" y="4849813"/>
            <a:ext cx="7510463" cy="671512"/>
          </a:xfrm>
        </p:spPr>
        <p:txBody>
          <a:bodyPr/>
          <a:lstStyle>
            <a:lvl1pPr marL="0" indent="0">
              <a:buFont typeface="Wingdings" charset="2"/>
              <a:buNone/>
              <a:defRPr sz="2200" b="0">
                <a:solidFill>
                  <a:schemeClr val="bg1"/>
                </a:solidFill>
              </a:defRPr>
            </a:lvl1pPr>
          </a:lstStyle>
          <a:p>
            <a:r>
              <a:rPr lang="de-DE"/>
              <a:t>Formatvorlage des Untertitelmasters durch Klicken bearbeiten</a:t>
            </a:r>
          </a:p>
        </p:txBody>
      </p:sp>
      <p:sp>
        <p:nvSpPr>
          <p:cNvPr id="12294" name="Rectangle 6"/>
          <p:cNvSpPr>
            <a:spLocks noChangeArrowheads="1"/>
          </p:cNvSpPr>
          <p:nvPr/>
        </p:nvSpPr>
        <p:spPr bwMode="gray">
          <a:xfrm>
            <a:off x="7188200" y="6184932"/>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lIns="91315" tIns="45655" rIns="91315" bIns="45655" anchor="ctr">
            <a:prstTxWarp prst="textNoShape">
              <a:avLst/>
            </a:prstTxWarp>
          </a:bodyPr>
          <a:lstStyle/>
          <a:p>
            <a:pPr algn="ctr" defTabSz="456580" eaLnBrk="0" hangingPunct="0"/>
            <a:r>
              <a:rPr lang="de-DE" sz="1600" b="1">
                <a:solidFill>
                  <a:srgbClr val="000000"/>
                </a:solidFill>
                <a:latin typeface="Arial"/>
              </a:rPr>
              <a:t>YOUR LOGO</a:t>
            </a:r>
          </a:p>
        </p:txBody>
      </p:sp>
    </p:spTree>
    <p:extLst>
      <p:ext uri="{BB962C8B-B14F-4D97-AF65-F5344CB8AC3E}">
        <p14:creationId xmlns:p14="http://schemas.microsoft.com/office/powerpoint/2010/main" val="884949493"/>
      </p:ext>
    </p:extLst>
  </p:cSld>
  <p:clrMapOvr>
    <a:masterClrMapping/>
  </p:clrMapOvr>
  <p:transition xmlns:p14="http://schemas.microsoft.com/office/powerpoint/2010/main" spd="med">
    <p:fade/>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romo Slide">
    <p:bg>
      <p:bgPr>
        <a:solidFill>
          <a:schemeClr val="tx1"/>
        </a:solidFill>
        <a:effectLst/>
      </p:bgPr>
    </p:bg>
    <p:spTree>
      <p:nvGrpSpPr>
        <p:cNvPr id="1" name=""/>
        <p:cNvGrpSpPr/>
        <p:nvPr/>
      </p:nvGrpSpPr>
      <p:grpSpPr>
        <a:xfrm>
          <a:off x="0" y="0"/>
          <a:ext cx="0" cy="0"/>
          <a:chOff x="0" y="0"/>
          <a:chExt cx="0" cy="0"/>
        </a:xfrm>
      </p:grpSpPr>
      <p:pic>
        <p:nvPicPr>
          <p:cNvPr id="5" name="Picture 5" descr="CCO-Cover-Logo"/>
          <p:cNvPicPr>
            <a:picLocks noChangeAspect="1" noChangeArrowheads="1"/>
          </p:cNvPicPr>
          <p:nvPr/>
        </p:nvPicPr>
        <p:blipFill>
          <a:blip r:embed="rId2">
            <a:extLst>
              <a:ext uri="{28A0092B-C50C-407E-A947-70E740481C1C}">
                <a14:useLocalDpi xmlns:a14="http://schemas.microsoft.com/office/drawing/2010/main" val="0"/>
              </a:ext>
            </a:extLst>
          </a:blip>
          <a:srcRect b="34125"/>
          <a:stretch>
            <a:fillRect/>
          </a:stretch>
        </p:blipFill>
        <p:spPr bwMode="auto">
          <a:xfrm>
            <a:off x="0" y="18"/>
            <a:ext cx="9144000" cy="451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descr="CCO_ONC_RGB.jpg"/>
          <p:cNvPicPr>
            <a:picLocks noChangeAspect="1"/>
          </p:cNvPicPr>
          <p:nvPr/>
        </p:nvPicPr>
        <p:blipFill>
          <a:blip r:embed="rId3">
            <a:extLst>
              <a:ext uri="{28A0092B-C50C-407E-A947-70E740481C1C}">
                <a14:useLocalDpi xmlns:a14="http://schemas.microsoft.com/office/drawing/2010/main" val="0"/>
              </a:ext>
            </a:extLst>
          </a:blip>
          <a:srcRect t="44931"/>
          <a:stretch>
            <a:fillRect/>
          </a:stretch>
        </p:blipFill>
        <p:spPr bwMode="auto">
          <a:xfrm>
            <a:off x="5262563" y="5876925"/>
            <a:ext cx="367188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82588" y="330200"/>
            <a:ext cx="8464550" cy="1584326"/>
          </a:xfrm>
        </p:spPr>
        <p:txBody>
          <a:bodyPr/>
          <a:lstStyle>
            <a:lvl1pPr algn="ctr">
              <a:defRPr sz="3900">
                <a:solidFill>
                  <a:schemeClr val="tx1"/>
                </a:solidFill>
              </a:defRPr>
            </a:lvl1pPr>
          </a:lstStyle>
          <a:p>
            <a:r>
              <a:rPr lang="en-US" smtClean="0"/>
              <a:t>Click to edit Master title style</a:t>
            </a:r>
            <a:endParaRPr lang="en-US" dirty="0"/>
          </a:p>
        </p:txBody>
      </p:sp>
      <p:sp>
        <p:nvSpPr>
          <p:cNvPr id="8" name="Content Placeholder 7"/>
          <p:cNvSpPr>
            <a:spLocks noGrp="1"/>
          </p:cNvSpPr>
          <p:nvPr>
            <p:ph sz="quarter" idx="10"/>
          </p:nvPr>
        </p:nvSpPr>
        <p:spPr>
          <a:xfrm>
            <a:off x="385763" y="1914543"/>
            <a:ext cx="8462962" cy="2605717"/>
          </a:xfrm>
        </p:spPr>
        <p:txBody>
          <a:bodyPr/>
          <a:lstStyle>
            <a:lvl1pPr marL="0" indent="0">
              <a:buFontTx/>
              <a:buNone/>
              <a:defRPr sz="2000" b="1">
                <a:solidFill>
                  <a:schemeClr val="accent3"/>
                </a:solidFill>
              </a:defRPr>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
        <p:nvSpPr>
          <p:cNvPr id="10" name="Content Placeholder 9"/>
          <p:cNvSpPr>
            <a:spLocks noGrp="1"/>
          </p:cNvSpPr>
          <p:nvPr>
            <p:ph sz="quarter" idx="11"/>
          </p:nvPr>
        </p:nvSpPr>
        <p:spPr>
          <a:xfrm>
            <a:off x="385763" y="4856690"/>
            <a:ext cx="8462962" cy="1155939"/>
          </a:xfrm>
        </p:spPr>
        <p:txBody>
          <a:bodyPr/>
          <a:lstStyle>
            <a:lvl1pPr>
              <a:buFontTx/>
              <a:buNone/>
              <a:defRPr sz="2400" b="1">
                <a:solidFill>
                  <a:schemeClr val="accent6"/>
                </a:solidFill>
              </a:defRPr>
            </a:lvl1pPr>
            <a:lvl2pPr>
              <a:buFontTx/>
              <a:buNone/>
              <a:defRPr sz="2400"/>
            </a:lvl2pPr>
            <a:lvl3pPr>
              <a:buFontTx/>
              <a:buNone/>
              <a:defRPr sz="2400"/>
            </a:lvl3pPr>
            <a:lvl4pPr>
              <a:buFontTx/>
              <a:buNone/>
              <a:defRPr sz="2400"/>
            </a:lvl4pPr>
            <a:lvl5pPr>
              <a:buFontTx/>
              <a:buNone/>
              <a:defRPr sz="2400"/>
            </a:lvl5pPr>
          </a:lstStyle>
          <a:p>
            <a:pPr lvl="0"/>
            <a:r>
              <a:rPr lang="en-US" smtClean="0"/>
              <a:t>Click to edit Master text styles</a:t>
            </a:r>
          </a:p>
        </p:txBody>
      </p:sp>
    </p:spTree>
    <p:extLst>
      <p:ext uri="{BB962C8B-B14F-4D97-AF65-F5344CB8AC3E}">
        <p14:creationId xmlns:p14="http://schemas.microsoft.com/office/powerpoint/2010/main" val="2112448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smtClean="0"/>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031929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3107873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2701443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2502138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white">
                  <a:tint val="75000"/>
                </a:prstClr>
              </a:solidFill>
              <a:latin typeface="Calibri"/>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556411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white">
                  <a:tint val="75000"/>
                </a:prstClr>
              </a:solidFill>
              <a:latin typeface="Calibri"/>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2278685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white">
                  <a:tint val="75000"/>
                </a:prstClr>
              </a:solidFill>
              <a:latin typeface="Calibri"/>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9186432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37220915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white">
                  <a:tint val="75000"/>
                </a:prstClr>
              </a:solidFill>
              <a:latin typeface="Calibri"/>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439448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333716"/>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2365178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smtClean="0"/>
              <a:t>Clic para editar título</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white">
                  <a:tint val="75000"/>
                </a:prstClr>
              </a:solidFill>
              <a:latin typeface="Calibri"/>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17095366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chartAndTx">
  <p:cSld name="Título, gráfico y texto">
    <p:spTree>
      <p:nvGrpSpPr>
        <p:cNvPr id="1" name=""/>
        <p:cNvGrpSpPr/>
        <p:nvPr/>
      </p:nvGrpSpPr>
      <p:grpSpPr>
        <a:xfrm>
          <a:off x="0" y="0"/>
          <a:ext cx="0" cy="0"/>
          <a:chOff x="0" y="0"/>
          <a:chExt cx="0" cy="0"/>
        </a:xfrm>
      </p:grpSpPr>
      <p:sp>
        <p:nvSpPr>
          <p:cNvPr id="2" name="Título 1"/>
          <p:cNvSpPr>
            <a:spLocks noGrp="1"/>
          </p:cNvSpPr>
          <p:nvPr>
            <p:ph type="title"/>
          </p:nvPr>
        </p:nvSpPr>
        <p:spPr>
          <a:xfrm>
            <a:off x="685800" y="609600"/>
            <a:ext cx="7772400" cy="1143000"/>
          </a:xfrm>
        </p:spPr>
        <p:txBody>
          <a:bodyPr/>
          <a:lstStyle/>
          <a:p>
            <a:r>
              <a:rPr lang="es-ES_tradnl" smtClean="0"/>
              <a:t>Clic para editar título</a:t>
            </a:r>
            <a:endParaRPr lang="es-ES"/>
          </a:p>
        </p:txBody>
      </p:sp>
      <p:sp>
        <p:nvSpPr>
          <p:cNvPr id="3" name="Marcador de gráfico 2"/>
          <p:cNvSpPr>
            <a:spLocks noGrp="1"/>
          </p:cNvSpPr>
          <p:nvPr>
            <p:ph type="chart" sz="half" idx="1"/>
          </p:nvPr>
        </p:nvSpPr>
        <p:spPr>
          <a:xfrm>
            <a:off x="685800" y="1981200"/>
            <a:ext cx="3810000" cy="4114800"/>
          </a:xfrm>
        </p:spPr>
        <p:txBody>
          <a:bodyPr/>
          <a:lstStyle/>
          <a:p>
            <a:endParaRPr lang="es-ES"/>
          </a:p>
        </p:txBody>
      </p:sp>
      <p:sp>
        <p:nvSpPr>
          <p:cNvPr id="4" name="Marcador de texto 3"/>
          <p:cNvSpPr>
            <a:spLocks noGrp="1"/>
          </p:cNvSpPr>
          <p:nvPr>
            <p:ph type="body" sz="half" idx="2"/>
          </p:nvPr>
        </p:nvSpPr>
        <p:spPr>
          <a:xfrm>
            <a:off x="46482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685800" y="6248400"/>
            <a:ext cx="19050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553200" y="6248400"/>
            <a:ext cx="1905000" cy="457200"/>
          </a:xfrm>
        </p:spPr>
        <p:txBody>
          <a:bodyPr/>
          <a:lstStyle>
            <a:lvl1pPr>
              <a:defRPr/>
            </a:lvl1pPr>
          </a:lstStyle>
          <a:p>
            <a:fld id="{F262BC75-CCBB-3443-86EF-D6CFE015E275}" type="slidenum">
              <a:rPr lang="en-US"/>
              <a:pPr/>
              <a:t>‹Nr.›</a:t>
            </a:fld>
            <a:endParaRPr lang="en-US"/>
          </a:p>
        </p:txBody>
      </p:sp>
    </p:spTree>
    <p:extLst>
      <p:ext uri="{BB962C8B-B14F-4D97-AF65-F5344CB8AC3E}">
        <p14:creationId xmlns:p14="http://schemas.microsoft.com/office/powerpoint/2010/main" val="36133774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6020" y="2130430"/>
            <a:ext cx="7771960" cy="1469636"/>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2040" y="3886231"/>
            <a:ext cx="6399920" cy="1752188"/>
          </a:xfrm>
        </p:spPr>
        <p:txBody>
          <a:bodyPr/>
          <a:lstStyle>
            <a:lvl1pPr marL="0" indent="0" algn="ctr">
              <a:buNone/>
              <a:defRPr/>
            </a:lvl1pPr>
            <a:lvl2pPr marL="333070" indent="0" algn="ctr">
              <a:buNone/>
              <a:defRPr/>
            </a:lvl2pPr>
            <a:lvl3pPr marL="666140" indent="0" algn="ctr">
              <a:buNone/>
              <a:defRPr/>
            </a:lvl3pPr>
            <a:lvl4pPr marL="999211" indent="0" algn="ctr">
              <a:buNone/>
              <a:defRPr/>
            </a:lvl4pPr>
            <a:lvl5pPr marL="1332281" indent="0" algn="ctr">
              <a:buNone/>
              <a:defRPr/>
            </a:lvl5pPr>
            <a:lvl6pPr marL="1665351" indent="0" algn="ctr">
              <a:buNone/>
              <a:defRPr/>
            </a:lvl6pPr>
            <a:lvl7pPr marL="1998421" indent="0" algn="ctr">
              <a:buNone/>
              <a:defRPr/>
            </a:lvl7pPr>
            <a:lvl8pPr marL="2331491" indent="0" algn="ctr">
              <a:buNone/>
              <a:defRPr/>
            </a:lvl8pPr>
            <a:lvl9pPr marL="2664562"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EDE8E40-F8F0-9440-8C57-0F98E3636F81}"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16305636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EF882D19-B42A-7340-8C03-CBCD48AAF314}"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24031083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667" y="4407102"/>
            <a:ext cx="7771960" cy="1362212"/>
          </a:xfrm>
        </p:spPr>
        <p:txBody>
          <a:bodyPr anchor="t"/>
          <a:lstStyle>
            <a:lvl1pPr algn="l">
              <a:defRPr sz="2900" b="1" cap="all"/>
            </a:lvl1pPr>
          </a:lstStyle>
          <a:p>
            <a:r>
              <a:rPr lang="en-US" smtClean="0"/>
              <a:t>Click to edit Master title style</a:t>
            </a:r>
            <a:endParaRPr lang="en-US"/>
          </a:p>
        </p:txBody>
      </p:sp>
      <p:sp>
        <p:nvSpPr>
          <p:cNvPr id="3" name="Text Placeholder 2"/>
          <p:cNvSpPr>
            <a:spLocks noGrp="1"/>
          </p:cNvSpPr>
          <p:nvPr>
            <p:ph type="body" idx="1"/>
          </p:nvPr>
        </p:nvSpPr>
        <p:spPr>
          <a:xfrm>
            <a:off x="722667" y="2906774"/>
            <a:ext cx="7771960" cy="1500328"/>
          </a:xfrm>
        </p:spPr>
        <p:txBody>
          <a:bodyPr anchor="b"/>
          <a:lstStyle>
            <a:lvl1pPr marL="0" indent="0">
              <a:buNone/>
              <a:defRPr sz="1500"/>
            </a:lvl1pPr>
            <a:lvl2pPr marL="333070" indent="0">
              <a:buNone/>
              <a:defRPr sz="1300"/>
            </a:lvl2pPr>
            <a:lvl3pPr marL="666140" indent="0">
              <a:buNone/>
              <a:defRPr sz="1200"/>
            </a:lvl3pPr>
            <a:lvl4pPr marL="999211" indent="0">
              <a:buNone/>
              <a:defRPr sz="1000"/>
            </a:lvl4pPr>
            <a:lvl5pPr marL="1332281" indent="0">
              <a:buNone/>
              <a:defRPr sz="1000"/>
            </a:lvl5pPr>
            <a:lvl6pPr marL="1665351" indent="0">
              <a:buNone/>
              <a:defRPr sz="1000"/>
            </a:lvl6pPr>
            <a:lvl7pPr marL="1998421" indent="0">
              <a:buNone/>
              <a:defRPr sz="1000"/>
            </a:lvl7pPr>
            <a:lvl8pPr marL="2331491" indent="0">
              <a:buNone/>
              <a:defRPr sz="1000"/>
            </a:lvl8pPr>
            <a:lvl9pPr marL="2664562" indent="0">
              <a:buNone/>
              <a:defRPr sz="10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4F76AE4-F379-5D4A-905E-DC739CC0AD33}"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1486900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47" y="1600531"/>
            <a:ext cx="4044293" cy="4525359"/>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2361" y="1600531"/>
            <a:ext cx="4044292" cy="4525359"/>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745A3E6-27FD-9C46-8199-5A79F1FEC032}"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4865257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347" y="1535535"/>
            <a:ext cx="4039895" cy="639129"/>
          </a:xfrm>
        </p:spPr>
        <p:txBody>
          <a:bodyPr anchor="b"/>
          <a:lstStyle>
            <a:lvl1pPr marL="0" indent="0">
              <a:buNone/>
              <a:defRPr sz="1700" b="1"/>
            </a:lvl1pPr>
            <a:lvl2pPr marL="333070" indent="0">
              <a:buNone/>
              <a:defRPr sz="1500" b="1"/>
            </a:lvl2pPr>
            <a:lvl3pPr marL="666140" indent="0">
              <a:buNone/>
              <a:defRPr sz="1300" b="1"/>
            </a:lvl3pPr>
            <a:lvl4pPr marL="999211" indent="0">
              <a:buNone/>
              <a:defRPr sz="1200" b="1"/>
            </a:lvl4pPr>
            <a:lvl5pPr marL="1332281" indent="0">
              <a:buNone/>
              <a:defRPr sz="1200" b="1"/>
            </a:lvl5pPr>
            <a:lvl6pPr marL="1665351" indent="0">
              <a:buNone/>
              <a:defRPr sz="1200" b="1"/>
            </a:lvl6pPr>
            <a:lvl7pPr marL="1998421" indent="0">
              <a:buNone/>
              <a:defRPr sz="1200" b="1"/>
            </a:lvl7pPr>
            <a:lvl8pPr marL="2331491" indent="0">
              <a:buNone/>
              <a:defRPr sz="1200" b="1"/>
            </a:lvl8pPr>
            <a:lvl9pPr marL="2664562"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457347" y="2174664"/>
            <a:ext cx="4039895" cy="3951226"/>
          </a:xfrm>
        </p:spPr>
        <p:txBody>
          <a:bodyPr/>
          <a:lstStyle>
            <a:lvl1pPr>
              <a:defRPr sz="17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294" y="1535535"/>
            <a:ext cx="4041360" cy="639129"/>
          </a:xfrm>
        </p:spPr>
        <p:txBody>
          <a:bodyPr anchor="b"/>
          <a:lstStyle>
            <a:lvl1pPr marL="0" indent="0">
              <a:buNone/>
              <a:defRPr sz="1700" b="1"/>
            </a:lvl1pPr>
            <a:lvl2pPr marL="333070" indent="0">
              <a:buNone/>
              <a:defRPr sz="1500" b="1"/>
            </a:lvl2pPr>
            <a:lvl3pPr marL="666140" indent="0">
              <a:buNone/>
              <a:defRPr sz="1300" b="1"/>
            </a:lvl3pPr>
            <a:lvl4pPr marL="999211" indent="0">
              <a:buNone/>
              <a:defRPr sz="1200" b="1"/>
            </a:lvl4pPr>
            <a:lvl5pPr marL="1332281" indent="0">
              <a:buNone/>
              <a:defRPr sz="1200" b="1"/>
            </a:lvl5pPr>
            <a:lvl6pPr marL="1665351" indent="0">
              <a:buNone/>
              <a:defRPr sz="1200" b="1"/>
            </a:lvl6pPr>
            <a:lvl7pPr marL="1998421" indent="0">
              <a:buNone/>
              <a:defRPr sz="1200" b="1"/>
            </a:lvl7pPr>
            <a:lvl8pPr marL="2331491" indent="0">
              <a:buNone/>
              <a:defRPr sz="1200" b="1"/>
            </a:lvl8pPr>
            <a:lvl9pPr marL="2664562"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5294" y="2174664"/>
            <a:ext cx="4041360" cy="3951226"/>
          </a:xfrm>
        </p:spPr>
        <p:txBody>
          <a:bodyPr/>
          <a:lstStyle>
            <a:lvl1pPr>
              <a:defRPr sz="17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446ABD8E-7ADD-0C4B-A1E7-DDE60BDA0B72}"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5523131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05B8E37-20EF-884C-9844-16C15AD1DCBB}"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8134101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B2AF332A-78B3-554A-80E2-787ED90498DF}"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3633620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09003E"/>
        </a:solidFill>
        <a:effectLst/>
      </p:bgPr>
    </p:bg>
    <p:spTree>
      <p:nvGrpSpPr>
        <p:cNvPr id="1" name=""/>
        <p:cNvGrpSpPr/>
        <p:nvPr/>
      </p:nvGrpSpPr>
      <p:grpSpPr>
        <a:xfrm>
          <a:off x="0" y="0"/>
          <a:ext cx="0" cy="0"/>
          <a:chOff x="0" y="0"/>
          <a:chExt cx="0" cy="0"/>
        </a:xfrm>
      </p:grpSpPr>
      <p:pic>
        <p:nvPicPr>
          <p:cNvPr id="4" name="Picture 7" descr="Default_ONC_ImageforPP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0" y="3657600"/>
            <a:ext cx="4572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descr="CCO_ONC_ForPPT.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51563" y="328613"/>
            <a:ext cx="26717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7"/>
          <p:cNvSpPr>
            <a:spLocks noChangeArrowheads="1"/>
          </p:cNvSpPr>
          <p:nvPr/>
        </p:nvSpPr>
        <p:spPr bwMode="auto">
          <a:xfrm>
            <a:off x="0" y="1600200"/>
            <a:ext cx="9144000" cy="2057400"/>
          </a:xfrm>
          <a:prstGeom prst="rect">
            <a:avLst/>
          </a:prstGeom>
          <a:solidFill>
            <a:srgbClr val="572565"/>
          </a:solidFill>
          <a:ln w="9525">
            <a:noFill/>
            <a:miter lim="800000"/>
            <a:headEnd/>
            <a:tailEnd/>
          </a:ln>
        </p:spPr>
        <p:txBody>
          <a:bodyPr wrap="none" anchor="ctr"/>
          <a:lstStyle/>
          <a:p>
            <a:pPr fontAlgn="base">
              <a:spcBef>
                <a:spcPct val="0"/>
              </a:spcBef>
              <a:spcAft>
                <a:spcPct val="0"/>
              </a:spcAft>
              <a:buFont typeface="Arial" charset="0"/>
              <a:buChar char="•"/>
              <a:defRPr/>
            </a:pPr>
            <a:endParaRPr lang="en-US">
              <a:solidFill>
                <a:srgbClr val="FFFFFF"/>
              </a:solidFill>
              <a:latin typeface="Arial" charset="0"/>
              <a:ea typeface="ＭＳ Ｐゴシック" pitchFamily="34" charset="-128"/>
              <a:cs typeface="ＭＳ Ｐゴシック" charset="0"/>
            </a:endParaRPr>
          </a:p>
        </p:txBody>
      </p:sp>
      <p:sp>
        <p:nvSpPr>
          <p:cNvPr id="6198" name="Rectangle 54"/>
          <p:cNvSpPr>
            <a:spLocks noGrp="1" noChangeArrowheads="1"/>
          </p:cNvSpPr>
          <p:nvPr>
            <p:ph type="subTitle" idx="1"/>
          </p:nvPr>
        </p:nvSpPr>
        <p:spPr>
          <a:xfrm>
            <a:off x="457200" y="4041666"/>
            <a:ext cx="3886200" cy="1120775"/>
          </a:xfrm>
        </p:spPr>
        <p:txBody>
          <a:bodyPr/>
          <a:lstStyle>
            <a:lvl1pPr marL="0" indent="0">
              <a:lnSpc>
                <a:spcPct val="100000"/>
              </a:lnSpc>
              <a:buFont typeface="Wingdings" pitchFamily="2" charset="2"/>
              <a:buNone/>
              <a:defRPr sz="2000" b="1">
                <a:solidFill>
                  <a:schemeClr val="tx1"/>
                </a:solidFill>
              </a:defRPr>
            </a:lvl1pPr>
          </a:lstStyle>
          <a:p>
            <a:r>
              <a:rPr lang="en-US" dirty="0" smtClean="0"/>
              <a:t>Click to edit Master subtitle style</a:t>
            </a:r>
          </a:p>
        </p:txBody>
      </p:sp>
      <p:sp>
        <p:nvSpPr>
          <p:cNvPr id="6199" name="Rectangle 55"/>
          <p:cNvSpPr>
            <a:spLocks noGrp="1" noChangeArrowheads="1"/>
          </p:cNvSpPr>
          <p:nvPr>
            <p:ph type="ctrTitle"/>
          </p:nvPr>
        </p:nvSpPr>
        <p:spPr bwMode="invGray">
          <a:xfrm>
            <a:off x="447675" y="1600200"/>
            <a:ext cx="8458200" cy="2057400"/>
          </a:xfrm>
        </p:spPr>
        <p:txBody>
          <a:bodyPr/>
          <a:lstStyle>
            <a:lvl1pPr>
              <a:defRPr sz="3900">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9500247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47" y="272623"/>
            <a:ext cx="3007933" cy="1162709"/>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5219" y="272623"/>
            <a:ext cx="5111434" cy="5853267"/>
          </a:xfrm>
        </p:spPr>
        <p:txBody>
          <a:bodyPr/>
          <a:lstStyle>
            <a:lvl1pPr>
              <a:defRPr sz="23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47" y="1435332"/>
            <a:ext cx="3007933" cy="4690558"/>
          </a:xfrm>
        </p:spPr>
        <p:txBody>
          <a:bodyPr/>
          <a:lstStyle>
            <a:lvl1pPr marL="0" indent="0">
              <a:buNone/>
              <a:defRPr sz="1000"/>
            </a:lvl1pPr>
            <a:lvl2pPr marL="333070" indent="0">
              <a:buNone/>
              <a:defRPr sz="900"/>
            </a:lvl2pPr>
            <a:lvl3pPr marL="666140" indent="0">
              <a:buNone/>
              <a:defRPr sz="700"/>
            </a:lvl3pPr>
            <a:lvl4pPr marL="999211" indent="0">
              <a:buNone/>
              <a:defRPr sz="700"/>
            </a:lvl4pPr>
            <a:lvl5pPr marL="1332281" indent="0">
              <a:buNone/>
              <a:defRPr sz="700"/>
            </a:lvl5pPr>
            <a:lvl6pPr marL="1665351" indent="0">
              <a:buNone/>
              <a:defRPr sz="700"/>
            </a:lvl6pPr>
            <a:lvl7pPr marL="1998421" indent="0">
              <a:buNone/>
              <a:defRPr sz="700"/>
            </a:lvl7pPr>
            <a:lvl8pPr marL="2331491" indent="0">
              <a:buNone/>
              <a:defRPr sz="700"/>
            </a:lvl8pPr>
            <a:lvl9pPr marL="2664562" indent="0">
              <a:buNone/>
              <a:defRPr sz="7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B8CEB5D-9B96-1645-AF74-CB65C2D905E3}"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58736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741" y="4800690"/>
            <a:ext cx="5485227" cy="566911"/>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2741" y="612951"/>
            <a:ext cx="5485227" cy="4114619"/>
          </a:xfrm>
        </p:spPr>
        <p:txBody>
          <a:bodyPr/>
          <a:lstStyle>
            <a:lvl1pPr marL="0" indent="0">
              <a:buNone/>
              <a:defRPr sz="2300"/>
            </a:lvl1pPr>
            <a:lvl2pPr marL="333070" indent="0">
              <a:buNone/>
              <a:defRPr sz="2000"/>
            </a:lvl2pPr>
            <a:lvl3pPr marL="666140" indent="0">
              <a:buNone/>
              <a:defRPr sz="1700"/>
            </a:lvl3pPr>
            <a:lvl4pPr marL="999211" indent="0">
              <a:buNone/>
              <a:defRPr sz="1500"/>
            </a:lvl4pPr>
            <a:lvl5pPr marL="1332281" indent="0">
              <a:buNone/>
              <a:defRPr sz="1500"/>
            </a:lvl5pPr>
            <a:lvl6pPr marL="1665351" indent="0">
              <a:buNone/>
              <a:defRPr sz="1500"/>
            </a:lvl6pPr>
            <a:lvl7pPr marL="1998421" indent="0">
              <a:buNone/>
              <a:defRPr sz="1500"/>
            </a:lvl7pPr>
            <a:lvl8pPr marL="2331491" indent="0">
              <a:buNone/>
              <a:defRPr sz="1500"/>
            </a:lvl8pPr>
            <a:lvl9pPr marL="2664562" indent="0">
              <a:buNone/>
              <a:defRPr sz="1500"/>
            </a:lvl9pPr>
          </a:lstStyle>
          <a:p>
            <a:pPr lvl="0"/>
            <a:endParaRPr lang="en-US" noProof="0" smtClean="0"/>
          </a:p>
        </p:txBody>
      </p:sp>
      <p:sp>
        <p:nvSpPr>
          <p:cNvPr id="4" name="Text Placeholder 3"/>
          <p:cNvSpPr>
            <a:spLocks noGrp="1"/>
          </p:cNvSpPr>
          <p:nvPr>
            <p:ph type="body" sz="half" idx="2"/>
          </p:nvPr>
        </p:nvSpPr>
        <p:spPr>
          <a:xfrm>
            <a:off x="1792741" y="5367601"/>
            <a:ext cx="5485227" cy="804328"/>
          </a:xfrm>
        </p:spPr>
        <p:txBody>
          <a:bodyPr/>
          <a:lstStyle>
            <a:lvl1pPr marL="0" indent="0">
              <a:buNone/>
              <a:defRPr sz="1000"/>
            </a:lvl1pPr>
            <a:lvl2pPr marL="333070" indent="0">
              <a:buNone/>
              <a:defRPr sz="900"/>
            </a:lvl2pPr>
            <a:lvl3pPr marL="666140" indent="0">
              <a:buNone/>
              <a:defRPr sz="700"/>
            </a:lvl3pPr>
            <a:lvl4pPr marL="999211" indent="0">
              <a:buNone/>
              <a:defRPr sz="700"/>
            </a:lvl4pPr>
            <a:lvl5pPr marL="1332281" indent="0">
              <a:buNone/>
              <a:defRPr sz="700"/>
            </a:lvl5pPr>
            <a:lvl6pPr marL="1665351" indent="0">
              <a:buNone/>
              <a:defRPr sz="700"/>
            </a:lvl6pPr>
            <a:lvl7pPr marL="1998421" indent="0">
              <a:buNone/>
              <a:defRPr sz="700"/>
            </a:lvl7pPr>
            <a:lvl8pPr marL="2331491" indent="0">
              <a:buNone/>
              <a:defRPr sz="700"/>
            </a:lvl8pPr>
            <a:lvl9pPr marL="2664562" indent="0">
              <a:buNone/>
              <a:defRPr sz="7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A6430325-A923-1F47-8A94-A4934BE8D085}"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42479105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5146C27-83C1-FD4A-9347-0E3B24D671B1}"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37406514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060" y="274428"/>
            <a:ext cx="2056593" cy="58514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47" y="274428"/>
            <a:ext cx="6031991" cy="58514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8B46AA2-AD19-464C-9243-A05C850EF73C}" type="slidenum">
              <a:rPr lang="en-US">
                <a:solidFill>
                  <a:srgbClr val="000000"/>
                </a:solidFill>
              </a:rPr>
              <a:pPr/>
              <a:t>‹Nr.›</a:t>
            </a:fld>
            <a:endParaRPr lang="en-US">
              <a:solidFill>
                <a:srgbClr val="000000"/>
              </a:solidFill>
            </a:endParaRPr>
          </a:p>
        </p:txBody>
      </p:sp>
    </p:spTree>
    <p:extLst>
      <p:ext uri="{BB962C8B-B14F-4D97-AF65-F5344CB8AC3E}">
        <p14:creationId xmlns:p14="http://schemas.microsoft.com/office/powerpoint/2010/main" val="8798920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anchor="ctr"/>
          <a:lstStyle/>
          <a:p>
            <a:pPr algn="ctr" eaLnBrk="0" fontAlgn="base" hangingPunct="0">
              <a:spcBef>
                <a:spcPct val="0"/>
              </a:spcBef>
              <a:spcAft>
                <a:spcPct val="0"/>
              </a:spcAft>
            </a:pPr>
            <a:r>
              <a:rPr lang="de-DE" sz="1600" b="1" smtClean="0">
                <a:solidFill>
                  <a:srgbClr val="000000"/>
                </a:solidFill>
                <a:latin typeface="Arial" charset="0"/>
                <a:ea typeface="ＭＳ Ｐゴシック" charset="0"/>
                <a:cs typeface="ＭＳ Ｐゴシック" charset="0"/>
              </a:rPr>
              <a:t>YOUR LOGO</a:t>
            </a:r>
          </a:p>
        </p:txBody>
      </p:sp>
      <p:sp>
        <p:nvSpPr>
          <p:cNvPr id="12292" name="Rectangle 7"/>
          <p:cNvSpPr>
            <a:spLocks noGrp="1" noChangeArrowheads="1"/>
          </p:cNvSpPr>
          <p:nvPr>
            <p:ph type="ctrTitle"/>
          </p:nvPr>
        </p:nvSpPr>
        <p:spPr>
          <a:xfrm>
            <a:off x="863600" y="3854450"/>
            <a:ext cx="7485063" cy="960438"/>
          </a:xfrm>
        </p:spPr>
        <p:txBody>
          <a:bodyPr anchor="t"/>
          <a:lstStyle>
            <a:lvl1pPr>
              <a:defRPr sz="3200">
                <a:solidFill>
                  <a:schemeClr val="bg1"/>
                </a:solidFill>
              </a:defRPr>
            </a:lvl1pPr>
          </a:lstStyle>
          <a:p>
            <a:r>
              <a:rPr lang="de-DE"/>
              <a:t>Titelmasterformat durch Klicken bearbeiten</a:t>
            </a:r>
          </a:p>
        </p:txBody>
      </p:sp>
      <p:sp>
        <p:nvSpPr>
          <p:cNvPr id="12293" name="Rectangle 12"/>
          <p:cNvSpPr>
            <a:spLocks noGrp="1" noChangeArrowheads="1"/>
          </p:cNvSpPr>
          <p:nvPr>
            <p:ph type="subTitle" idx="1"/>
          </p:nvPr>
        </p:nvSpPr>
        <p:spPr>
          <a:xfrm>
            <a:off x="863600" y="4849813"/>
            <a:ext cx="7510463" cy="671512"/>
          </a:xfrm>
        </p:spPr>
        <p:txBody>
          <a:bodyPr/>
          <a:lstStyle>
            <a:lvl1pPr marL="0" indent="0">
              <a:buFont typeface="Wingdings" charset="2"/>
              <a:buNone/>
              <a:defRPr sz="2200" b="0">
                <a:solidFill>
                  <a:schemeClr val="bg1"/>
                </a:solidFill>
              </a:defRPr>
            </a:lvl1pPr>
          </a:lstStyle>
          <a:p>
            <a:r>
              <a:rPr lang="de-DE"/>
              <a:t>Formatvorlage des Untertitelmasters durch Klicken bearbeiten</a:t>
            </a:r>
          </a:p>
        </p:txBody>
      </p:sp>
    </p:spTree>
    <p:extLst>
      <p:ext uri="{BB962C8B-B14F-4D97-AF65-F5344CB8AC3E}">
        <p14:creationId xmlns:p14="http://schemas.microsoft.com/office/powerpoint/2010/main" val="736512689"/>
      </p:ext>
    </p:extLst>
  </p:cSld>
  <p:clrMapOvr>
    <a:masterClrMapping/>
  </p:clrMapOvr>
  <p:transition xmlns:p14="http://schemas.microsoft.com/office/powerpoint/2010/main" spd="med">
    <p:fade/>
  </p:transition>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84FC1C88-CE11-0844-8F97-B2E56977A72D}"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683222297"/>
      </p:ext>
    </p:extLst>
  </p:cSld>
  <p:clrMapOvr>
    <a:masterClrMapping/>
  </p:clrMapOvr>
  <p:transition xmlns:p14="http://schemas.microsoft.com/office/powerpoint/2010/mai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147828B4-30DC-8443-B8CB-CEE9D3DA23D9}"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338406745"/>
      </p:ext>
    </p:extLst>
  </p:cSld>
  <p:clrMapOvr>
    <a:masterClrMapping/>
  </p:clrMapOvr>
  <p:transition xmlns:p14="http://schemas.microsoft.com/office/powerpoint/2010/mai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Content Placeholder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D841ADD1-6B78-4545-AC77-C73A14EE07C8}"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3338879814"/>
      </p:ext>
    </p:extLst>
  </p:cSld>
  <p:clrMapOvr>
    <a:masterClrMapping/>
  </p:clrMapOvr>
  <p:transition xmlns:p14="http://schemas.microsoft.com/office/powerpoint/2010/mai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s-ES_tradnl"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F8BCCF66-C57B-9B46-AC08-8A8BFA0BD107}"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2992923908"/>
      </p:ext>
    </p:extLst>
  </p:cSld>
  <p:clrMapOvr>
    <a:masterClrMapping/>
  </p:clrMapOvr>
  <p:transition xmlns:p14="http://schemas.microsoft.com/office/powerpoint/2010/mai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99FDCE0C-1358-7F4B-94F1-2EA320A48945}"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399765798"/>
      </p:ext>
    </p:extLst>
  </p:cSld>
  <p:clrMapOvr>
    <a:masterClrMapping/>
  </p:clrMapOvr>
  <p:transition xmlns:p14="http://schemas.microsoft.com/office/powerpoint/2010/mai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83354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59336CA3-C9B5-8C46-BE49-C0AF6CFA5C8C}"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3553939978"/>
      </p:ext>
    </p:extLst>
  </p:cSld>
  <p:clrMapOvr>
    <a:masterClrMapping/>
  </p:clrMapOvr>
  <p:transition xmlns:p14="http://schemas.microsoft.com/office/powerpoint/2010/mai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04FA4D86-AC2F-7C41-AAE7-9F3E2850F96E}"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2478618228"/>
      </p:ext>
    </p:extLst>
  </p:cSld>
  <p:clrMapOvr>
    <a:masterClrMapping/>
  </p:clrMapOvr>
  <p:transition xmlns:p14="http://schemas.microsoft.com/office/powerpoint/2010/mai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770DA4C5-D2F4-D94C-9500-1C3989995174}"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1412345396"/>
      </p:ext>
    </p:extLst>
  </p:cSld>
  <p:clrMapOvr>
    <a:masterClrMapping/>
  </p:clrMapOvr>
  <p:transition xmlns:p14="http://schemas.microsoft.com/office/powerpoint/2010/mai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DD95E34B-1940-CC48-B5F2-0BFEA8E9A24B}"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3431393586"/>
      </p:ext>
    </p:extLst>
  </p:cSld>
  <p:clrMapOvr>
    <a:masterClrMapping/>
  </p:clrMapOvr>
  <p:transition xmlns:p14="http://schemas.microsoft.com/office/powerpoint/2010/mai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8775" y="166688"/>
            <a:ext cx="2130425" cy="5838825"/>
          </a:xfrm>
        </p:spPr>
        <p:txBody>
          <a:bodyPr vert="eaVert"/>
          <a:lstStyle/>
          <a:p>
            <a:r>
              <a:rPr lang="es-ES_tradnl" smtClean="0"/>
              <a:t>Click to edit Master title style</a:t>
            </a:r>
            <a:endParaRPr lang="en-US"/>
          </a:p>
        </p:txBody>
      </p:sp>
      <p:sp>
        <p:nvSpPr>
          <p:cNvPr id="3" name="Vertical Text Placeholder 2"/>
          <p:cNvSpPr>
            <a:spLocks noGrp="1"/>
          </p:cNvSpPr>
          <p:nvPr>
            <p:ph type="body" orient="vert" idx="1"/>
          </p:nvPr>
        </p:nvSpPr>
        <p:spPr>
          <a:xfrm>
            <a:off x="314325" y="166688"/>
            <a:ext cx="6242050" cy="5838825"/>
          </a:xfrm>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r>
              <a:rPr lang="de-DE">
                <a:solidFill>
                  <a:srgbClr val="000000"/>
                </a:solidFill>
                <a:latin typeface="Arial"/>
              </a:rPr>
              <a:t>Page </a:t>
            </a:r>
            <a:r>
              <a:rPr lang="de-DE">
                <a:solidFill>
                  <a:srgbClr val="000000"/>
                </a:solidFill>
                <a:latin typeface="Arial"/>
                <a:sym typeface="Wingdings" charset="0"/>
              </a:rPr>
              <a:t></a:t>
            </a:r>
            <a:r>
              <a:rPr lang="de-DE">
                <a:solidFill>
                  <a:srgbClr val="000000"/>
                </a:solidFill>
                <a:latin typeface="Arial"/>
              </a:rPr>
              <a:t> </a:t>
            </a:r>
            <a:fld id="{045B9056-9B59-544F-9FB1-A334BA126A6E}" type="slidenum">
              <a:rPr lang="de-DE">
                <a:solidFill>
                  <a:srgbClr val="000000"/>
                </a:solidFill>
                <a:latin typeface="Arial"/>
              </a:rPr>
              <a:pPr/>
              <a:t>‹Nr.›</a:t>
            </a:fld>
            <a:endParaRPr lang="de-DE">
              <a:solidFill>
                <a:srgbClr val="000000"/>
              </a:solidFill>
              <a:latin typeface="Arial"/>
            </a:endParaRPr>
          </a:p>
        </p:txBody>
      </p:sp>
    </p:spTree>
    <p:extLst>
      <p:ext uri="{BB962C8B-B14F-4D97-AF65-F5344CB8AC3E}">
        <p14:creationId xmlns:p14="http://schemas.microsoft.com/office/powerpoint/2010/main" val="4011261274"/>
      </p:ext>
    </p:extLst>
  </p:cSld>
  <p:clrMapOvr>
    <a:masterClrMapping/>
  </p:clrMapOvr>
  <p:transition xmlns:p14="http://schemas.microsoft.com/office/powerpoint/2010/mai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smtClean="0"/>
              <a:t>Click to edit Master title style</a:t>
            </a:r>
            <a:endParaRPr lang="en-US"/>
          </a:p>
        </p:txBody>
      </p:sp>
      <p:sp>
        <p:nvSpPr>
          <p:cNvPr id="14" name="Text Placeholder 10"/>
          <p:cNvSpPr>
            <a:spLocks noGrp="1"/>
          </p:cNvSpPr>
          <p:nvPr>
            <p:ph type="body" sz="quarter" idx="10"/>
          </p:nvPr>
        </p:nvSpPr>
        <p:spPr>
          <a:xfrm>
            <a:off x="5486400" y="6172200"/>
            <a:ext cx="3352800" cy="457200"/>
          </a:xfrm>
          <a:prstGeom prst="rect">
            <a:avLst/>
          </a:prstGeom>
        </p:spPr>
        <p:txBody>
          <a:bodyPr anchor="ctr"/>
          <a:lstStyle>
            <a:lvl1pPr algn="r">
              <a:buFont typeface="Arial" pitchFamily="34" charset="0"/>
              <a:buNone/>
              <a:defRPr sz="1000"/>
            </a:lvl1pPr>
            <a:lvl2pPr algn="r">
              <a:buFont typeface="Arial" pitchFamily="34" charset="0"/>
              <a:buNone/>
              <a:defRPr sz="1200"/>
            </a:lvl2pPr>
            <a:lvl3pPr algn="r">
              <a:buFont typeface="Arial" pitchFamily="34" charset="0"/>
              <a:buNone/>
              <a:defRPr sz="1200"/>
            </a:lvl3pPr>
            <a:lvl4pPr algn="r">
              <a:buFont typeface="Arial" pitchFamily="34" charset="0"/>
              <a:buNone/>
              <a:defRPr sz="1200"/>
            </a:lvl4pPr>
            <a:lvl5pPr algn="r">
              <a:buFont typeface="Arial" pitchFamily="34" charset="0"/>
              <a:buNone/>
              <a:defRPr sz="1200"/>
            </a:lvl5pPr>
          </a:lstStyle>
          <a:p>
            <a:pPr lvl="0"/>
            <a:r>
              <a:rPr lang="en-US" smtClean="0"/>
              <a:t>Click to edit Master text styles</a:t>
            </a:r>
          </a:p>
        </p:txBody>
      </p:sp>
      <p:sp>
        <p:nvSpPr>
          <p:cNvPr id="5" name="Content Placeholder 2"/>
          <p:cNvSpPr>
            <a:spLocks noGrp="1"/>
          </p:cNvSpPr>
          <p:nvPr>
            <p:ph idx="11"/>
          </p:nvPr>
        </p:nvSpPr>
        <p:spPr>
          <a:xfrm>
            <a:off x="304800" y="1371600"/>
            <a:ext cx="8458200" cy="4144963"/>
          </a:xfrm>
          <a:prstGeom prst="rect">
            <a:avLst/>
          </a:prstGeom>
        </p:spPr>
        <p:txBody>
          <a:bodyPr/>
          <a:lstStyle>
            <a:lvl1pPr marL="228600" indent="-228600">
              <a:defRPr b="1">
                <a:latin typeface="+mj-lt"/>
              </a:defRPr>
            </a:lvl1pPr>
            <a:lvl2pPr marL="739775" indent="-282575">
              <a:buFont typeface="Arial" pitchFamily="34" charset="0"/>
              <a:buChar char="−"/>
              <a:tabLst/>
              <a:defRPr baseline="0">
                <a:latin typeface="+mj-lt"/>
              </a:defRPr>
            </a:lvl2pPr>
            <a:lvl3pPr marL="1143000" indent="-228600">
              <a:buFont typeface="Arial" pitchFamily="34" charset="0"/>
              <a:buChar char="•"/>
              <a:defRPr>
                <a:latin typeface="+mj-lt"/>
              </a:defRPr>
            </a:lvl3pPr>
            <a:lvl4pPr marL="1654175" indent="-282575">
              <a:buFont typeface="Arial" pitchFamily="34" charset="0"/>
              <a:buChar char="−"/>
              <a:defRPr>
                <a:latin typeface="+mj-lt"/>
              </a:defRPr>
            </a:lvl4pPr>
            <a:lvl5pPr>
              <a:buFont typeface="Arial" pitchFamily="34" charset="0"/>
              <a:buChar char="•"/>
              <a:defRPr>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1728563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ransition Slide">
    <p:spTree>
      <p:nvGrpSpPr>
        <p:cNvPr id="1" name=""/>
        <p:cNvGrpSpPr/>
        <p:nvPr/>
      </p:nvGrpSpPr>
      <p:grpSpPr>
        <a:xfrm>
          <a:off x="0" y="0"/>
          <a:ext cx="0" cy="0"/>
          <a:chOff x="0" y="0"/>
          <a:chExt cx="0" cy="0"/>
        </a:xfrm>
      </p:grpSpPr>
      <p:pic>
        <p:nvPicPr>
          <p:cNvPr id="3" name="Picture 4" descr="Transition Slide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385763" y="330201"/>
            <a:ext cx="8462962" cy="5250792"/>
          </a:xfrm>
        </p:spPr>
        <p:txBody>
          <a:bodyPr anchorCtr="1"/>
          <a:lstStyle>
            <a:lvl1pPr algn="ctr">
              <a:defRPr sz="4000" b="1" cap="none">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803566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5763" y="1828800"/>
            <a:ext cx="4151312" cy="4546600"/>
          </a:xfrm>
        </p:spPr>
        <p:txBody>
          <a:bodyPr/>
          <a:lstStyle>
            <a:lvl1pPr>
              <a:defRPr sz="2400"/>
            </a:lvl1pPr>
            <a:lvl2pPr>
              <a:defRPr sz="22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89476" y="1828800"/>
            <a:ext cx="4151313" cy="4546600"/>
          </a:xfrm>
        </p:spPr>
        <p:txBody>
          <a:bodyPr/>
          <a:lstStyle>
            <a:lvl1pPr>
              <a:defRPr sz="2400"/>
            </a:lvl1pPr>
            <a:lvl2pPr>
              <a:defRPr sz="22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9579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82588" y="667512"/>
            <a:ext cx="8464550" cy="1103312"/>
          </a:xfrm>
        </p:spPr>
        <p:txBody>
          <a:bodyPr/>
          <a:lstStyle/>
          <a:p>
            <a:r>
              <a:rPr lang="en-US" smtClean="0"/>
              <a:t>Click to edit Master title style</a:t>
            </a:r>
            <a:endParaRPr lang="en-US" dirty="0"/>
          </a:p>
        </p:txBody>
      </p:sp>
      <p:sp>
        <p:nvSpPr>
          <p:cNvPr id="3" name="Text Placeholder 2"/>
          <p:cNvSpPr>
            <a:spLocks noGrp="1"/>
          </p:cNvSpPr>
          <p:nvPr>
            <p:ph type="body" sz="half" idx="1"/>
          </p:nvPr>
        </p:nvSpPr>
        <p:spPr>
          <a:xfrm>
            <a:off x="385763" y="1828800"/>
            <a:ext cx="4151312" cy="454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hart Placeholder 3"/>
          <p:cNvSpPr>
            <a:spLocks noGrp="1"/>
          </p:cNvSpPr>
          <p:nvPr>
            <p:ph type="chart" sz="half" idx="2"/>
          </p:nvPr>
        </p:nvSpPr>
        <p:spPr>
          <a:xfrm>
            <a:off x="4689476" y="1828800"/>
            <a:ext cx="4151313" cy="4546600"/>
          </a:xfrm>
        </p:spPr>
        <p:txBody>
          <a:bodyPr/>
          <a:lstStyle/>
          <a:p>
            <a:pPr lvl="0"/>
            <a:r>
              <a:rPr lang="en-US" noProof="0" dirty="0" smtClean="0"/>
              <a:t>Click icon to add chart</a:t>
            </a:r>
          </a:p>
        </p:txBody>
      </p:sp>
    </p:spTree>
    <p:extLst>
      <p:ext uri="{BB962C8B-B14F-4D97-AF65-F5344CB8AC3E}">
        <p14:creationId xmlns:p14="http://schemas.microsoft.com/office/powerpoint/2010/main" val="3155449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52557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60805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slideLayout" Target="../slideLayouts/slideLayout9.xml"/><Relationship Id="rId8" Type="http://schemas.openxmlformats.org/officeDocument/2006/relationships/slideLayout" Target="../slideLayouts/slideLayout10.xml"/><Relationship Id="rId9" Type="http://schemas.openxmlformats.org/officeDocument/2006/relationships/theme" Target="../theme/theme2.xml"/><Relationship Id="rId10"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theme" Target="../theme/theme3.xml"/><Relationship Id="rId1" Type="http://schemas.openxmlformats.org/officeDocument/2006/relationships/slideLayout" Target="../slideLayouts/slideLayout11.xml"/><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slideLayout" Target="../slideLayouts/slideLayout45.xml"/><Relationship Id="rId13" Type="http://schemas.openxmlformats.org/officeDocument/2006/relationships/theme" Target="../theme/theme5.xml"/><Relationship Id="rId14" Type="http://schemas.openxmlformats.org/officeDocument/2006/relationships/image" Target="../media/image1.jpe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1267" name="Rectangle 5"/>
          <p:cNvSpPr>
            <a:spLocks noChangeArrowheads="1"/>
          </p:cNvSpPr>
          <p:nvPr/>
        </p:nvSpPr>
        <p:spPr bwMode="gray">
          <a:xfrm>
            <a:off x="2162184" y="6408738"/>
            <a:ext cx="4784725" cy="247650"/>
          </a:xfrm>
          <a:prstGeom prst="rect">
            <a:avLst/>
          </a:prstGeom>
          <a:noFill/>
          <a:ln w="9525">
            <a:noFill/>
            <a:miter lim="800000"/>
            <a:headEnd/>
            <a:tailEnd/>
          </a:ln>
        </p:spPr>
        <p:txBody>
          <a:bodyPr lIns="91315" tIns="45655" rIns="91315" bIns="45655">
            <a:prstTxWarp prst="textNoShape">
              <a:avLst/>
            </a:prstTxWarp>
          </a:bodyPr>
          <a:lstStyle/>
          <a:p>
            <a:pPr algn="ctr" defTabSz="456580"/>
            <a:endParaRPr lang="en-US" sz="1000">
              <a:solidFill>
                <a:srgbClr val="000000"/>
              </a:solidFill>
              <a:latin typeface="Arial"/>
            </a:endParaRPr>
          </a:p>
        </p:txBody>
      </p:sp>
      <p:sp>
        <p:nvSpPr>
          <p:cNvPr id="11268" name="Rectangle 7"/>
          <p:cNvSpPr>
            <a:spLocks noGrp="1" noChangeArrowheads="1"/>
          </p:cNvSpPr>
          <p:nvPr>
            <p:ph type="title"/>
          </p:nvPr>
        </p:nvSpPr>
        <p:spPr bwMode="gray">
          <a:xfrm>
            <a:off x="314348" y="166692"/>
            <a:ext cx="5540375" cy="600075"/>
          </a:xfrm>
          <a:prstGeom prst="rect">
            <a:avLst/>
          </a:prstGeom>
          <a:noFill/>
          <a:ln w="9525">
            <a:noFill/>
            <a:miter lim="800000"/>
            <a:headEnd/>
            <a:tailEnd/>
          </a:ln>
        </p:spPr>
        <p:txBody>
          <a:bodyPr vert="horz" wrap="square" lIns="0" tIns="45655" rIns="0" bIns="45655"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98" y="6408738"/>
            <a:ext cx="1343025" cy="247650"/>
          </a:xfrm>
          <a:prstGeom prst="rect">
            <a:avLst/>
          </a:prstGeom>
          <a:noFill/>
          <a:ln w="9525">
            <a:noFill/>
            <a:miter lim="800000"/>
            <a:headEnd/>
            <a:tailEnd/>
          </a:ln>
        </p:spPr>
        <p:txBody>
          <a:bodyPr vert="horz" wrap="square" lIns="91315" tIns="45655" rIns="91315" bIns="45655" numCol="1" anchor="t" anchorCtr="0" compatLnSpc="1">
            <a:prstTxWarp prst="textNoShape">
              <a:avLst/>
            </a:prstTxWarp>
          </a:bodyPr>
          <a:lstStyle>
            <a:lvl1pPr>
              <a:defRPr sz="1000"/>
            </a:lvl1pPr>
          </a:lstStyle>
          <a:p>
            <a:pPr defTabSz="456580"/>
            <a:r>
              <a:rPr lang="de-DE">
                <a:solidFill>
                  <a:srgbClr val="000000"/>
                </a:solidFill>
                <a:latin typeface="Arial"/>
              </a:rPr>
              <a:t>Page </a:t>
            </a:r>
            <a:r>
              <a:rPr lang="de-DE">
                <a:solidFill>
                  <a:srgbClr val="000000"/>
                </a:solidFill>
                <a:latin typeface="Arial"/>
                <a:sym typeface="Wingdings" charset="2"/>
              </a:rPr>
              <a:t></a:t>
            </a:r>
            <a:r>
              <a:rPr lang="de-DE">
                <a:solidFill>
                  <a:srgbClr val="000000"/>
                </a:solidFill>
                <a:latin typeface="Arial"/>
              </a:rPr>
              <a:t> </a:t>
            </a:r>
            <a:fld id="{D647ADB7-BEDE-1940-BA06-D681F9380071}" type="slidenum">
              <a:rPr lang="de-DE">
                <a:solidFill>
                  <a:srgbClr val="000000"/>
                </a:solidFill>
                <a:latin typeface="Arial"/>
              </a:rPr>
              <a:pPr defTabSz="456580"/>
              <a:t>‹Nr.›</a:t>
            </a:fld>
            <a:endParaRPr lang="de-DE">
              <a:solidFill>
                <a:srgbClr val="000000"/>
              </a:solidFill>
              <a:latin typeface="Arial"/>
            </a:endParaRPr>
          </a:p>
        </p:txBody>
      </p:sp>
      <p:sp>
        <p:nvSpPr>
          <p:cNvPr id="11270" name="Rectangle 12"/>
          <p:cNvSpPr>
            <a:spLocks noGrp="1" noChangeArrowheads="1"/>
          </p:cNvSpPr>
          <p:nvPr>
            <p:ph type="body" idx="1"/>
          </p:nvPr>
        </p:nvSpPr>
        <p:spPr bwMode="gray">
          <a:xfrm>
            <a:off x="314325" y="1614503"/>
            <a:ext cx="8524875" cy="4391025"/>
          </a:xfrm>
          <a:prstGeom prst="rect">
            <a:avLst/>
          </a:prstGeom>
          <a:noFill/>
          <a:ln w="9525">
            <a:noFill/>
            <a:miter lim="800000"/>
            <a:headEnd/>
            <a:tailEnd/>
          </a:ln>
        </p:spPr>
        <p:txBody>
          <a:bodyPr vert="horz" wrap="square" lIns="0" tIns="45655" rIns="0" bIns="45655"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1271" name="Rectangle 7"/>
          <p:cNvSpPr>
            <a:spLocks noChangeArrowheads="1"/>
          </p:cNvSpPr>
          <p:nvPr/>
        </p:nvSpPr>
        <p:spPr bwMode="gray">
          <a:xfrm>
            <a:off x="7188200" y="6184932"/>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lIns="91315" tIns="45655" rIns="91315" bIns="45655" anchor="ctr">
            <a:prstTxWarp prst="textNoShape">
              <a:avLst/>
            </a:prstTxWarp>
          </a:bodyPr>
          <a:lstStyle/>
          <a:p>
            <a:pPr algn="ctr" defTabSz="456580" eaLnBrk="0" hangingPunct="0"/>
            <a:r>
              <a:rPr lang="de-DE" sz="1600" b="1">
                <a:solidFill>
                  <a:srgbClr val="000000"/>
                </a:solidFill>
                <a:latin typeface="Arial"/>
              </a:rPr>
              <a:t>YOUR LOGO</a:t>
            </a:r>
          </a:p>
        </p:txBody>
      </p:sp>
    </p:spTree>
    <p:extLst>
      <p:ext uri="{BB962C8B-B14F-4D97-AF65-F5344CB8AC3E}">
        <p14:creationId xmlns:p14="http://schemas.microsoft.com/office/powerpoint/2010/main" val="348361617"/>
      </p:ext>
    </p:extLst>
  </p:cSld>
  <p:clrMap bg1="lt1" tx1="dk1" bg2="lt2" tx2="dk2" accent1="accent1" accent2="accent2" accent3="accent3" accent4="accent4" accent5="accent5" accent6="accent6" hlink="hlink" folHlink="folHlink"/>
  <p:sldLayoutIdLst>
    <p:sldLayoutId id="2147483662" r:id="rId1"/>
    <p:sldLayoutId id="2147483823" r:id="rId2"/>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mj-cs"/>
        </a:defRPr>
      </a:lvl1pPr>
      <a:lvl2pPr algn="l" rtl="0" eaLnBrk="0" fontAlgn="base" hangingPunct="0">
        <a:lnSpc>
          <a:spcPct val="95000"/>
        </a:lnSpc>
        <a:spcBef>
          <a:spcPct val="0"/>
        </a:spcBef>
        <a:spcAft>
          <a:spcPct val="0"/>
        </a:spcAft>
        <a:defRPr sz="2400" b="1">
          <a:solidFill>
            <a:srgbClr val="FFFFFF"/>
          </a:solidFill>
          <a:latin typeface="Arial" charset="0"/>
        </a:defRPr>
      </a:lvl2pPr>
      <a:lvl3pPr algn="l" rtl="0" eaLnBrk="0" fontAlgn="base" hangingPunct="0">
        <a:lnSpc>
          <a:spcPct val="95000"/>
        </a:lnSpc>
        <a:spcBef>
          <a:spcPct val="0"/>
        </a:spcBef>
        <a:spcAft>
          <a:spcPct val="0"/>
        </a:spcAft>
        <a:defRPr sz="2400" b="1">
          <a:solidFill>
            <a:srgbClr val="FFFFFF"/>
          </a:solidFill>
          <a:latin typeface="Arial" charset="0"/>
        </a:defRPr>
      </a:lvl3pPr>
      <a:lvl4pPr algn="l" rtl="0" eaLnBrk="0" fontAlgn="base" hangingPunct="0">
        <a:lnSpc>
          <a:spcPct val="95000"/>
        </a:lnSpc>
        <a:spcBef>
          <a:spcPct val="0"/>
        </a:spcBef>
        <a:spcAft>
          <a:spcPct val="0"/>
        </a:spcAft>
        <a:defRPr sz="2400" b="1">
          <a:solidFill>
            <a:srgbClr val="FFFFFF"/>
          </a:solidFill>
          <a:latin typeface="Arial" charset="0"/>
        </a:defRPr>
      </a:lvl4pPr>
      <a:lvl5pPr algn="l" rtl="0" eaLnBrk="0" fontAlgn="base" hangingPunct="0">
        <a:lnSpc>
          <a:spcPct val="95000"/>
        </a:lnSpc>
        <a:spcBef>
          <a:spcPct val="0"/>
        </a:spcBef>
        <a:spcAft>
          <a:spcPct val="0"/>
        </a:spcAft>
        <a:defRPr sz="2400" b="1">
          <a:solidFill>
            <a:srgbClr val="FFFFFF"/>
          </a:solidFill>
          <a:latin typeface="Arial" charset="0"/>
        </a:defRPr>
      </a:lvl5pPr>
      <a:lvl6pPr marL="456580" algn="l" rtl="0" eaLnBrk="0" fontAlgn="base" hangingPunct="0">
        <a:lnSpc>
          <a:spcPct val="95000"/>
        </a:lnSpc>
        <a:spcBef>
          <a:spcPct val="0"/>
        </a:spcBef>
        <a:spcAft>
          <a:spcPct val="0"/>
        </a:spcAft>
        <a:defRPr sz="2400" b="1">
          <a:solidFill>
            <a:srgbClr val="FFFFFF"/>
          </a:solidFill>
          <a:latin typeface="Arial" charset="0"/>
        </a:defRPr>
      </a:lvl6pPr>
      <a:lvl7pPr marL="913154" algn="l" rtl="0" eaLnBrk="0" fontAlgn="base" hangingPunct="0">
        <a:lnSpc>
          <a:spcPct val="95000"/>
        </a:lnSpc>
        <a:spcBef>
          <a:spcPct val="0"/>
        </a:spcBef>
        <a:spcAft>
          <a:spcPct val="0"/>
        </a:spcAft>
        <a:defRPr sz="2400" b="1">
          <a:solidFill>
            <a:srgbClr val="FFFFFF"/>
          </a:solidFill>
          <a:latin typeface="Arial" charset="0"/>
        </a:defRPr>
      </a:lvl7pPr>
      <a:lvl8pPr marL="1369733" algn="l" rtl="0" eaLnBrk="0" fontAlgn="base" hangingPunct="0">
        <a:lnSpc>
          <a:spcPct val="95000"/>
        </a:lnSpc>
        <a:spcBef>
          <a:spcPct val="0"/>
        </a:spcBef>
        <a:spcAft>
          <a:spcPct val="0"/>
        </a:spcAft>
        <a:defRPr sz="2400" b="1">
          <a:solidFill>
            <a:srgbClr val="FFFFFF"/>
          </a:solidFill>
          <a:latin typeface="Arial" charset="0"/>
        </a:defRPr>
      </a:lvl8pPr>
      <a:lvl9pPr marL="182631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239" indent="-190239" algn="l" rtl="0" eaLnBrk="0" fontAlgn="base" hangingPunct="0">
        <a:spcBef>
          <a:spcPct val="60000"/>
        </a:spcBef>
        <a:spcAft>
          <a:spcPct val="0"/>
        </a:spcAft>
        <a:buClr>
          <a:schemeClr val="accent1"/>
        </a:buClr>
        <a:buFont typeface="Wingdings" charset="2"/>
        <a:buChar char="§"/>
        <a:defRPr sz="2000" b="1">
          <a:solidFill>
            <a:schemeClr val="tx1"/>
          </a:solidFill>
          <a:latin typeface="+mn-lt"/>
          <a:ea typeface="+mn-ea"/>
          <a:cs typeface="+mn-cs"/>
        </a:defRPr>
      </a:lvl1pPr>
      <a:lvl2pPr marL="380482" indent="-188656"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209" indent="-179143"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7303" indent="-204509"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49497" indent="-168047"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5pPr>
      <a:lvl6pPr marL="1506073" indent="-168047"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2651" indent="-168047"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19235" indent="-168047"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5805" indent="-168047"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6580" rtl="0" eaLnBrk="1" latinLnBrk="0" hangingPunct="1">
        <a:defRPr sz="1800" kern="1200">
          <a:solidFill>
            <a:schemeClr val="tx1"/>
          </a:solidFill>
          <a:latin typeface="+mn-lt"/>
          <a:ea typeface="+mn-ea"/>
          <a:cs typeface="+mn-cs"/>
        </a:defRPr>
      </a:lvl1pPr>
      <a:lvl2pPr marL="456580" algn="l" defTabSz="456580" rtl="0" eaLnBrk="1" latinLnBrk="0" hangingPunct="1">
        <a:defRPr sz="1800" kern="1200">
          <a:solidFill>
            <a:schemeClr val="tx1"/>
          </a:solidFill>
          <a:latin typeface="+mn-lt"/>
          <a:ea typeface="+mn-ea"/>
          <a:cs typeface="+mn-cs"/>
        </a:defRPr>
      </a:lvl2pPr>
      <a:lvl3pPr marL="913154" algn="l" defTabSz="456580" rtl="0" eaLnBrk="1" latinLnBrk="0" hangingPunct="1">
        <a:defRPr sz="1800" kern="1200">
          <a:solidFill>
            <a:schemeClr val="tx1"/>
          </a:solidFill>
          <a:latin typeface="+mn-lt"/>
          <a:ea typeface="+mn-ea"/>
          <a:cs typeface="+mn-cs"/>
        </a:defRPr>
      </a:lvl3pPr>
      <a:lvl4pPr marL="1369733" algn="l" defTabSz="456580" rtl="0" eaLnBrk="1" latinLnBrk="0" hangingPunct="1">
        <a:defRPr sz="1800" kern="1200">
          <a:solidFill>
            <a:schemeClr val="tx1"/>
          </a:solidFill>
          <a:latin typeface="+mn-lt"/>
          <a:ea typeface="+mn-ea"/>
          <a:cs typeface="+mn-cs"/>
        </a:defRPr>
      </a:lvl4pPr>
      <a:lvl5pPr marL="1826310" algn="l" defTabSz="456580" rtl="0" eaLnBrk="1" latinLnBrk="0" hangingPunct="1">
        <a:defRPr sz="1800" kern="1200">
          <a:solidFill>
            <a:schemeClr val="tx1"/>
          </a:solidFill>
          <a:latin typeface="+mn-lt"/>
          <a:ea typeface="+mn-ea"/>
          <a:cs typeface="+mn-cs"/>
        </a:defRPr>
      </a:lvl5pPr>
      <a:lvl6pPr marL="2282889" algn="l" defTabSz="456580" rtl="0" eaLnBrk="1" latinLnBrk="0" hangingPunct="1">
        <a:defRPr sz="1800" kern="1200">
          <a:solidFill>
            <a:schemeClr val="tx1"/>
          </a:solidFill>
          <a:latin typeface="+mn-lt"/>
          <a:ea typeface="+mn-ea"/>
          <a:cs typeface="+mn-cs"/>
        </a:defRPr>
      </a:lvl6pPr>
      <a:lvl7pPr marL="2739463" algn="l" defTabSz="456580" rtl="0" eaLnBrk="1" latinLnBrk="0" hangingPunct="1">
        <a:defRPr sz="1800" kern="1200">
          <a:solidFill>
            <a:schemeClr val="tx1"/>
          </a:solidFill>
          <a:latin typeface="+mn-lt"/>
          <a:ea typeface="+mn-ea"/>
          <a:cs typeface="+mn-cs"/>
        </a:defRPr>
      </a:lvl7pPr>
      <a:lvl8pPr marL="3196044" algn="l" defTabSz="456580" rtl="0" eaLnBrk="1" latinLnBrk="0" hangingPunct="1">
        <a:defRPr sz="1800" kern="1200">
          <a:solidFill>
            <a:schemeClr val="tx1"/>
          </a:solidFill>
          <a:latin typeface="+mn-lt"/>
          <a:ea typeface="+mn-ea"/>
          <a:cs typeface="+mn-cs"/>
        </a:defRPr>
      </a:lvl8pPr>
      <a:lvl9pPr marL="3652616" algn="l" defTabSz="4565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0"/>
          <p:cNvSpPr/>
          <p:nvPr userDrawn="1"/>
        </p:nvSpPr>
        <p:spPr bwMode="auto">
          <a:xfrm>
            <a:off x="0" y="0"/>
            <a:ext cx="9144000" cy="641350"/>
          </a:xfrm>
          <a:prstGeom prst="rect">
            <a:avLst/>
          </a:prstGeom>
          <a:gradFill flip="none" rotWithShape="1">
            <a:gsLst>
              <a:gs pos="0">
                <a:schemeClr val="accent6">
                  <a:lumMod val="75000"/>
                </a:schemeClr>
              </a:gs>
              <a:gs pos="60000">
                <a:schemeClr val="bg1"/>
              </a:gs>
              <a:gs pos="100000">
                <a:schemeClr val="bg1"/>
              </a:gs>
            </a:gsLst>
            <a:lin ang="16200000" scaled="1"/>
            <a:tileRect/>
          </a:gradFill>
          <a:ln w="9525" cap="flat" cmpd="sng" algn="ctr">
            <a:noFill/>
            <a:prstDash val="solid"/>
            <a:round/>
            <a:headEnd type="none" w="med" len="med"/>
            <a:tailEnd type="none" w="med" len="med"/>
          </a:ln>
          <a:effectLst/>
        </p:spPr>
        <p:txBody>
          <a:bodyPr/>
          <a:lstStyle/>
          <a:p>
            <a:pPr fontAlgn="base">
              <a:spcBef>
                <a:spcPct val="0"/>
              </a:spcBef>
              <a:spcAft>
                <a:spcPct val="0"/>
              </a:spcAft>
              <a:buFont typeface="Arial" charset="0"/>
              <a:buChar char="•"/>
              <a:defRPr/>
            </a:pPr>
            <a:endParaRPr lang="en-US" dirty="0">
              <a:solidFill>
                <a:srgbClr val="FFFFFF"/>
              </a:solidFill>
              <a:latin typeface="Arial" charset="0"/>
              <a:ea typeface="ＭＳ Ｐゴシック" pitchFamily="34" charset="-128"/>
              <a:cs typeface="ＭＳ Ｐゴシック" charset="0"/>
            </a:endParaRPr>
          </a:p>
        </p:txBody>
      </p:sp>
      <p:pic>
        <p:nvPicPr>
          <p:cNvPr id="1027" name="Picture 7" descr="CCO_ONC_ForPPT.gif"/>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570788" y="92093"/>
            <a:ext cx="1308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382588" y="666768"/>
            <a:ext cx="8464550" cy="110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9" name="Rectangle 3"/>
          <p:cNvSpPr>
            <a:spLocks noGrp="1" noChangeArrowheads="1"/>
          </p:cNvSpPr>
          <p:nvPr>
            <p:ph type="body" idx="1"/>
          </p:nvPr>
        </p:nvSpPr>
        <p:spPr bwMode="auto">
          <a:xfrm>
            <a:off x="385772" y="1828800"/>
            <a:ext cx="8455025"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Rectangle 8"/>
          <p:cNvSpPr>
            <a:spLocks noChangeArrowheads="1"/>
          </p:cNvSpPr>
          <p:nvPr/>
        </p:nvSpPr>
        <p:spPr bwMode="auto">
          <a:xfrm>
            <a:off x="287339" y="307978"/>
            <a:ext cx="2134944" cy="276999"/>
          </a:xfrm>
          <a:prstGeom prst="rect">
            <a:avLst/>
          </a:prstGeom>
          <a:noFill/>
          <a:ln w="9525">
            <a:noFill/>
            <a:miter lim="800000"/>
            <a:headEnd/>
            <a:tailEnd/>
          </a:ln>
        </p:spPr>
        <p:txBody>
          <a:bodyPr wrap="none">
            <a:spAutoFit/>
          </a:bodyPr>
          <a:lstStyle/>
          <a:p>
            <a:pPr fontAlgn="base">
              <a:spcBef>
                <a:spcPct val="0"/>
              </a:spcBef>
              <a:spcAft>
                <a:spcPct val="0"/>
              </a:spcAft>
              <a:defRPr/>
            </a:pPr>
            <a:r>
              <a:rPr lang="en-US" sz="1200">
                <a:solidFill>
                  <a:srgbClr val="CDCDCF"/>
                </a:solidFill>
                <a:latin typeface="Arial" charset="0"/>
                <a:ea typeface="ＭＳ Ｐゴシック" pitchFamily="34" charset="-128"/>
                <a:cs typeface="ＭＳ Ｐゴシック" charset="0"/>
              </a:rPr>
              <a:t>clinicaloptions.com/oncology</a:t>
            </a:r>
          </a:p>
        </p:txBody>
      </p:sp>
      <p:sp>
        <p:nvSpPr>
          <p:cNvPr id="1031" name="Text Box 13"/>
          <p:cNvSpPr txBox="1">
            <a:spLocks noChangeArrowheads="1"/>
          </p:cNvSpPr>
          <p:nvPr/>
        </p:nvSpPr>
        <p:spPr bwMode="auto">
          <a:xfrm>
            <a:off x="284172" y="69850"/>
            <a:ext cx="7164387" cy="323850"/>
          </a:xfrm>
          <a:prstGeom prst="rect">
            <a:avLst/>
          </a:prstGeom>
          <a:noFill/>
          <a:ln>
            <a:noFill/>
          </a:ln>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fontAlgn="base" hangingPunct="1">
              <a:spcBef>
                <a:spcPct val="0"/>
              </a:spcBef>
              <a:spcAft>
                <a:spcPct val="0"/>
              </a:spcAft>
              <a:buFont typeface="Arial" pitchFamily="34" charset="0"/>
              <a:buNone/>
              <a:defRPr/>
            </a:pPr>
            <a:r>
              <a:rPr lang="en-US" sz="1500" dirty="0" smtClean="0">
                <a:solidFill>
                  <a:srgbClr val="FFFFFF"/>
                </a:solidFill>
                <a:cs typeface="ＭＳ Ｐゴシック" charset="0"/>
              </a:rPr>
              <a:t>Fighting a Smarter War on Colon Cancer</a:t>
            </a:r>
          </a:p>
        </p:txBody>
      </p:sp>
    </p:spTree>
    <p:extLst>
      <p:ext uri="{BB962C8B-B14F-4D97-AF65-F5344CB8AC3E}">
        <p14:creationId xmlns:p14="http://schemas.microsoft.com/office/powerpoint/2010/main" val="2120982940"/>
      </p:ext>
    </p:extLst>
  </p:cSld>
  <p:clrMap bg1="dk2" tx1="lt1" bg2="dk1"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rtl="0" eaLnBrk="0" fontAlgn="base" hangingPunct="0">
        <a:spcBef>
          <a:spcPct val="0"/>
        </a:spcBef>
        <a:spcAft>
          <a:spcPct val="0"/>
        </a:spcAft>
        <a:defRPr sz="3200" b="1">
          <a:solidFill>
            <a:schemeClr val="tx2"/>
          </a:solidFill>
          <a:latin typeface="+mj-lt"/>
          <a:ea typeface="ＭＳ Ｐゴシック" charset="0"/>
          <a:cs typeface="+mj-cs"/>
        </a:defRPr>
      </a:lvl1pPr>
      <a:lvl2pPr algn="l" rtl="0" eaLnBrk="0" fontAlgn="base" hangingPunct="0">
        <a:spcBef>
          <a:spcPct val="0"/>
        </a:spcBef>
        <a:spcAft>
          <a:spcPct val="0"/>
        </a:spcAft>
        <a:defRPr sz="3200" b="1">
          <a:solidFill>
            <a:schemeClr val="tx2"/>
          </a:solidFill>
          <a:latin typeface="Arial" charset="0"/>
          <a:ea typeface="ＭＳ Ｐゴシック" charset="0"/>
        </a:defRPr>
      </a:lvl2pPr>
      <a:lvl3pPr algn="l" rtl="0" eaLnBrk="0" fontAlgn="base" hangingPunct="0">
        <a:spcBef>
          <a:spcPct val="0"/>
        </a:spcBef>
        <a:spcAft>
          <a:spcPct val="0"/>
        </a:spcAft>
        <a:defRPr sz="3200" b="1">
          <a:solidFill>
            <a:schemeClr val="tx2"/>
          </a:solidFill>
          <a:latin typeface="Arial" charset="0"/>
          <a:ea typeface="ＭＳ Ｐゴシック" charset="0"/>
        </a:defRPr>
      </a:lvl3pPr>
      <a:lvl4pPr algn="l" rtl="0" eaLnBrk="0" fontAlgn="base" hangingPunct="0">
        <a:spcBef>
          <a:spcPct val="0"/>
        </a:spcBef>
        <a:spcAft>
          <a:spcPct val="0"/>
        </a:spcAft>
        <a:defRPr sz="3200" b="1">
          <a:solidFill>
            <a:schemeClr val="tx2"/>
          </a:solidFill>
          <a:latin typeface="Arial" charset="0"/>
          <a:ea typeface="ＭＳ Ｐゴシック" charset="0"/>
        </a:defRPr>
      </a:lvl4pPr>
      <a:lvl5pPr algn="l" rtl="0" eaLnBrk="0" fontAlgn="base" hangingPunct="0">
        <a:spcBef>
          <a:spcPct val="0"/>
        </a:spcBef>
        <a:spcAft>
          <a:spcPct val="0"/>
        </a:spcAft>
        <a:defRPr sz="3200" b="1">
          <a:solidFill>
            <a:schemeClr val="tx2"/>
          </a:solidFill>
          <a:latin typeface="Arial" charset="0"/>
          <a:ea typeface="ＭＳ Ｐゴシック"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0" fontAlgn="base" hangingPunct="0">
        <a:lnSpc>
          <a:spcPct val="90000"/>
        </a:lnSpc>
        <a:spcBef>
          <a:spcPts val="1000"/>
        </a:spcBef>
        <a:spcAft>
          <a:spcPts val="700"/>
        </a:spcAft>
        <a:buClr>
          <a:srgbClr val="8B3D9A"/>
        </a:buClr>
        <a:buFont typeface="Wingdings" charset="0"/>
        <a:buChar char="§"/>
        <a:defRPr sz="2400">
          <a:solidFill>
            <a:srgbClr val="FEFDDE"/>
          </a:solidFill>
          <a:latin typeface="+mn-lt"/>
          <a:ea typeface="ＭＳ Ｐゴシック" charset="0"/>
          <a:cs typeface="+mn-cs"/>
        </a:defRPr>
      </a:lvl1pPr>
      <a:lvl2pPr marL="742950" indent="-285750" algn="l" rtl="0" eaLnBrk="0" fontAlgn="base" hangingPunct="0">
        <a:lnSpc>
          <a:spcPct val="90000"/>
        </a:lnSpc>
        <a:spcBef>
          <a:spcPts val="1000"/>
        </a:spcBef>
        <a:spcAft>
          <a:spcPts val="700"/>
        </a:spcAft>
        <a:buClr>
          <a:srgbClr val="8B3D9A"/>
        </a:buClr>
        <a:buFont typeface="Arial" charset="0"/>
        <a:buChar char="–"/>
        <a:defRPr sz="2200">
          <a:solidFill>
            <a:srgbClr val="FEFDDE"/>
          </a:solidFill>
          <a:latin typeface="+mn-lt"/>
          <a:ea typeface="ＭＳ Ｐゴシック" charset="0"/>
        </a:defRPr>
      </a:lvl2pPr>
      <a:lvl3pPr marL="1143000" indent="-228600" algn="l" rtl="0" eaLnBrk="0" fontAlgn="base" hangingPunct="0">
        <a:lnSpc>
          <a:spcPct val="90000"/>
        </a:lnSpc>
        <a:spcBef>
          <a:spcPts val="1000"/>
        </a:spcBef>
        <a:spcAft>
          <a:spcPts val="700"/>
        </a:spcAft>
        <a:buClr>
          <a:srgbClr val="8B3D9A"/>
        </a:buClr>
        <a:buFont typeface="Arial" charset="0"/>
        <a:buChar char="–"/>
        <a:defRPr sz="2000">
          <a:solidFill>
            <a:srgbClr val="FEFDDE"/>
          </a:solidFill>
          <a:latin typeface="+mn-lt"/>
          <a:ea typeface="ＭＳ Ｐゴシック" charset="0"/>
        </a:defRPr>
      </a:lvl3pPr>
      <a:lvl4pPr marL="1600200" indent="-228600" algn="l" rtl="0" eaLnBrk="0" fontAlgn="base" hangingPunct="0">
        <a:lnSpc>
          <a:spcPct val="90000"/>
        </a:lnSpc>
        <a:spcBef>
          <a:spcPts val="1000"/>
        </a:spcBef>
        <a:spcAft>
          <a:spcPts val="700"/>
        </a:spcAft>
        <a:buClr>
          <a:srgbClr val="8B3D9A"/>
        </a:buClr>
        <a:buFont typeface="Arial" charset="0"/>
        <a:buChar char="–"/>
        <a:defRPr>
          <a:solidFill>
            <a:srgbClr val="FEFDDE"/>
          </a:solidFill>
          <a:latin typeface="+mn-lt"/>
          <a:ea typeface="ＭＳ Ｐゴシック" charset="0"/>
        </a:defRPr>
      </a:lvl4pPr>
      <a:lvl5pPr marL="2057400" indent="-228600" algn="l" rtl="0" eaLnBrk="0" fontAlgn="base" hangingPunct="0">
        <a:lnSpc>
          <a:spcPct val="90000"/>
        </a:lnSpc>
        <a:spcBef>
          <a:spcPts val="1000"/>
        </a:spcBef>
        <a:spcAft>
          <a:spcPts val="700"/>
        </a:spcAft>
        <a:buClr>
          <a:srgbClr val="8B3D9A"/>
        </a:buClr>
        <a:buFont typeface="Arial" charset="0"/>
        <a:buChar char="–"/>
        <a:defRPr sz="1600">
          <a:solidFill>
            <a:srgbClr val="FEFDDE"/>
          </a:solidFill>
          <a:latin typeface="+mn-lt"/>
          <a:ea typeface="ＭＳ Ｐゴシック"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solidFill>
                  <a:prstClr val="white">
                    <a:tint val="75000"/>
                  </a:prstClr>
                </a:solidFill>
                <a:latin typeface="Calibri"/>
              </a:rPr>
              <a:pPr/>
              <a:t>2/02/14</a:t>
            </a:fld>
            <a:endParaRPr lang="en-US">
              <a:solidFill>
                <a:prstClr val="white">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solidFill>
                  <a:prstClr val="white">
                    <a:tint val="75000"/>
                  </a:prstClr>
                </a:solidFill>
                <a:latin typeface="Calibri"/>
              </a:rPr>
              <a:pPr/>
              <a:t>‹Nr.›</a:t>
            </a:fld>
            <a:endParaRPr lang="en-US">
              <a:solidFill>
                <a:prstClr val="white">
                  <a:tint val="75000"/>
                </a:prstClr>
              </a:solidFill>
              <a:latin typeface="Calibri"/>
            </a:endParaRPr>
          </a:p>
        </p:txBody>
      </p:sp>
    </p:spTree>
    <p:extLst>
      <p:ext uri="{BB962C8B-B14F-4D97-AF65-F5344CB8AC3E}">
        <p14:creationId xmlns:p14="http://schemas.microsoft.com/office/powerpoint/2010/main" val="975297773"/>
      </p:ext>
    </p:extLst>
  </p:cSld>
  <p:clrMap bg1="dk1" tx1="lt1" bg2="dk2" tx2="lt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347" y="274429"/>
            <a:ext cx="8229307" cy="114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7" tIns="45714" rIns="91427" bIns="45714"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347" y="1600531"/>
            <a:ext cx="8229307" cy="4525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27" tIns="45714" rIns="91427" bIns="4571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347" y="6245049"/>
            <a:ext cx="2132819" cy="476639"/>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defRPr sz="1400" b="0" smtClean="0">
                <a:solidFill>
                  <a:schemeClr val="tx1"/>
                </a:solidFill>
                <a:ea typeface="+mn-ea"/>
              </a:defRPr>
            </a:lvl1pPr>
          </a:lstStyle>
          <a:p>
            <a:pPr fontAlgn="base">
              <a:spcBef>
                <a:spcPct val="0"/>
              </a:spcBef>
              <a:spcAft>
                <a:spcPct val="0"/>
              </a:spcAft>
              <a:defRPr/>
            </a:pPr>
            <a:endParaRPr lang="en-US">
              <a:solidFill>
                <a:srgbClr val="000000"/>
              </a:solidFill>
              <a:latin typeface="Arial" charset="0"/>
            </a:endParaRPr>
          </a:p>
        </p:txBody>
      </p:sp>
      <p:sp>
        <p:nvSpPr>
          <p:cNvPr id="1029" name="Rectangle 5"/>
          <p:cNvSpPr>
            <a:spLocks noGrp="1" noChangeArrowheads="1"/>
          </p:cNvSpPr>
          <p:nvPr>
            <p:ph type="ftr" sz="quarter" idx="3"/>
          </p:nvPr>
        </p:nvSpPr>
        <p:spPr bwMode="auto">
          <a:xfrm>
            <a:off x="3123736" y="6245049"/>
            <a:ext cx="2896528" cy="476639"/>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lgn="ctr">
              <a:defRPr sz="1400" b="0" smtClean="0">
                <a:solidFill>
                  <a:schemeClr val="tx1"/>
                </a:solidFill>
                <a:ea typeface="+mn-ea"/>
              </a:defRPr>
            </a:lvl1pPr>
          </a:lstStyle>
          <a:p>
            <a:pPr fontAlgn="base">
              <a:spcBef>
                <a:spcPct val="0"/>
              </a:spcBef>
              <a:spcAft>
                <a:spcPct val="0"/>
              </a:spcAft>
              <a:defRPr/>
            </a:pPr>
            <a:endParaRPr lang="en-US">
              <a:solidFill>
                <a:srgbClr val="000000"/>
              </a:solidFill>
              <a:latin typeface="Arial" charset="0"/>
            </a:endParaRPr>
          </a:p>
        </p:txBody>
      </p:sp>
      <p:sp>
        <p:nvSpPr>
          <p:cNvPr id="1030" name="Rectangle 6"/>
          <p:cNvSpPr>
            <a:spLocks noGrp="1" noChangeArrowheads="1"/>
          </p:cNvSpPr>
          <p:nvPr>
            <p:ph type="sldNum" sz="quarter" idx="4"/>
          </p:nvPr>
        </p:nvSpPr>
        <p:spPr bwMode="auto">
          <a:xfrm>
            <a:off x="6553836" y="6245049"/>
            <a:ext cx="2132818" cy="476639"/>
          </a:xfrm>
          <a:prstGeom prst="rect">
            <a:avLst/>
          </a:prstGeom>
          <a:noFill/>
          <a:ln w="9525">
            <a:noFill/>
            <a:miter lim="800000"/>
            <a:headEnd/>
            <a:tailEnd/>
          </a:ln>
          <a:effectLst/>
        </p:spPr>
        <p:txBody>
          <a:bodyPr vert="horz" wrap="square" lIns="91427" tIns="45714" rIns="91427" bIns="45714" numCol="1" anchor="t" anchorCtr="0" compatLnSpc="1">
            <a:prstTxWarp prst="textNoShape">
              <a:avLst/>
            </a:prstTxWarp>
          </a:bodyPr>
          <a:lstStyle>
            <a:lvl1pPr algn="r">
              <a:defRPr sz="1400" b="0">
                <a:solidFill>
                  <a:schemeClr val="tx1"/>
                </a:solidFill>
              </a:defRPr>
            </a:lvl1pPr>
          </a:lstStyle>
          <a:p>
            <a:pPr fontAlgn="base">
              <a:spcBef>
                <a:spcPct val="0"/>
              </a:spcBef>
              <a:spcAft>
                <a:spcPct val="0"/>
              </a:spcAft>
            </a:pPr>
            <a:fld id="{DB0868BE-115F-6042-BB81-4ED87E22C81E}" type="slidenum">
              <a:rPr lang="en-US" smtClean="0">
                <a:solidFill>
                  <a:srgbClr val="000000"/>
                </a:solidFill>
                <a:latin typeface="Arial" charset="0"/>
                <a:ea typeface="ＭＳ Ｐゴシック" charset="0"/>
              </a:rPr>
              <a:pPr fontAlgn="base">
                <a:spcBef>
                  <a:spcPct val="0"/>
                </a:spcBef>
                <a:spcAft>
                  <a:spcPct val="0"/>
                </a:spcAft>
              </a:pPr>
              <a:t>‹Nr.›</a:t>
            </a:fld>
            <a:endParaRPr lang="en-US" smtClean="0">
              <a:solidFill>
                <a:srgbClr val="000000"/>
              </a:solidFill>
              <a:latin typeface="Arial" charset="0"/>
              <a:ea typeface="ＭＳ Ｐゴシック" charset="0"/>
            </a:endParaRPr>
          </a:p>
        </p:txBody>
      </p:sp>
    </p:spTree>
    <p:extLst>
      <p:ext uri="{BB962C8B-B14F-4D97-AF65-F5344CB8AC3E}">
        <p14:creationId xmlns:p14="http://schemas.microsoft.com/office/powerpoint/2010/main" val="407415126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ctr" defTabSz="914787" rtl="0" eaLnBrk="0" fontAlgn="base" hangingPunct="0">
        <a:spcBef>
          <a:spcPct val="0"/>
        </a:spcBef>
        <a:spcAft>
          <a:spcPct val="0"/>
        </a:spcAft>
        <a:defRPr sz="4400">
          <a:solidFill>
            <a:schemeClr val="tx2"/>
          </a:solidFill>
          <a:latin typeface="+mj-lt"/>
          <a:ea typeface="ＭＳ Ｐゴシック" charset="0"/>
          <a:cs typeface="+mj-cs"/>
        </a:defRPr>
      </a:lvl1pPr>
      <a:lvl2pPr algn="ctr" defTabSz="914787" rtl="0" eaLnBrk="0" fontAlgn="base" hangingPunct="0">
        <a:spcBef>
          <a:spcPct val="0"/>
        </a:spcBef>
        <a:spcAft>
          <a:spcPct val="0"/>
        </a:spcAft>
        <a:defRPr sz="4400">
          <a:solidFill>
            <a:schemeClr val="tx2"/>
          </a:solidFill>
          <a:latin typeface="Arial" charset="0"/>
          <a:ea typeface="ＭＳ Ｐゴシック" charset="0"/>
        </a:defRPr>
      </a:lvl2pPr>
      <a:lvl3pPr algn="ctr" defTabSz="914787" rtl="0" eaLnBrk="0" fontAlgn="base" hangingPunct="0">
        <a:spcBef>
          <a:spcPct val="0"/>
        </a:spcBef>
        <a:spcAft>
          <a:spcPct val="0"/>
        </a:spcAft>
        <a:defRPr sz="4400">
          <a:solidFill>
            <a:schemeClr val="tx2"/>
          </a:solidFill>
          <a:latin typeface="Arial" charset="0"/>
          <a:ea typeface="ＭＳ Ｐゴシック" charset="0"/>
        </a:defRPr>
      </a:lvl3pPr>
      <a:lvl4pPr algn="ctr" defTabSz="914787" rtl="0" eaLnBrk="0" fontAlgn="base" hangingPunct="0">
        <a:spcBef>
          <a:spcPct val="0"/>
        </a:spcBef>
        <a:spcAft>
          <a:spcPct val="0"/>
        </a:spcAft>
        <a:defRPr sz="4400">
          <a:solidFill>
            <a:schemeClr val="tx2"/>
          </a:solidFill>
          <a:latin typeface="Arial" charset="0"/>
          <a:ea typeface="ＭＳ Ｐゴシック" charset="0"/>
        </a:defRPr>
      </a:lvl4pPr>
      <a:lvl5pPr algn="ctr" defTabSz="914787" rtl="0" eaLnBrk="0" fontAlgn="base" hangingPunct="0">
        <a:spcBef>
          <a:spcPct val="0"/>
        </a:spcBef>
        <a:spcAft>
          <a:spcPct val="0"/>
        </a:spcAft>
        <a:defRPr sz="4400">
          <a:solidFill>
            <a:schemeClr val="tx2"/>
          </a:solidFill>
          <a:latin typeface="Arial" charset="0"/>
          <a:ea typeface="ＭＳ Ｐゴシック" charset="0"/>
        </a:defRPr>
      </a:lvl5pPr>
      <a:lvl6pPr marL="333070" algn="ctr" defTabSz="914787" rtl="0" fontAlgn="base">
        <a:spcBef>
          <a:spcPct val="0"/>
        </a:spcBef>
        <a:spcAft>
          <a:spcPct val="0"/>
        </a:spcAft>
        <a:defRPr sz="4400">
          <a:solidFill>
            <a:schemeClr val="tx2"/>
          </a:solidFill>
          <a:latin typeface="Arial" charset="0"/>
        </a:defRPr>
      </a:lvl6pPr>
      <a:lvl7pPr marL="666140" algn="ctr" defTabSz="914787" rtl="0" fontAlgn="base">
        <a:spcBef>
          <a:spcPct val="0"/>
        </a:spcBef>
        <a:spcAft>
          <a:spcPct val="0"/>
        </a:spcAft>
        <a:defRPr sz="4400">
          <a:solidFill>
            <a:schemeClr val="tx2"/>
          </a:solidFill>
          <a:latin typeface="Arial" charset="0"/>
        </a:defRPr>
      </a:lvl7pPr>
      <a:lvl8pPr marL="999211" algn="ctr" defTabSz="914787" rtl="0" fontAlgn="base">
        <a:spcBef>
          <a:spcPct val="0"/>
        </a:spcBef>
        <a:spcAft>
          <a:spcPct val="0"/>
        </a:spcAft>
        <a:defRPr sz="4400">
          <a:solidFill>
            <a:schemeClr val="tx2"/>
          </a:solidFill>
          <a:latin typeface="Arial" charset="0"/>
        </a:defRPr>
      </a:lvl8pPr>
      <a:lvl9pPr marL="1332281" algn="ctr" defTabSz="914787" rtl="0" fontAlgn="base">
        <a:spcBef>
          <a:spcPct val="0"/>
        </a:spcBef>
        <a:spcAft>
          <a:spcPct val="0"/>
        </a:spcAft>
        <a:defRPr sz="4400">
          <a:solidFill>
            <a:schemeClr val="tx2"/>
          </a:solidFill>
          <a:latin typeface="Arial" charset="0"/>
        </a:defRPr>
      </a:lvl9pPr>
    </p:titleStyle>
    <p:bodyStyle>
      <a:lvl1pPr marL="342322" indent="-342322" algn="l" defTabSz="914787"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469" indent="-285654" algn="l" defTabSz="914787" rtl="0" eaLnBrk="0" fontAlgn="base" hangingPunct="0">
        <a:spcBef>
          <a:spcPct val="20000"/>
        </a:spcBef>
        <a:spcAft>
          <a:spcPct val="0"/>
        </a:spcAft>
        <a:buChar char="–"/>
        <a:defRPr sz="2800">
          <a:solidFill>
            <a:schemeClr val="tx1"/>
          </a:solidFill>
          <a:latin typeface="+mn-lt"/>
          <a:ea typeface="ＭＳ Ｐゴシック" charset="0"/>
        </a:defRPr>
      </a:lvl2pPr>
      <a:lvl3pPr marL="1142616" indent="-227830" algn="l" defTabSz="914787" rtl="0" eaLnBrk="0" fontAlgn="base" hangingPunct="0">
        <a:spcBef>
          <a:spcPct val="20000"/>
        </a:spcBef>
        <a:spcAft>
          <a:spcPct val="0"/>
        </a:spcAft>
        <a:buChar char="•"/>
        <a:defRPr sz="2400">
          <a:solidFill>
            <a:schemeClr val="tx1"/>
          </a:solidFill>
          <a:latin typeface="+mn-lt"/>
          <a:ea typeface="ＭＳ Ｐゴシック" charset="0"/>
        </a:defRPr>
      </a:lvl3pPr>
      <a:lvl4pPr marL="1599431" indent="-227830" algn="l" defTabSz="914787" rtl="0" eaLnBrk="0" fontAlgn="base" hangingPunct="0">
        <a:spcBef>
          <a:spcPct val="20000"/>
        </a:spcBef>
        <a:spcAft>
          <a:spcPct val="0"/>
        </a:spcAft>
        <a:buChar char="–"/>
        <a:defRPr sz="2000">
          <a:solidFill>
            <a:schemeClr val="tx1"/>
          </a:solidFill>
          <a:latin typeface="+mn-lt"/>
          <a:ea typeface="ＭＳ Ｐゴシック" charset="0"/>
        </a:defRPr>
      </a:lvl4pPr>
      <a:lvl5pPr marL="2057403" indent="-228986" algn="l" defTabSz="914787" rtl="0" eaLnBrk="0" fontAlgn="base" hangingPunct="0">
        <a:spcBef>
          <a:spcPct val="20000"/>
        </a:spcBef>
        <a:spcAft>
          <a:spcPct val="0"/>
        </a:spcAft>
        <a:buChar char="»"/>
        <a:defRPr sz="2000">
          <a:solidFill>
            <a:schemeClr val="tx1"/>
          </a:solidFill>
          <a:latin typeface="+mn-lt"/>
          <a:ea typeface="ＭＳ Ｐゴシック" charset="0"/>
        </a:defRPr>
      </a:lvl5pPr>
      <a:lvl6pPr marL="2390473" indent="-228986" algn="l" defTabSz="914787" rtl="0" fontAlgn="base">
        <a:spcBef>
          <a:spcPct val="20000"/>
        </a:spcBef>
        <a:spcAft>
          <a:spcPct val="0"/>
        </a:spcAft>
        <a:buChar char="»"/>
        <a:defRPr sz="2000">
          <a:solidFill>
            <a:schemeClr val="tx1"/>
          </a:solidFill>
          <a:latin typeface="+mn-lt"/>
        </a:defRPr>
      </a:lvl6pPr>
      <a:lvl7pPr marL="2723543" indent="-228986" algn="l" defTabSz="914787" rtl="0" fontAlgn="base">
        <a:spcBef>
          <a:spcPct val="20000"/>
        </a:spcBef>
        <a:spcAft>
          <a:spcPct val="0"/>
        </a:spcAft>
        <a:buChar char="»"/>
        <a:defRPr sz="2000">
          <a:solidFill>
            <a:schemeClr val="tx1"/>
          </a:solidFill>
          <a:latin typeface="+mn-lt"/>
        </a:defRPr>
      </a:lvl7pPr>
      <a:lvl8pPr marL="3056613" indent="-228986" algn="l" defTabSz="914787" rtl="0" fontAlgn="base">
        <a:spcBef>
          <a:spcPct val="20000"/>
        </a:spcBef>
        <a:spcAft>
          <a:spcPct val="0"/>
        </a:spcAft>
        <a:buChar char="»"/>
        <a:defRPr sz="2000">
          <a:solidFill>
            <a:schemeClr val="tx1"/>
          </a:solidFill>
          <a:latin typeface="+mn-lt"/>
        </a:defRPr>
      </a:lvl8pPr>
      <a:lvl9pPr marL="3389684" indent="-228986" algn="l" defTabSz="914787" rtl="0" fontAlgn="base">
        <a:spcBef>
          <a:spcPct val="20000"/>
        </a:spcBef>
        <a:spcAft>
          <a:spcPct val="0"/>
        </a:spcAft>
        <a:buChar char="»"/>
        <a:defRPr sz="2000">
          <a:solidFill>
            <a:schemeClr val="tx1"/>
          </a:solidFill>
          <a:latin typeface="+mn-lt"/>
        </a:defRPr>
      </a:lvl9pPr>
    </p:bodyStyle>
    <p:otherStyle>
      <a:defPPr>
        <a:defRPr lang="en-US"/>
      </a:defPPr>
      <a:lvl1pPr marL="0" algn="l" defTabSz="666140" rtl="0" eaLnBrk="1" latinLnBrk="0" hangingPunct="1">
        <a:defRPr sz="1300" kern="1200">
          <a:solidFill>
            <a:schemeClr val="tx1"/>
          </a:solidFill>
          <a:latin typeface="+mn-lt"/>
          <a:ea typeface="+mn-ea"/>
          <a:cs typeface="+mn-cs"/>
        </a:defRPr>
      </a:lvl1pPr>
      <a:lvl2pPr marL="333070" algn="l" defTabSz="666140" rtl="0" eaLnBrk="1" latinLnBrk="0" hangingPunct="1">
        <a:defRPr sz="1300" kern="1200">
          <a:solidFill>
            <a:schemeClr val="tx1"/>
          </a:solidFill>
          <a:latin typeface="+mn-lt"/>
          <a:ea typeface="+mn-ea"/>
          <a:cs typeface="+mn-cs"/>
        </a:defRPr>
      </a:lvl2pPr>
      <a:lvl3pPr marL="666140" algn="l" defTabSz="666140" rtl="0" eaLnBrk="1" latinLnBrk="0" hangingPunct="1">
        <a:defRPr sz="1300" kern="1200">
          <a:solidFill>
            <a:schemeClr val="tx1"/>
          </a:solidFill>
          <a:latin typeface="+mn-lt"/>
          <a:ea typeface="+mn-ea"/>
          <a:cs typeface="+mn-cs"/>
        </a:defRPr>
      </a:lvl3pPr>
      <a:lvl4pPr marL="999211" algn="l" defTabSz="666140" rtl="0" eaLnBrk="1" latinLnBrk="0" hangingPunct="1">
        <a:defRPr sz="1300" kern="1200">
          <a:solidFill>
            <a:schemeClr val="tx1"/>
          </a:solidFill>
          <a:latin typeface="+mn-lt"/>
          <a:ea typeface="+mn-ea"/>
          <a:cs typeface="+mn-cs"/>
        </a:defRPr>
      </a:lvl4pPr>
      <a:lvl5pPr marL="1332281" algn="l" defTabSz="666140" rtl="0" eaLnBrk="1" latinLnBrk="0" hangingPunct="1">
        <a:defRPr sz="1300" kern="1200">
          <a:solidFill>
            <a:schemeClr val="tx1"/>
          </a:solidFill>
          <a:latin typeface="+mn-lt"/>
          <a:ea typeface="+mn-ea"/>
          <a:cs typeface="+mn-cs"/>
        </a:defRPr>
      </a:lvl5pPr>
      <a:lvl6pPr marL="1665351" algn="l" defTabSz="666140" rtl="0" eaLnBrk="1" latinLnBrk="0" hangingPunct="1">
        <a:defRPr sz="1300" kern="1200">
          <a:solidFill>
            <a:schemeClr val="tx1"/>
          </a:solidFill>
          <a:latin typeface="+mn-lt"/>
          <a:ea typeface="+mn-ea"/>
          <a:cs typeface="+mn-cs"/>
        </a:defRPr>
      </a:lvl6pPr>
      <a:lvl7pPr marL="1998421" algn="l" defTabSz="666140" rtl="0" eaLnBrk="1" latinLnBrk="0" hangingPunct="1">
        <a:defRPr sz="1300" kern="1200">
          <a:solidFill>
            <a:schemeClr val="tx1"/>
          </a:solidFill>
          <a:latin typeface="+mn-lt"/>
          <a:ea typeface="+mn-ea"/>
          <a:cs typeface="+mn-cs"/>
        </a:defRPr>
      </a:lvl7pPr>
      <a:lvl8pPr marL="2331491" algn="l" defTabSz="666140" rtl="0" eaLnBrk="1" latinLnBrk="0" hangingPunct="1">
        <a:defRPr sz="1300" kern="1200">
          <a:solidFill>
            <a:schemeClr val="tx1"/>
          </a:solidFill>
          <a:latin typeface="+mn-lt"/>
          <a:ea typeface="+mn-ea"/>
          <a:cs typeface="+mn-cs"/>
        </a:defRPr>
      </a:lvl8pPr>
      <a:lvl9pPr marL="2664562" algn="l" defTabSz="666140"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1267" name="Rectangle 5"/>
          <p:cNvSpPr>
            <a:spLocks noChangeArrowheads="1"/>
          </p:cNvSpPr>
          <p:nvPr/>
        </p:nvSpPr>
        <p:spPr bwMode="gray">
          <a:xfrm>
            <a:off x="2162175" y="6408738"/>
            <a:ext cx="4784725" cy="247650"/>
          </a:xfrm>
          <a:prstGeom prst="rect">
            <a:avLst/>
          </a:prstGeom>
          <a:noFill/>
          <a:ln w="9525">
            <a:noFill/>
            <a:miter lim="800000"/>
            <a:headEnd/>
            <a:tailEnd/>
          </a:ln>
        </p:spPr>
        <p:txBody>
          <a:bodyPr/>
          <a:lstStyle/>
          <a:p>
            <a:pPr algn="ctr" fontAlgn="base">
              <a:spcBef>
                <a:spcPct val="0"/>
              </a:spcBef>
              <a:spcAft>
                <a:spcPct val="0"/>
              </a:spcAft>
            </a:pPr>
            <a:endParaRPr lang="es-ES" sz="1000" smtClean="0">
              <a:solidFill>
                <a:srgbClr val="000000"/>
              </a:solidFill>
              <a:latin typeface="Arial" charset="0"/>
              <a:ea typeface="ＭＳ Ｐゴシック" charset="0"/>
              <a:cs typeface="ＭＳ Ｐゴシック" charset="0"/>
            </a:endParaRPr>
          </a:p>
        </p:txBody>
      </p:sp>
      <p:sp>
        <p:nvSpPr>
          <p:cNvPr id="1027" name="Rectangle 7"/>
          <p:cNvSpPr>
            <a:spLocks noGrp="1" noChangeArrowheads="1"/>
          </p:cNvSpPr>
          <p:nvPr>
            <p:ph type="title"/>
          </p:nvPr>
        </p:nvSpPr>
        <p:spPr bwMode="gray">
          <a:xfrm>
            <a:off x="314325" y="166688"/>
            <a:ext cx="55403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ctr" anchorCtr="0" compatLnSpc="1">
            <a:prstTxWarp prst="textNoShape">
              <a:avLst/>
            </a:prstTxWarp>
          </a:bodyPr>
          <a:lstStyle/>
          <a:p>
            <a:pPr lvl="0"/>
            <a:r>
              <a:rPr lang="de-DE"/>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000"/>
            </a:lvl1pPr>
          </a:lstStyle>
          <a:p>
            <a:pPr fontAlgn="base">
              <a:spcBef>
                <a:spcPct val="0"/>
              </a:spcBef>
              <a:spcAft>
                <a:spcPct val="0"/>
              </a:spcAft>
            </a:pPr>
            <a:r>
              <a:rPr lang="de-DE" smtClean="0">
                <a:solidFill>
                  <a:srgbClr val="000000"/>
                </a:solidFill>
                <a:latin typeface="Arial" charset="0"/>
                <a:ea typeface="ＭＳ Ｐゴシック" charset="0"/>
                <a:cs typeface="ＭＳ Ｐゴシック" charset="0"/>
              </a:rPr>
              <a:t>Page </a:t>
            </a:r>
            <a:r>
              <a:rPr lang="de-DE" smtClean="0">
                <a:solidFill>
                  <a:srgbClr val="000000"/>
                </a:solidFill>
                <a:latin typeface="Arial" charset="0"/>
                <a:ea typeface="ＭＳ Ｐゴシック" charset="0"/>
                <a:cs typeface="ＭＳ Ｐゴシック" charset="0"/>
                <a:sym typeface="Wingdings" charset="0"/>
              </a:rPr>
              <a:t></a:t>
            </a:r>
            <a:r>
              <a:rPr lang="de-DE" smtClean="0">
                <a:solidFill>
                  <a:srgbClr val="000000"/>
                </a:solidFill>
                <a:latin typeface="Arial" charset="0"/>
                <a:ea typeface="ＭＳ Ｐゴシック" charset="0"/>
                <a:cs typeface="ＭＳ Ｐゴシック" charset="0"/>
              </a:rPr>
              <a:t> </a:t>
            </a:r>
            <a:fld id="{137EACA5-E1B8-3F4E-B31C-D7940D2C86D6}" type="slidenum">
              <a:rPr lang="de-DE" smtClean="0">
                <a:solidFill>
                  <a:srgbClr val="000000"/>
                </a:solidFill>
                <a:latin typeface="Arial" charset="0"/>
                <a:ea typeface="ＭＳ Ｐゴシック" charset="0"/>
                <a:cs typeface="ＭＳ Ｐゴシック" charset="0"/>
              </a:rPr>
              <a:pPr fontAlgn="base">
                <a:spcBef>
                  <a:spcPct val="0"/>
                </a:spcBef>
                <a:spcAft>
                  <a:spcPct val="0"/>
                </a:spcAft>
              </a:pPr>
              <a:t>‹Nr.›</a:t>
            </a:fld>
            <a:endParaRPr lang="de-DE" smtClean="0">
              <a:solidFill>
                <a:srgbClr val="000000"/>
              </a:solidFill>
              <a:latin typeface="Arial" charset="0"/>
              <a:ea typeface="ＭＳ Ｐゴシック" charset="0"/>
              <a:cs typeface="ＭＳ Ｐゴシック" charset="0"/>
            </a:endParaRPr>
          </a:p>
        </p:txBody>
      </p:sp>
      <p:sp>
        <p:nvSpPr>
          <p:cNvPr id="1029"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45720" rIns="0" bIns="45720" numCol="1" anchor="t" anchorCtr="0" compatLnSpc="1">
            <a:prstTxWarp prst="textNoShape">
              <a:avLst/>
            </a:prstTxWarp>
          </a:bodyPr>
          <a:lstStyle/>
          <a:p>
            <a:pPr lvl="0"/>
            <a:r>
              <a:rPr lang="de-DE"/>
              <a:t>Klicken Sie, um die Formate des Vorlagentextes zu bearbeiten</a:t>
            </a:r>
          </a:p>
          <a:p>
            <a:pPr lvl="1"/>
            <a:r>
              <a:rPr lang="de-DE"/>
              <a:t>Zweite Ebene</a:t>
            </a:r>
          </a:p>
          <a:p>
            <a:pPr lvl="2"/>
            <a:r>
              <a:rPr lang="de-DE"/>
              <a:t>Dritte Ebene</a:t>
            </a:r>
          </a:p>
          <a:p>
            <a:pPr lvl="3"/>
            <a:r>
              <a:rPr lang="de-DE"/>
              <a:t>Vierte Ebene</a:t>
            </a:r>
          </a:p>
        </p:txBody>
      </p:sp>
      <p:sp>
        <p:nvSpPr>
          <p:cNvPr id="11271" name="Rectangle 7"/>
          <p:cNvSpPr>
            <a:spLocks noChangeArrowheads="1"/>
          </p:cNvSpPr>
          <p:nvPr/>
        </p:nvSpPr>
        <p:spPr bwMode="gray">
          <a:xfrm>
            <a:off x="7188200" y="6184900"/>
            <a:ext cx="1646238" cy="377825"/>
          </a:xfrm>
          <a:prstGeom prst="rect">
            <a:avLst/>
          </a:prstGeom>
          <a:gradFill rotWithShape="1">
            <a:gsLst>
              <a:gs pos="0">
                <a:srgbClr val="FFFFFF"/>
              </a:gs>
              <a:gs pos="100000">
                <a:srgbClr val="DDDDDD"/>
              </a:gs>
            </a:gsLst>
            <a:lin ang="0" scaled="1"/>
          </a:gradFill>
          <a:ln w="9525">
            <a:solidFill>
              <a:srgbClr val="969696"/>
            </a:solidFill>
            <a:miter lim="800000"/>
            <a:headEnd/>
            <a:tailEnd/>
          </a:ln>
          <a:effectLst/>
        </p:spPr>
        <p:txBody>
          <a:bodyPr wrap="none" anchor="ctr"/>
          <a:lstStyle/>
          <a:p>
            <a:pPr algn="ctr" eaLnBrk="0" fontAlgn="base" hangingPunct="0">
              <a:spcBef>
                <a:spcPct val="0"/>
              </a:spcBef>
              <a:spcAft>
                <a:spcPct val="0"/>
              </a:spcAft>
            </a:pPr>
            <a:r>
              <a:rPr lang="de-DE" sz="1600" b="1" smtClean="0">
                <a:solidFill>
                  <a:srgbClr val="000000"/>
                </a:solidFill>
                <a:latin typeface="Arial" charset="0"/>
                <a:ea typeface="ＭＳ Ｐゴシック" charset="0"/>
                <a:cs typeface="ＭＳ Ｐゴシック" charset="0"/>
              </a:rPr>
              <a:t>YOUR LOGO</a:t>
            </a:r>
          </a:p>
        </p:txBody>
      </p:sp>
    </p:spTree>
    <p:extLst>
      <p:ext uri="{BB962C8B-B14F-4D97-AF65-F5344CB8AC3E}">
        <p14:creationId xmlns:p14="http://schemas.microsoft.com/office/powerpoint/2010/main" val="2179357080"/>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ransition xmlns:p14="http://schemas.microsoft.com/office/powerpoint/2010/main" spd="med">
    <p:fade/>
  </p:transition>
  <p:hf sldNum="0" hdr="0" dt="0"/>
  <p:txStyles>
    <p:titleStyle>
      <a:lvl1pPr algn="l" rtl="0" eaLnBrk="0" fontAlgn="base" hangingPunct="0">
        <a:lnSpc>
          <a:spcPct val="95000"/>
        </a:lnSpc>
        <a:spcBef>
          <a:spcPct val="0"/>
        </a:spcBef>
        <a:spcAft>
          <a:spcPct val="0"/>
        </a:spcAft>
        <a:defRPr sz="2400" b="1">
          <a:solidFill>
            <a:srgbClr val="FFFFFF"/>
          </a:solidFill>
          <a:latin typeface="+mj-lt"/>
          <a:ea typeface="ＭＳ Ｐゴシック" charset="0"/>
          <a:cs typeface="ＭＳ Ｐゴシック" charset="0"/>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cs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defRPr>
      </a:lvl6pPr>
      <a:lvl7pPr marL="914400" algn="l" rtl="0" eaLnBrk="0" fontAlgn="base" hangingPunct="0">
        <a:lnSpc>
          <a:spcPct val="95000"/>
        </a:lnSpc>
        <a:spcBef>
          <a:spcPct val="0"/>
        </a:spcBef>
        <a:spcAft>
          <a:spcPct val="0"/>
        </a:spcAft>
        <a:defRPr sz="2400" b="1">
          <a:solidFill>
            <a:srgbClr val="FFFFFF"/>
          </a:solidFill>
          <a:latin typeface="Arial" charset="0"/>
        </a:defRPr>
      </a:lvl7pPr>
      <a:lvl8pPr marL="1371600" algn="l" rtl="0" eaLnBrk="0" fontAlgn="base" hangingPunct="0">
        <a:lnSpc>
          <a:spcPct val="95000"/>
        </a:lnSpc>
        <a:spcBef>
          <a:spcPct val="0"/>
        </a:spcBef>
        <a:spcAft>
          <a:spcPct val="0"/>
        </a:spcAft>
        <a:defRPr sz="2400" b="1">
          <a:solidFill>
            <a:srgbClr val="FFFFFF"/>
          </a:solidFill>
          <a:latin typeface="Arial" charset="0"/>
        </a:defRPr>
      </a:lvl8pPr>
      <a:lvl9pPr marL="1828800" algn="l" rtl="0" eaLnBrk="0" fontAlgn="base" hangingPunct="0">
        <a:lnSpc>
          <a:spcPct val="95000"/>
        </a:lnSpc>
        <a:spcBef>
          <a:spcPct val="0"/>
        </a:spcBef>
        <a:spcAft>
          <a:spcPct val="0"/>
        </a:spcAft>
        <a:defRPr sz="2400" b="1">
          <a:solidFill>
            <a:srgbClr val="FFFFFF"/>
          </a:solidFill>
          <a:latin typeface="Arial" charset="0"/>
        </a:defRPr>
      </a:lvl9pPr>
    </p:titleStyle>
    <p:bodyStyle>
      <a:lvl1pPr marL="190500" indent="-190500" algn="l" rtl="0" eaLnBrk="0" fontAlgn="base" hangingPunct="0">
        <a:spcBef>
          <a:spcPct val="60000"/>
        </a:spcBef>
        <a:spcAft>
          <a:spcPct val="0"/>
        </a:spcAft>
        <a:buClr>
          <a:schemeClr val="accent1"/>
        </a:buClr>
        <a:buFont typeface="Wingdings" charset="0"/>
        <a:buChar char="§"/>
        <a:defRPr sz="2000" b="1">
          <a:solidFill>
            <a:schemeClr val="tx1"/>
          </a:solidFill>
          <a:latin typeface="+mn-lt"/>
          <a:ea typeface="ＭＳ Ｐゴシック" charset="0"/>
          <a:cs typeface="ＭＳ Ｐゴシック" charset="0"/>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ＭＳ Ｐゴシック" charset="-128"/>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ＭＳ Ｐゴシック" charset="-128"/>
        </a:defRPr>
      </a:lvl4pPr>
      <a:lvl5pPr marL="10509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ＭＳ Ｐゴシック" charset="-128"/>
        </a:defRPr>
      </a:lvl5pPr>
      <a:lvl6pPr marL="15081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6pPr>
      <a:lvl7pPr marL="19653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7pPr>
      <a:lvl8pPr marL="24225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8pPr>
      <a:lvl9pPr marL="2879725" indent="-168275" algn="l" rtl="0" eaLnBrk="0" fontAlgn="base" hangingPunct="0">
        <a:spcBef>
          <a:spcPct val="40000"/>
        </a:spcBef>
        <a:spcAft>
          <a:spcPct val="0"/>
        </a:spcAft>
        <a:buClr>
          <a:schemeClr val="accent1"/>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oleObject1.bin"/><Relationship Id="rId5" Type="http://schemas.openxmlformats.org/officeDocument/2006/relationships/image" Target="../media/image19.wmf"/><Relationship Id="rId6" Type="http://schemas.openxmlformats.org/officeDocument/2006/relationships/oleObject" Target="../embeddings/oleObject2.bin"/><Relationship Id="rId7" Type="http://schemas.openxmlformats.org/officeDocument/2006/relationships/image" Target="../media/image20.wmf"/><Relationship Id="rId8" Type="http://schemas.openxmlformats.org/officeDocument/2006/relationships/oleObject" Target="../embeddings/oleObject3.bin"/><Relationship Id="rId9" Type="http://schemas.openxmlformats.org/officeDocument/2006/relationships/image" Target="../media/image21.wmf"/><Relationship Id="rId1" Type="http://schemas.openxmlformats.org/officeDocument/2006/relationships/vmlDrawing" Target="../drawings/vmlDrawing1.vml"/><Relationship Id="rId2"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hyperlink" Target="http://upload.wikimedia.org/wikipedia/en/b/b0/PBB_Protein_VEGFA_image.jpg" TargetMode="External"/><Relationship Id="rId4" Type="http://schemas.openxmlformats.org/officeDocument/2006/relationships/image" Target="../media/image25.jpeg"/><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 Id="rId3" Type="http://schemas.openxmlformats.org/officeDocument/2006/relationships/image" Target="../media/image2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30.jpe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1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5" Type="http://schemas.openxmlformats.org/officeDocument/2006/relationships/image" Target="../media/image35.jpeg"/><Relationship Id="rId6" Type="http://schemas.openxmlformats.org/officeDocument/2006/relationships/image" Target="../media/image36.jpeg"/><Relationship Id="rId7" Type="http://schemas.openxmlformats.org/officeDocument/2006/relationships/image" Target="../media/image37.jpeg"/><Relationship Id="rId8" Type="http://schemas.openxmlformats.org/officeDocument/2006/relationships/image" Target="../media/image38.jpeg"/><Relationship Id="rId1" Type="http://schemas.openxmlformats.org/officeDocument/2006/relationships/slideLayout" Target="../slideLayouts/slideLayout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 Id="rId3" Type="http://schemas.openxmlformats.org/officeDocument/2006/relationships/image" Target="../media/image39.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1" Type="http://schemas.openxmlformats.org/officeDocument/2006/relationships/slideLayout" Target="../slideLayouts/slideLayout2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1" Type="http://schemas.openxmlformats.org/officeDocument/2006/relationships/slideLayout" Target="../slideLayouts/slideLayout2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1" Type="http://schemas.openxmlformats.org/officeDocument/2006/relationships/slideLayout" Target="../slideLayouts/slideLayout1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3.png"/><Relationship Id="rId1" Type="http://schemas.openxmlformats.org/officeDocument/2006/relationships/slideLayout" Target="../slideLayouts/slideLayout2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1" Type="http://schemas.openxmlformats.org/officeDocument/2006/relationships/slideLayout" Target="../slideLayouts/slideLayout2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3.png"/><Relationship Id="rId1" Type="http://schemas.openxmlformats.org/officeDocument/2006/relationships/slideLayout" Target="../slideLayouts/slideLayout2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35.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5.xml"/><Relationship Id="rId3"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1" Type="http://schemas.openxmlformats.org/officeDocument/2006/relationships/slideLayout" Target="../slideLayouts/slideLayout1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17.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9.xml"/><Relationship Id="rId3"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 Id="rId3" Type="http://schemas.openxmlformats.org/officeDocument/2006/relationships/image" Target="../media/image5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4.xml"/><Relationship Id="rId3" Type="http://schemas.openxmlformats.org/officeDocument/2006/relationships/image" Target="../media/image5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7.xml"/><Relationship Id="rId3" Type="http://schemas.openxmlformats.org/officeDocument/2006/relationships/image" Target="../media/image56.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8.xml"/><Relationship Id="rId3" Type="http://schemas.openxmlformats.org/officeDocument/2006/relationships/image" Target="../media/image2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4.emf"/></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4" Type="http://schemas.openxmlformats.org/officeDocument/2006/relationships/oleObject" Target="../embeddings/Hoja_de_Microsoft_Excel_97_-_20041.xls"/><Relationship Id="rId5" Type="http://schemas.openxmlformats.org/officeDocument/2006/relationships/image" Target="../media/image57.emf"/><Relationship Id="rId1" Type="http://schemas.openxmlformats.org/officeDocument/2006/relationships/vmlDrawing" Target="../drawings/vmlDrawing2.vml"/><Relationship Id="rId2"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1.xml"/><Relationship Id="rId3" Type="http://schemas.openxmlformats.org/officeDocument/2006/relationships/image" Target="../media/image58.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jpeg"/><Relationship Id="rId5" Type="http://schemas.openxmlformats.org/officeDocument/2006/relationships/image" Target="../media/image61.jpeg"/><Relationship Id="rId1" Type="http://schemas.openxmlformats.org/officeDocument/2006/relationships/slideLayout" Target="../slideLayouts/slideLayout16.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Rectangle 4"/>
          <p:cNvSpPr>
            <a:spLocks noGrp="1" noChangeArrowheads="1"/>
          </p:cNvSpPr>
          <p:nvPr>
            <p:ph type="ctrTitle"/>
          </p:nvPr>
        </p:nvSpPr>
        <p:spPr>
          <a:xfrm>
            <a:off x="152400" y="4077072"/>
            <a:ext cx="8196263" cy="737816"/>
          </a:xfrm>
        </p:spPr>
        <p:txBody>
          <a:bodyPr/>
          <a:lstStyle/>
          <a:p>
            <a:pPr algn="ctr"/>
            <a:r>
              <a:rPr lang="en-US" sz="3600" dirty="0" err="1" smtClean="0"/>
              <a:t>Angiogénesis</a:t>
            </a:r>
            <a:endParaRPr sz="3600" noProof="1"/>
          </a:p>
        </p:txBody>
      </p:sp>
      <p:sp>
        <p:nvSpPr>
          <p:cNvPr id="13317" name="Rectangle 5"/>
          <p:cNvSpPr>
            <a:spLocks noGrp="1" noChangeArrowheads="1"/>
          </p:cNvSpPr>
          <p:nvPr>
            <p:ph type="subTitle" idx="1"/>
          </p:nvPr>
        </p:nvSpPr>
        <p:spPr>
          <a:xfrm>
            <a:off x="179512" y="4941168"/>
            <a:ext cx="8221663" cy="671512"/>
          </a:xfrm>
        </p:spPr>
        <p:txBody>
          <a:bodyPr/>
          <a:lstStyle/>
          <a:p>
            <a:pPr algn="ctr">
              <a:spcBef>
                <a:spcPts val="0"/>
              </a:spcBef>
            </a:pPr>
            <a:r>
              <a:rPr lang="es-ES_tradnl" sz="2000" noProof="1" smtClean="0"/>
              <a:t>Mauricio Lema Medina MD</a:t>
            </a:r>
          </a:p>
        </p:txBody>
      </p:sp>
    </p:spTree>
    <p:extLst>
      <p:ext uri="{BB962C8B-B14F-4D97-AF65-F5344CB8AC3E}">
        <p14:creationId xmlns:p14="http://schemas.microsoft.com/office/powerpoint/2010/main" val="74231429"/>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543050" y="1171575"/>
            <a:ext cx="6057900" cy="4514850"/>
          </a:xfrm>
          <a:prstGeom prst="rect">
            <a:avLst/>
          </a:prstGeom>
          <a:ln w="25400">
            <a:solidFill>
              <a:schemeClr val="tx1"/>
            </a:solidFill>
          </a:ln>
        </p:spPr>
      </p:pic>
    </p:spTree>
    <p:extLst>
      <p:ext uri="{BB962C8B-B14F-4D97-AF65-F5344CB8AC3E}">
        <p14:creationId xmlns:p14="http://schemas.microsoft.com/office/powerpoint/2010/main" val="396395619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5"/>
          <p:cNvSpPr>
            <a:spLocks noGrp="1" noChangeArrowheads="1"/>
          </p:cNvSpPr>
          <p:nvPr>
            <p:ph type="title"/>
          </p:nvPr>
        </p:nvSpPr>
        <p:spPr/>
        <p:txBody>
          <a:bodyPr/>
          <a:lstStyle/>
          <a:p>
            <a:pPr eaLnBrk="1" hangingPunct="1"/>
            <a:r>
              <a:rPr lang="en-US" sz="2800">
                <a:latin typeface="Arial" charset="0"/>
              </a:rPr>
              <a:t>Tumor angiogenesis is complex: many cell types and many factors are involved</a:t>
            </a:r>
          </a:p>
        </p:txBody>
      </p:sp>
      <p:sp>
        <p:nvSpPr>
          <p:cNvPr id="1030" name="Text Box 3"/>
          <p:cNvSpPr txBox="1">
            <a:spLocks noChangeArrowheads="1"/>
          </p:cNvSpPr>
          <p:nvPr/>
        </p:nvSpPr>
        <p:spPr bwMode="auto">
          <a:xfrm>
            <a:off x="6804025" y="6453188"/>
            <a:ext cx="20431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200" i="0" smtClean="0">
                <a:solidFill>
                  <a:srgbClr val="FFFFFF"/>
                </a:solidFill>
                <a:cs typeface="Arial" charset="0"/>
              </a:rPr>
              <a:t>Ferrara, et al. Nature 2005</a:t>
            </a:r>
            <a:endParaRPr lang="en-US" sz="1200" i="0" smtClean="0">
              <a:solidFill>
                <a:srgbClr val="FFFFFF"/>
              </a:solidFill>
              <a:cs typeface="Arial" charset="0"/>
            </a:endParaRPr>
          </a:p>
        </p:txBody>
      </p:sp>
      <p:graphicFrame>
        <p:nvGraphicFramePr>
          <p:cNvPr id="1026" name="Object 4"/>
          <p:cNvGraphicFramePr>
            <a:graphicFrameLocks noChangeAspect="1"/>
          </p:cNvGraphicFramePr>
          <p:nvPr/>
        </p:nvGraphicFramePr>
        <p:xfrm>
          <a:off x="1577975" y="1676400"/>
          <a:ext cx="5802313" cy="4149725"/>
        </p:xfrm>
        <a:graphic>
          <a:graphicData uri="http://schemas.openxmlformats.org/presentationml/2006/ole">
            <mc:AlternateContent xmlns:mc="http://schemas.openxmlformats.org/markup-compatibility/2006">
              <mc:Choice xmlns:v="urn:schemas-microsoft-com:vml" Requires="v">
                <p:oleObj spid="_x0000_s1160" name="CorelDRAW" r:id="rId4" imgW="4151520" imgH="4469400" progId="CorelDRAW.Graphic.14">
                  <p:embed/>
                </p:oleObj>
              </mc:Choice>
              <mc:Fallback>
                <p:oleObj name="CorelDRAW" r:id="rId4" imgW="4151520" imgH="4469400" progId="CorelDRAW.Graphic.1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invGray">
                      <a:xfrm>
                        <a:off x="1577975" y="1676400"/>
                        <a:ext cx="5802313" cy="414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7" name="Object 5"/>
          <p:cNvGraphicFramePr>
            <a:graphicFrameLocks noChangeAspect="1"/>
          </p:cNvGraphicFramePr>
          <p:nvPr/>
        </p:nvGraphicFramePr>
        <p:xfrm>
          <a:off x="3300413" y="5595938"/>
          <a:ext cx="546100" cy="430212"/>
        </p:xfrm>
        <a:graphic>
          <a:graphicData uri="http://schemas.openxmlformats.org/presentationml/2006/ole">
            <mc:AlternateContent xmlns:mc="http://schemas.openxmlformats.org/markup-compatibility/2006">
              <mc:Choice xmlns:v="urn:schemas-microsoft-com:vml" Requires="v">
                <p:oleObj spid="_x0000_s1161" name="CorelDRAW" r:id="rId6" imgW="546120" imgH="430200" progId="CorelDRAW.Graphic.14">
                  <p:embed/>
                </p:oleObj>
              </mc:Choice>
              <mc:Fallback>
                <p:oleObj name="CorelDRAW" r:id="rId6" imgW="546120" imgH="430200" progId="CorelDRAW.Graphic.1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invGray">
                      <a:xfrm>
                        <a:off x="3300413" y="5595938"/>
                        <a:ext cx="546100" cy="430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31" name="Text Box 6"/>
          <p:cNvSpPr txBox="1">
            <a:spLocks noChangeArrowheads="1"/>
          </p:cNvSpPr>
          <p:nvPr/>
        </p:nvSpPr>
        <p:spPr bwMode="invGray">
          <a:xfrm>
            <a:off x="4465638" y="2146300"/>
            <a:ext cx="4746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000" i="0" smtClean="0">
                <a:solidFill>
                  <a:srgbClr val="030374"/>
                </a:solidFill>
              </a:rPr>
              <a:t>BMC</a:t>
            </a:r>
          </a:p>
        </p:txBody>
      </p:sp>
      <p:sp>
        <p:nvSpPr>
          <p:cNvPr id="1032" name="Text Box 7"/>
          <p:cNvSpPr>
            <a:spLocks noChangeArrowheads="1"/>
          </p:cNvSpPr>
          <p:nvPr/>
        </p:nvSpPr>
        <p:spPr bwMode="invGray">
          <a:xfrm>
            <a:off x="3084513" y="2538413"/>
            <a:ext cx="1009650" cy="201612"/>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tIns="0" rIns="0" bIns="0">
            <a:spAutoFit/>
          </a:bodyPr>
          <a:lstStyle/>
          <a:p>
            <a:pPr eaLnBrk="0" hangingPunct="0"/>
            <a:r>
              <a:rPr lang="en-GB" sz="1200" smtClean="0">
                <a:solidFill>
                  <a:srgbClr val="030374"/>
                </a:solidFill>
                <a:ea typeface="ＭＳ Ｐゴシック" charset="0"/>
              </a:rPr>
              <a:t>PDGF-B</a:t>
            </a:r>
          </a:p>
        </p:txBody>
      </p:sp>
      <p:sp>
        <p:nvSpPr>
          <p:cNvPr id="1033" name="Text Box 8"/>
          <p:cNvSpPr>
            <a:spLocks noChangeArrowheads="1"/>
          </p:cNvSpPr>
          <p:nvPr/>
        </p:nvSpPr>
        <p:spPr bwMode="invGray">
          <a:xfrm>
            <a:off x="1955800" y="3608388"/>
            <a:ext cx="1177925" cy="873125"/>
          </a:xfrm>
          <a:prstGeom prst="roundRect">
            <a:avLst>
              <a:gd name="adj" fmla="val 11134"/>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rIns="0">
            <a:spAutoFit/>
          </a:bodyPr>
          <a:lstStyle/>
          <a:p>
            <a:pPr eaLnBrk="0" hangingPunct="0"/>
            <a:r>
              <a:rPr lang="en-GB" sz="1200" smtClean="0">
                <a:solidFill>
                  <a:srgbClr val="030374"/>
                </a:solidFill>
                <a:ea typeface="ＭＳ Ｐゴシック" charset="0"/>
              </a:rPr>
              <a:t>Other angiogenic factors </a:t>
            </a:r>
            <a:br>
              <a:rPr lang="en-GB" sz="1200" smtClean="0">
                <a:solidFill>
                  <a:srgbClr val="030374"/>
                </a:solidFill>
                <a:ea typeface="ＭＳ Ｐゴシック" charset="0"/>
              </a:rPr>
            </a:br>
            <a:r>
              <a:rPr lang="en-GB" sz="1200" smtClean="0">
                <a:solidFill>
                  <a:srgbClr val="030374"/>
                </a:solidFill>
                <a:ea typeface="ＭＳ Ｐゴシック" charset="0"/>
              </a:rPr>
              <a:t>such as bFGF</a:t>
            </a:r>
          </a:p>
        </p:txBody>
      </p:sp>
      <p:sp>
        <p:nvSpPr>
          <p:cNvPr id="1034" name="Text Box 9"/>
          <p:cNvSpPr>
            <a:spLocks noChangeArrowheads="1"/>
          </p:cNvSpPr>
          <p:nvPr/>
        </p:nvSpPr>
        <p:spPr bwMode="invGray">
          <a:xfrm>
            <a:off x="3232150" y="3871913"/>
            <a:ext cx="741363" cy="201612"/>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tIns="0" rIns="0" bIns="0">
            <a:spAutoFit/>
          </a:bodyPr>
          <a:lstStyle/>
          <a:p>
            <a:pPr eaLnBrk="0" hangingPunct="0"/>
            <a:r>
              <a:rPr lang="en-GB" sz="1200" smtClean="0">
                <a:solidFill>
                  <a:srgbClr val="030374"/>
                </a:solidFill>
                <a:ea typeface="ＭＳ Ｐゴシック" charset="0"/>
              </a:rPr>
              <a:t>VEGF-A</a:t>
            </a:r>
          </a:p>
        </p:txBody>
      </p:sp>
      <p:sp>
        <p:nvSpPr>
          <p:cNvPr id="1035" name="Text Box 10"/>
          <p:cNvSpPr txBox="1">
            <a:spLocks noChangeArrowheads="1"/>
          </p:cNvSpPr>
          <p:nvPr/>
        </p:nvSpPr>
        <p:spPr bwMode="invGray">
          <a:xfrm>
            <a:off x="3932238" y="3857625"/>
            <a:ext cx="4746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000" i="0" smtClean="0">
                <a:solidFill>
                  <a:srgbClr val="030374"/>
                </a:solidFill>
              </a:rPr>
              <a:t>BMC</a:t>
            </a:r>
          </a:p>
        </p:txBody>
      </p:sp>
      <p:sp>
        <p:nvSpPr>
          <p:cNvPr id="1036" name="Text Box 11"/>
          <p:cNvSpPr txBox="1">
            <a:spLocks noChangeArrowheads="1"/>
          </p:cNvSpPr>
          <p:nvPr/>
        </p:nvSpPr>
        <p:spPr bwMode="invGray">
          <a:xfrm>
            <a:off x="4625975" y="3841750"/>
            <a:ext cx="4746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000" i="0" smtClean="0">
                <a:solidFill>
                  <a:srgbClr val="030374"/>
                </a:solidFill>
              </a:rPr>
              <a:t>BMC</a:t>
            </a:r>
          </a:p>
        </p:txBody>
      </p:sp>
      <p:sp>
        <p:nvSpPr>
          <p:cNvPr id="1037" name="Text Box 12"/>
          <p:cNvSpPr>
            <a:spLocks noChangeArrowheads="1"/>
          </p:cNvSpPr>
          <p:nvPr/>
        </p:nvSpPr>
        <p:spPr bwMode="invGray">
          <a:xfrm>
            <a:off x="4994275" y="3894138"/>
            <a:ext cx="1009650" cy="201612"/>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tIns="0" rIns="0" bIns="0">
            <a:spAutoFit/>
          </a:bodyPr>
          <a:lstStyle/>
          <a:p>
            <a:pPr eaLnBrk="0" hangingPunct="0"/>
            <a:r>
              <a:rPr lang="en-GB" sz="1200" smtClean="0">
                <a:solidFill>
                  <a:srgbClr val="030374"/>
                </a:solidFill>
                <a:ea typeface="ＭＳ Ｐゴシック" charset="0"/>
              </a:rPr>
              <a:t>VEGF-A</a:t>
            </a:r>
          </a:p>
        </p:txBody>
      </p:sp>
      <p:sp>
        <p:nvSpPr>
          <p:cNvPr id="1038" name="Text Box 13"/>
          <p:cNvSpPr>
            <a:spLocks noChangeArrowheads="1"/>
          </p:cNvSpPr>
          <p:nvPr/>
        </p:nvSpPr>
        <p:spPr bwMode="invGray">
          <a:xfrm>
            <a:off x="5524500" y="3265488"/>
            <a:ext cx="1376363" cy="496887"/>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36000" rIns="36000">
            <a:spAutoFit/>
          </a:bodyPr>
          <a:lstStyle/>
          <a:p>
            <a:pPr eaLnBrk="0" hangingPunct="0"/>
            <a:r>
              <a:rPr lang="en-GB" sz="1200" smtClean="0">
                <a:solidFill>
                  <a:srgbClr val="030374"/>
                </a:solidFill>
                <a:ea typeface="ＭＳ Ｐゴシック" charset="0"/>
              </a:rPr>
              <a:t>Other angiogenic factors</a:t>
            </a:r>
          </a:p>
        </p:txBody>
      </p:sp>
      <p:sp>
        <p:nvSpPr>
          <p:cNvPr id="1039" name="Text Box 14"/>
          <p:cNvSpPr>
            <a:spLocks noChangeArrowheads="1"/>
          </p:cNvSpPr>
          <p:nvPr/>
        </p:nvSpPr>
        <p:spPr bwMode="invGray">
          <a:xfrm>
            <a:off x="5022850" y="4494213"/>
            <a:ext cx="781050" cy="201612"/>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tIns="0" rIns="0" bIns="0">
            <a:spAutoFit/>
          </a:bodyPr>
          <a:lstStyle/>
          <a:p>
            <a:pPr eaLnBrk="0" hangingPunct="0"/>
            <a:r>
              <a:rPr lang="en-GB" sz="1200" smtClean="0">
                <a:solidFill>
                  <a:srgbClr val="030374"/>
                </a:solidFill>
                <a:ea typeface="ＭＳ Ｐゴシック" charset="0"/>
              </a:rPr>
              <a:t>SDF-1</a:t>
            </a:r>
          </a:p>
        </p:txBody>
      </p:sp>
      <p:sp>
        <p:nvSpPr>
          <p:cNvPr id="1040" name="Text Box 15"/>
          <p:cNvSpPr>
            <a:spLocks noChangeArrowheads="1"/>
          </p:cNvSpPr>
          <p:nvPr/>
        </p:nvSpPr>
        <p:spPr bwMode="invGray">
          <a:xfrm>
            <a:off x="4167188" y="4716463"/>
            <a:ext cx="820737" cy="606425"/>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tIns="0" rIns="0" bIns="0">
            <a:spAutoFit/>
          </a:bodyPr>
          <a:lstStyle/>
          <a:p>
            <a:pPr eaLnBrk="0" hangingPunct="0"/>
            <a:r>
              <a:rPr lang="en-GB" sz="1200" smtClean="0">
                <a:solidFill>
                  <a:srgbClr val="030374"/>
                </a:solidFill>
                <a:ea typeface="ＭＳ Ｐゴシック" charset="0"/>
              </a:rPr>
              <a:t>HGF</a:t>
            </a:r>
            <a:br>
              <a:rPr lang="en-GB" sz="1200" smtClean="0">
                <a:solidFill>
                  <a:srgbClr val="030374"/>
                </a:solidFill>
                <a:ea typeface="ＭＳ Ｐゴシック" charset="0"/>
              </a:rPr>
            </a:br>
            <a:r>
              <a:rPr lang="en-GB" sz="1200" smtClean="0">
                <a:solidFill>
                  <a:srgbClr val="030374"/>
                </a:solidFill>
                <a:ea typeface="ＭＳ Ｐゴシック" charset="0"/>
              </a:rPr>
              <a:t>TGF</a:t>
            </a:r>
            <a:r>
              <a:rPr lang="en-US" sz="1200" smtClean="0">
                <a:solidFill>
                  <a:srgbClr val="030374"/>
                </a:solidFill>
                <a:latin typeface="Symbol" charset="0"/>
                <a:ea typeface="ＭＳ Ｐゴシック" charset="0"/>
                <a:cs typeface="Arial" charset="0"/>
              </a:rPr>
              <a:t>a</a:t>
            </a:r>
            <a:r>
              <a:rPr lang="en-GB" sz="1200" smtClean="0">
                <a:solidFill>
                  <a:srgbClr val="030374"/>
                </a:solidFill>
                <a:ea typeface="ＭＳ Ｐゴシック" charset="0"/>
              </a:rPr>
              <a:t/>
            </a:r>
            <a:br>
              <a:rPr lang="en-GB" sz="1200" smtClean="0">
                <a:solidFill>
                  <a:srgbClr val="030374"/>
                </a:solidFill>
                <a:ea typeface="ＭＳ Ｐゴシック" charset="0"/>
              </a:rPr>
            </a:br>
            <a:r>
              <a:rPr lang="en-GB" sz="1200" smtClean="0">
                <a:solidFill>
                  <a:srgbClr val="030374"/>
                </a:solidFill>
                <a:ea typeface="ＭＳ Ｐゴシック" charset="0"/>
              </a:rPr>
              <a:t>EGF</a:t>
            </a:r>
          </a:p>
        </p:txBody>
      </p:sp>
      <p:sp>
        <p:nvSpPr>
          <p:cNvPr id="1041" name="Text Box 16"/>
          <p:cNvSpPr>
            <a:spLocks noChangeArrowheads="1"/>
          </p:cNvSpPr>
          <p:nvPr/>
        </p:nvSpPr>
        <p:spPr bwMode="invGray">
          <a:xfrm>
            <a:off x="4167188" y="5483225"/>
            <a:ext cx="820737" cy="606425"/>
          </a:xfrm>
          <a:prstGeom prst="roundRect">
            <a:avLst>
              <a:gd name="adj" fmla="val 16667"/>
            </a:avLst>
          </a:prstGeom>
          <a:solidFill>
            <a:schemeClr val="tx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lIns="0" tIns="0" rIns="0" bIns="0">
            <a:spAutoFit/>
          </a:bodyPr>
          <a:lstStyle/>
          <a:p>
            <a:pPr eaLnBrk="0" hangingPunct="0"/>
            <a:r>
              <a:rPr lang="en-GB" sz="1200" smtClean="0">
                <a:solidFill>
                  <a:srgbClr val="030374"/>
                </a:solidFill>
                <a:ea typeface="ＭＳ Ｐゴシック" charset="0"/>
              </a:rPr>
              <a:t>PDGF-A</a:t>
            </a:r>
            <a:br>
              <a:rPr lang="en-GB" sz="1200" smtClean="0">
                <a:solidFill>
                  <a:srgbClr val="030374"/>
                </a:solidFill>
                <a:ea typeface="ＭＳ Ｐゴシック" charset="0"/>
              </a:rPr>
            </a:br>
            <a:r>
              <a:rPr lang="en-GB" sz="1200" smtClean="0">
                <a:solidFill>
                  <a:srgbClr val="030374"/>
                </a:solidFill>
                <a:ea typeface="ＭＳ Ｐゴシック" charset="0"/>
              </a:rPr>
              <a:t>PDGF-C</a:t>
            </a:r>
            <a:br>
              <a:rPr lang="en-GB" sz="1200" smtClean="0">
                <a:solidFill>
                  <a:srgbClr val="030374"/>
                </a:solidFill>
                <a:ea typeface="ＭＳ Ｐゴシック" charset="0"/>
              </a:rPr>
            </a:br>
            <a:r>
              <a:rPr lang="en-GB" sz="1200" smtClean="0">
                <a:solidFill>
                  <a:srgbClr val="030374"/>
                </a:solidFill>
                <a:ea typeface="ＭＳ Ｐゴシック" charset="0"/>
              </a:rPr>
              <a:t>TGF</a:t>
            </a:r>
            <a:r>
              <a:rPr lang="en-GB" sz="1200" smtClean="0">
                <a:solidFill>
                  <a:srgbClr val="030374"/>
                </a:solidFill>
                <a:latin typeface="Symbol" charset="0"/>
                <a:ea typeface="ＭＳ Ｐゴシック" charset="0"/>
                <a:cs typeface="ＭＳ Ｐゴシック" charset="0"/>
              </a:rPr>
              <a:t>b</a:t>
            </a:r>
            <a:endParaRPr lang="el-GR" sz="1200" smtClean="0">
              <a:solidFill>
                <a:srgbClr val="030374"/>
              </a:solidFill>
              <a:latin typeface="Symbol" charset="0"/>
              <a:ea typeface="ＭＳ Ｐゴシック" charset="0"/>
              <a:cs typeface="ＭＳ Ｐゴシック" charset="0"/>
            </a:endParaRPr>
          </a:p>
        </p:txBody>
      </p:sp>
      <p:sp>
        <p:nvSpPr>
          <p:cNvPr id="1042" name="Text Box 17"/>
          <p:cNvSpPr txBox="1">
            <a:spLocks noChangeArrowheads="1"/>
          </p:cNvSpPr>
          <p:nvPr/>
        </p:nvSpPr>
        <p:spPr bwMode="invGray">
          <a:xfrm>
            <a:off x="3359150" y="2889250"/>
            <a:ext cx="8382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BC01"/>
                </a:solidFill>
              </a:rPr>
              <a:t>Pericyte</a:t>
            </a:r>
          </a:p>
        </p:txBody>
      </p:sp>
      <p:sp>
        <p:nvSpPr>
          <p:cNvPr id="1043" name="Text Box 18"/>
          <p:cNvSpPr txBox="1">
            <a:spLocks noChangeArrowheads="1"/>
          </p:cNvSpPr>
          <p:nvPr/>
        </p:nvSpPr>
        <p:spPr bwMode="invGray">
          <a:xfrm>
            <a:off x="4097338" y="2500313"/>
            <a:ext cx="381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BC01"/>
                </a:solidFill>
              </a:rPr>
              <a:t>C</a:t>
            </a:r>
          </a:p>
        </p:txBody>
      </p:sp>
      <p:sp>
        <p:nvSpPr>
          <p:cNvPr id="1044" name="Text Box 19"/>
          <p:cNvSpPr txBox="1">
            <a:spLocks noChangeArrowheads="1"/>
          </p:cNvSpPr>
          <p:nvPr/>
        </p:nvSpPr>
        <p:spPr bwMode="invGray">
          <a:xfrm>
            <a:off x="4683125" y="2584450"/>
            <a:ext cx="137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BC01"/>
                </a:solidFill>
              </a:rPr>
              <a:t>Capillary bud</a:t>
            </a:r>
          </a:p>
        </p:txBody>
      </p:sp>
      <p:sp>
        <p:nvSpPr>
          <p:cNvPr id="1045" name="Text Box 20"/>
          <p:cNvSpPr txBox="1">
            <a:spLocks noChangeArrowheads="1"/>
          </p:cNvSpPr>
          <p:nvPr/>
        </p:nvSpPr>
        <p:spPr bwMode="invGray">
          <a:xfrm>
            <a:off x="5183188" y="2917825"/>
            <a:ext cx="16002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BC01"/>
                </a:solidFill>
              </a:rPr>
              <a:t>Endothelial cells</a:t>
            </a:r>
          </a:p>
        </p:txBody>
      </p:sp>
      <p:sp>
        <p:nvSpPr>
          <p:cNvPr id="1046" name="Text Box 21"/>
          <p:cNvSpPr txBox="1">
            <a:spLocks noChangeArrowheads="1"/>
          </p:cNvSpPr>
          <p:nvPr/>
        </p:nvSpPr>
        <p:spPr bwMode="invGray">
          <a:xfrm>
            <a:off x="2100263" y="5716588"/>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FFFF"/>
                </a:solidFill>
              </a:rPr>
              <a:t>A</a:t>
            </a:r>
          </a:p>
          <a:p>
            <a:r>
              <a:rPr lang="en-GB" sz="1200" i="0" smtClean="0">
                <a:solidFill>
                  <a:srgbClr val="FFFFFF"/>
                </a:solidFill>
              </a:rPr>
              <a:t>Tumor cells</a:t>
            </a:r>
          </a:p>
        </p:txBody>
      </p:sp>
      <p:sp>
        <p:nvSpPr>
          <p:cNvPr id="1047" name="Text Box 22"/>
          <p:cNvSpPr txBox="1">
            <a:spLocks noChangeArrowheads="1"/>
          </p:cNvSpPr>
          <p:nvPr/>
        </p:nvSpPr>
        <p:spPr bwMode="invGray">
          <a:xfrm>
            <a:off x="5284788" y="5464175"/>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FFFF"/>
                </a:solidFill>
              </a:rPr>
              <a:t>B</a:t>
            </a:r>
          </a:p>
          <a:p>
            <a:r>
              <a:rPr lang="en-GB" sz="1200" i="0" smtClean="0">
                <a:solidFill>
                  <a:srgbClr val="FFFFFF"/>
                </a:solidFill>
              </a:rPr>
              <a:t>Stromal cells</a:t>
            </a:r>
          </a:p>
        </p:txBody>
      </p:sp>
      <p:graphicFrame>
        <p:nvGraphicFramePr>
          <p:cNvPr id="1028" name="Object 23"/>
          <p:cNvGraphicFramePr>
            <a:graphicFrameLocks noChangeAspect="1"/>
          </p:cNvGraphicFramePr>
          <p:nvPr/>
        </p:nvGraphicFramePr>
        <p:xfrm>
          <a:off x="3527425" y="1549400"/>
          <a:ext cx="2819400" cy="1636713"/>
        </p:xfrm>
        <a:graphic>
          <a:graphicData uri="http://schemas.openxmlformats.org/presentationml/2006/ole">
            <mc:AlternateContent xmlns:mc="http://schemas.openxmlformats.org/markup-compatibility/2006">
              <mc:Choice xmlns:v="urn:schemas-microsoft-com:vml" Requires="v">
                <p:oleObj spid="_x0000_s1162" name="CorelDRAW" r:id="rId8" imgW="2819520" imgH="1637280" progId="CorelDRAW.Graphic.14">
                  <p:embed/>
                </p:oleObj>
              </mc:Choice>
              <mc:Fallback>
                <p:oleObj name="CorelDRAW" r:id="rId8" imgW="2819520" imgH="1637280" progId="CorelDRAW.Graphic.1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invGray">
                      <a:xfrm>
                        <a:off x="3527425" y="1549400"/>
                        <a:ext cx="2819400" cy="163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048" name="Line 24"/>
          <p:cNvSpPr>
            <a:spLocks noChangeShapeType="1"/>
          </p:cNvSpPr>
          <p:nvPr/>
        </p:nvSpPr>
        <p:spPr bwMode="auto">
          <a:xfrm flipH="1">
            <a:off x="4838700" y="3067050"/>
            <a:ext cx="490538" cy="17463"/>
          </a:xfrm>
          <a:prstGeom prst="line">
            <a:avLst/>
          </a:prstGeom>
          <a:noFill/>
          <a:ln w="28575">
            <a:solidFill>
              <a:schemeClr val="accent1"/>
            </a:solidFill>
            <a:round/>
            <a:headEnd type="none" w="sm" len="sm"/>
            <a:tailEnd type="triangl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Tree>
    <p:extLst>
      <p:ext uri="{BB962C8B-B14F-4D97-AF65-F5344CB8AC3E}">
        <p14:creationId xmlns:p14="http://schemas.microsoft.com/office/powerpoint/2010/main" val="8990191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err="1" smtClean="0"/>
              <a:t>Angiogenic</a:t>
            </a:r>
            <a:r>
              <a:rPr lang="es-CO" dirty="0" smtClean="0"/>
              <a:t> </a:t>
            </a:r>
            <a:r>
              <a:rPr lang="es-CO" dirty="0" err="1" smtClean="0"/>
              <a:t>process</a:t>
            </a:r>
            <a:endParaRPr lang="es-ES" dirty="0"/>
          </a:p>
        </p:txBody>
      </p:sp>
      <p:sp>
        <p:nvSpPr>
          <p:cNvPr id="3" name="2 Marcador de contenido"/>
          <p:cNvSpPr>
            <a:spLocks noGrp="1"/>
          </p:cNvSpPr>
          <p:nvPr>
            <p:ph idx="1"/>
          </p:nvPr>
        </p:nvSpPr>
        <p:spPr/>
        <p:txBody>
          <a:bodyPr/>
          <a:lstStyle/>
          <a:p>
            <a:r>
              <a:rPr lang="es-CO" dirty="0" err="1" smtClean="0"/>
              <a:t>Capillary</a:t>
            </a:r>
            <a:r>
              <a:rPr lang="es-CO" dirty="0" smtClean="0"/>
              <a:t> </a:t>
            </a:r>
            <a:r>
              <a:rPr lang="es-CO" dirty="0" err="1" smtClean="0"/>
              <a:t>sprouts</a:t>
            </a:r>
            <a:endParaRPr lang="es-CO" dirty="0" smtClean="0"/>
          </a:p>
          <a:p>
            <a:pPr lvl="1"/>
            <a:r>
              <a:rPr lang="es-CO" dirty="0" err="1" smtClean="0"/>
              <a:t>From</a:t>
            </a:r>
            <a:r>
              <a:rPr lang="es-CO" dirty="0" smtClean="0"/>
              <a:t> a </a:t>
            </a:r>
            <a:r>
              <a:rPr lang="es-CO" dirty="0" err="1" smtClean="0"/>
              <a:t>mature</a:t>
            </a:r>
            <a:r>
              <a:rPr lang="es-CO" dirty="0" smtClean="0"/>
              <a:t> </a:t>
            </a:r>
            <a:r>
              <a:rPr lang="es-CO" dirty="0" err="1" smtClean="0"/>
              <a:t>vessel</a:t>
            </a:r>
            <a:endParaRPr lang="es-CO" dirty="0" smtClean="0"/>
          </a:p>
          <a:p>
            <a:pPr lvl="1"/>
            <a:r>
              <a:rPr lang="es-CO" dirty="0" smtClean="0"/>
              <a:t>Basal </a:t>
            </a:r>
            <a:r>
              <a:rPr lang="es-CO" dirty="0" err="1" smtClean="0"/>
              <a:t>membrane</a:t>
            </a:r>
            <a:r>
              <a:rPr lang="es-CO" dirty="0" smtClean="0"/>
              <a:t> (BM) </a:t>
            </a:r>
            <a:r>
              <a:rPr lang="es-CO" dirty="0" err="1" smtClean="0"/>
              <a:t>degradation</a:t>
            </a:r>
            <a:endParaRPr lang="es-CO" dirty="0" smtClean="0"/>
          </a:p>
          <a:p>
            <a:r>
              <a:rPr lang="es-CO" dirty="0" err="1" smtClean="0"/>
              <a:t>Directed</a:t>
            </a:r>
            <a:r>
              <a:rPr lang="es-CO" dirty="0" smtClean="0"/>
              <a:t> </a:t>
            </a:r>
            <a:r>
              <a:rPr lang="es-CO" dirty="0" err="1" smtClean="0"/>
              <a:t>migration</a:t>
            </a:r>
            <a:r>
              <a:rPr lang="es-CO" dirty="0" smtClean="0"/>
              <a:t> of </a:t>
            </a:r>
            <a:r>
              <a:rPr lang="es-CO" dirty="0" err="1" smtClean="0"/>
              <a:t>endothelial</a:t>
            </a:r>
            <a:r>
              <a:rPr lang="es-CO" dirty="0" smtClean="0"/>
              <a:t> </a:t>
            </a:r>
            <a:r>
              <a:rPr lang="es-CO" dirty="0" err="1" smtClean="0"/>
              <a:t>cells</a:t>
            </a:r>
            <a:r>
              <a:rPr lang="es-CO" dirty="0" smtClean="0"/>
              <a:t> (EC)</a:t>
            </a:r>
          </a:p>
          <a:p>
            <a:r>
              <a:rPr lang="es-CO" dirty="0" smtClean="0"/>
              <a:t>Lumen </a:t>
            </a:r>
            <a:r>
              <a:rPr lang="es-CO" dirty="0" err="1" smtClean="0"/>
              <a:t>formation</a:t>
            </a:r>
            <a:endParaRPr lang="es-CO" dirty="0" smtClean="0"/>
          </a:p>
          <a:p>
            <a:r>
              <a:rPr lang="es-CO" dirty="0" err="1" smtClean="0"/>
              <a:t>Development</a:t>
            </a:r>
            <a:r>
              <a:rPr lang="es-CO" dirty="0" smtClean="0"/>
              <a:t> of </a:t>
            </a:r>
            <a:r>
              <a:rPr lang="es-CO" dirty="0" err="1" smtClean="0"/>
              <a:t>perivascular</a:t>
            </a:r>
            <a:r>
              <a:rPr lang="es-CO" dirty="0" smtClean="0"/>
              <a:t> </a:t>
            </a:r>
            <a:r>
              <a:rPr lang="es-CO" dirty="0" err="1" smtClean="0"/>
              <a:t>structures</a:t>
            </a:r>
            <a:endParaRPr lang="es-CO" dirty="0" smtClean="0"/>
          </a:p>
          <a:p>
            <a:pPr lvl="1"/>
            <a:r>
              <a:rPr lang="es-CO" dirty="0" smtClean="0"/>
              <a:t>New BM </a:t>
            </a:r>
            <a:r>
              <a:rPr lang="es-CO" dirty="0" err="1" smtClean="0"/>
              <a:t>formation</a:t>
            </a:r>
            <a:endParaRPr lang="es-CO" dirty="0" smtClean="0"/>
          </a:p>
          <a:p>
            <a:pPr lvl="1"/>
            <a:r>
              <a:rPr lang="es-CO" dirty="0" err="1" smtClean="0"/>
              <a:t>Pericytes</a:t>
            </a:r>
            <a:endParaRPr lang="es-ES" dirty="0"/>
          </a:p>
        </p:txBody>
      </p:sp>
    </p:spTree>
    <p:extLst>
      <p:ext uri="{BB962C8B-B14F-4D97-AF65-F5344CB8AC3E}">
        <p14:creationId xmlns:p14="http://schemas.microsoft.com/office/powerpoint/2010/main" val="406242823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err="1" smtClean="0"/>
              <a:t>Angiogenic</a:t>
            </a:r>
            <a:r>
              <a:rPr lang="es-CO" dirty="0" smtClean="0"/>
              <a:t> </a:t>
            </a:r>
            <a:r>
              <a:rPr lang="es-CO" dirty="0" err="1" smtClean="0"/>
              <a:t>process</a:t>
            </a:r>
            <a:endParaRPr lang="es-ES" dirty="0"/>
          </a:p>
        </p:txBody>
      </p:sp>
      <p:sp>
        <p:nvSpPr>
          <p:cNvPr id="3" name="2 Marcador de contenido"/>
          <p:cNvSpPr>
            <a:spLocks noGrp="1"/>
          </p:cNvSpPr>
          <p:nvPr>
            <p:ph idx="1"/>
          </p:nvPr>
        </p:nvSpPr>
        <p:spPr/>
        <p:txBody>
          <a:bodyPr/>
          <a:lstStyle/>
          <a:p>
            <a:r>
              <a:rPr lang="es-CO" dirty="0" err="1" smtClean="0"/>
              <a:t>Endothelial</a:t>
            </a:r>
            <a:r>
              <a:rPr lang="es-CO" dirty="0" smtClean="0"/>
              <a:t> </a:t>
            </a:r>
            <a:r>
              <a:rPr lang="es-CO" dirty="0" err="1" smtClean="0"/>
              <a:t>tip</a:t>
            </a:r>
            <a:r>
              <a:rPr lang="es-CO" dirty="0" smtClean="0"/>
              <a:t> </a:t>
            </a:r>
            <a:r>
              <a:rPr lang="es-CO" dirty="0" err="1" smtClean="0"/>
              <a:t>cells</a:t>
            </a:r>
            <a:endParaRPr lang="es-CO" dirty="0" smtClean="0"/>
          </a:p>
          <a:p>
            <a:r>
              <a:rPr lang="es-CO" dirty="0" err="1" smtClean="0"/>
              <a:t>Angiogenesis</a:t>
            </a:r>
            <a:r>
              <a:rPr lang="es-CO" dirty="0" smtClean="0"/>
              <a:t> </a:t>
            </a:r>
            <a:r>
              <a:rPr lang="es-CO" dirty="0" err="1" smtClean="0"/>
              <a:t>is</a:t>
            </a:r>
            <a:r>
              <a:rPr lang="es-CO" dirty="0" smtClean="0"/>
              <a:t> </a:t>
            </a:r>
            <a:r>
              <a:rPr lang="es-CO" dirty="0" err="1" smtClean="0"/>
              <a:t>tissue-specific</a:t>
            </a:r>
            <a:endParaRPr lang="es-CO" dirty="0" smtClean="0"/>
          </a:p>
          <a:p>
            <a:pPr lvl="1"/>
            <a:r>
              <a:rPr lang="es-CO" dirty="0" smtClean="0"/>
              <a:t>Co-</a:t>
            </a:r>
            <a:r>
              <a:rPr lang="es-CO" dirty="0" err="1" smtClean="0"/>
              <a:t>option</a:t>
            </a:r>
            <a:endParaRPr lang="es-CO" dirty="0" smtClean="0"/>
          </a:p>
          <a:p>
            <a:pPr lvl="1"/>
            <a:r>
              <a:rPr lang="es-CO" dirty="0" smtClean="0"/>
              <a:t>Vascular </a:t>
            </a:r>
            <a:r>
              <a:rPr lang="es-CO" dirty="0" err="1" smtClean="0"/>
              <a:t>mimicry</a:t>
            </a:r>
            <a:endParaRPr lang="es-ES" dirty="0"/>
          </a:p>
        </p:txBody>
      </p:sp>
    </p:spTree>
    <p:extLst>
      <p:ext uri="{BB962C8B-B14F-4D97-AF65-F5344CB8AC3E}">
        <p14:creationId xmlns:p14="http://schemas.microsoft.com/office/powerpoint/2010/main" val="404891025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err="1" smtClean="0"/>
              <a:t>Pericytes</a:t>
            </a:r>
            <a:endParaRPr lang="es-ES" dirty="0"/>
          </a:p>
        </p:txBody>
      </p:sp>
      <p:sp>
        <p:nvSpPr>
          <p:cNvPr id="3" name="2 Marcador de contenido"/>
          <p:cNvSpPr>
            <a:spLocks noGrp="1"/>
          </p:cNvSpPr>
          <p:nvPr>
            <p:ph idx="1"/>
          </p:nvPr>
        </p:nvSpPr>
        <p:spPr/>
        <p:txBody>
          <a:bodyPr/>
          <a:lstStyle/>
          <a:p>
            <a:r>
              <a:rPr lang="es-CO" dirty="0" smtClean="0"/>
              <a:t>Single </a:t>
            </a:r>
            <a:r>
              <a:rPr lang="es-CO" dirty="0" err="1" smtClean="0"/>
              <a:t>layer</a:t>
            </a:r>
            <a:r>
              <a:rPr lang="es-CO" dirty="0" smtClean="0"/>
              <a:t> of </a:t>
            </a:r>
            <a:r>
              <a:rPr lang="es-CO" dirty="0" err="1" smtClean="0"/>
              <a:t>periendothelial</a:t>
            </a:r>
            <a:r>
              <a:rPr lang="es-CO" dirty="0" smtClean="0"/>
              <a:t> </a:t>
            </a:r>
            <a:r>
              <a:rPr lang="es-CO" dirty="0" err="1" smtClean="0"/>
              <a:t>smoth</a:t>
            </a:r>
            <a:r>
              <a:rPr lang="es-CO" dirty="0" smtClean="0"/>
              <a:t> </a:t>
            </a:r>
            <a:r>
              <a:rPr lang="es-CO" dirty="0" err="1" smtClean="0"/>
              <a:t>muscle</a:t>
            </a:r>
            <a:r>
              <a:rPr lang="es-CO" dirty="0" smtClean="0"/>
              <a:t> </a:t>
            </a:r>
            <a:r>
              <a:rPr lang="es-CO" dirty="0" err="1" smtClean="0"/>
              <a:t>cells</a:t>
            </a:r>
            <a:r>
              <a:rPr lang="es-CO" dirty="0" smtClean="0"/>
              <a:t>, </a:t>
            </a:r>
            <a:r>
              <a:rPr lang="es-CO" dirty="0" err="1" smtClean="0"/>
              <a:t>regulate</a:t>
            </a:r>
            <a:r>
              <a:rPr lang="es-CO" dirty="0" smtClean="0"/>
              <a:t>:</a:t>
            </a:r>
          </a:p>
          <a:p>
            <a:pPr lvl="1"/>
            <a:r>
              <a:rPr lang="es-CO" dirty="0" err="1"/>
              <a:t>V</a:t>
            </a:r>
            <a:r>
              <a:rPr lang="es-CO" dirty="0" err="1" smtClean="0"/>
              <a:t>essel</a:t>
            </a:r>
            <a:r>
              <a:rPr lang="es-CO" dirty="0" smtClean="0"/>
              <a:t> </a:t>
            </a:r>
            <a:r>
              <a:rPr lang="es-CO" dirty="0" err="1" smtClean="0"/>
              <a:t>diameter</a:t>
            </a:r>
            <a:r>
              <a:rPr lang="es-CO" dirty="0" smtClean="0"/>
              <a:t> (&amp; </a:t>
            </a:r>
            <a:r>
              <a:rPr lang="es-CO" dirty="0" err="1" smtClean="0"/>
              <a:t>blood</a:t>
            </a:r>
            <a:r>
              <a:rPr lang="es-CO" dirty="0" smtClean="0"/>
              <a:t> </a:t>
            </a:r>
            <a:r>
              <a:rPr lang="es-CO" dirty="0" err="1" smtClean="0"/>
              <a:t>flow</a:t>
            </a:r>
            <a:r>
              <a:rPr lang="es-CO" dirty="0" smtClean="0"/>
              <a:t>)</a:t>
            </a:r>
          </a:p>
          <a:p>
            <a:pPr lvl="1"/>
            <a:r>
              <a:rPr lang="es-CO" dirty="0" smtClean="0"/>
              <a:t>Vascular </a:t>
            </a:r>
            <a:r>
              <a:rPr lang="es-CO" dirty="0" err="1" smtClean="0"/>
              <a:t>permeability</a:t>
            </a:r>
            <a:endParaRPr lang="es-CO" dirty="0" smtClean="0"/>
          </a:p>
          <a:p>
            <a:pPr lvl="1"/>
            <a:r>
              <a:rPr lang="es-CO" dirty="0" smtClean="0"/>
              <a:t>EC </a:t>
            </a:r>
            <a:r>
              <a:rPr lang="es-CO" dirty="0" err="1" smtClean="0"/>
              <a:t>survival</a:t>
            </a:r>
            <a:endParaRPr lang="es-CO" dirty="0" smtClean="0"/>
          </a:p>
          <a:p>
            <a:pPr lvl="2"/>
            <a:r>
              <a:rPr lang="es-CO" dirty="0" err="1" smtClean="0"/>
              <a:t>Resistance</a:t>
            </a:r>
            <a:r>
              <a:rPr lang="es-CO" dirty="0" smtClean="0"/>
              <a:t> </a:t>
            </a:r>
            <a:r>
              <a:rPr lang="es-CO" dirty="0" err="1" smtClean="0"/>
              <a:t>to</a:t>
            </a:r>
            <a:r>
              <a:rPr lang="es-CO" dirty="0" smtClean="0"/>
              <a:t> </a:t>
            </a:r>
            <a:r>
              <a:rPr lang="es-CO" dirty="0" err="1" smtClean="0"/>
              <a:t>antiangiogenic</a:t>
            </a:r>
            <a:r>
              <a:rPr lang="es-CO" dirty="0" smtClean="0"/>
              <a:t> </a:t>
            </a:r>
            <a:r>
              <a:rPr lang="es-CO" dirty="0" err="1" smtClean="0"/>
              <a:t>therapy</a:t>
            </a:r>
            <a:endParaRPr lang="es-ES" dirty="0"/>
          </a:p>
        </p:txBody>
      </p:sp>
    </p:spTree>
    <p:extLst>
      <p:ext uri="{BB962C8B-B14F-4D97-AF65-F5344CB8AC3E}">
        <p14:creationId xmlns:p14="http://schemas.microsoft.com/office/powerpoint/2010/main" val="120836170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547812" y="1195387"/>
            <a:ext cx="6048375" cy="4467225"/>
          </a:xfrm>
          <a:prstGeom prst="rect">
            <a:avLst/>
          </a:prstGeom>
          <a:ln w="25400">
            <a:solidFill>
              <a:schemeClr val="tx1"/>
            </a:solidFill>
          </a:ln>
        </p:spPr>
      </p:pic>
    </p:spTree>
    <p:extLst>
      <p:ext uri="{BB962C8B-B14F-4D97-AF65-F5344CB8AC3E}">
        <p14:creationId xmlns:p14="http://schemas.microsoft.com/office/powerpoint/2010/main" val="15143856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1528762" y="1176337"/>
            <a:ext cx="6086475" cy="4505325"/>
          </a:xfrm>
          <a:prstGeom prst="rect">
            <a:avLst/>
          </a:prstGeom>
          <a:ln w="25400">
            <a:solidFill>
              <a:schemeClr val="tx1"/>
            </a:solidFill>
          </a:ln>
        </p:spPr>
      </p:pic>
    </p:spTree>
    <p:extLst>
      <p:ext uri="{BB962C8B-B14F-4D97-AF65-F5344CB8AC3E}">
        <p14:creationId xmlns:p14="http://schemas.microsoft.com/office/powerpoint/2010/main" val="59554763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Molecular </a:t>
            </a:r>
            <a:r>
              <a:rPr lang="es-CO" dirty="0" err="1" smtClean="0"/>
              <a:t>mediators</a:t>
            </a:r>
            <a:r>
              <a:rPr lang="es-CO" dirty="0" smtClean="0"/>
              <a:t> of tumor </a:t>
            </a:r>
            <a:r>
              <a:rPr lang="es-CO" dirty="0" err="1" smtClean="0"/>
              <a:t>angiogenesis</a:t>
            </a:r>
            <a:r>
              <a:rPr lang="es-CO" dirty="0" smtClean="0"/>
              <a:t> (1)</a:t>
            </a:r>
            <a:endParaRPr lang="es-ES" dirty="0"/>
          </a:p>
        </p:txBody>
      </p:sp>
      <p:sp>
        <p:nvSpPr>
          <p:cNvPr id="3" name="2 Marcador de contenido"/>
          <p:cNvSpPr>
            <a:spLocks noGrp="1"/>
          </p:cNvSpPr>
          <p:nvPr>
            <p:ph idx="1"/>
          </p:nvPr>
        </p:nvSpPr>
        <p:spPr/>
        <p:txBody>
          <a:bodyPr>
            <a:normAutofit lnSpcReduction="10000"/>
          </a:bodyPr>
          <a:lstStyle/>
          <a:p>
            <a:r>
              <a:rPr lang="es-CO" dirty="0" err="1" smtClean="0"/>
              <a:t>Primary</a:t>
            </a:r>
            <a:r>
              <a:rPr lang="es-CO" dirty="0" smtClean="0"/>
              <a:t> (</a:t>
            </a:r>
            <a:r>
              <a:rPr lang="es-CO" dirty="0" err="1" smtClean="0"/>
              <a:t>direct-acting</a:t>
            </a:r>
            <a:r>
              <a:rPr lang="es-CO" dirty="0" smtClean="0"/>
              <a:t>)</a:t>
            </a:r>
          </a:p>
          <a:p>
            <a:pPr lvl="1"/>
            <a:r>
              <a:rPr lang="es-CO" dirty="0" smtClean="0"/>
              <a:t>VEGF</a:t>
            </a:r>
          </a:p>
          <a:p>
            <a:r>
              <a:rPr lang="es-CO" dirty="0" err="1" smtClean="0"/>
              <a:t>Secondary</a:t>
            </a:r>
            <a:endParaRPr lang="es-CO" dirty="0" smtClean="0"/>
          </a:p>
          <a:p>
            <a:pPr lvl="1"/>
            <a:r>
              <a:rPr lang="es-CO" dirty="0" smtClean="0"/>
              <a:t>TGF-Beta</a:t>
            </a:r>
          </a:p>
          <a:p>
            <a:pPr lvl="1"/>
            <a:r>
              <a:rPr lang="es-CO" dirty="0" smtClean="0"/>
              <a:t>HGF</a:t>
            </a:r>
          </a:p>
          <a:p>
            <a:pPr lvl="1"/>
            <a:r>
              <a:rPr lang="es-CO" dirty="0" err="1" smtClean="0"/>
              <a:t>Inflammatory</a:t>
            </a:r>
            <a:r>
              <a:rPr lang="es-CO" dirty="0" smtClean="0"/>
              <a:t> </a:t>
            </a:r>
            <a:r>
              <a:rPr lang="es-CO" dirty="0" err="1" smtClean="0"/>
              <a:t>cytokines</a:t>
            </a:r>
            <a:r>
              <a:rPr lang="es-CO" dirty="0" smtClean="0"/>
              <a:t>: IL-6, IL-8</a:t>
            </a:r>
          </a:p>
          <a:p>
            <a:pPr lvl="1"/>
            <a:r>
              <a:rPr lang="es-CO" dirty="0" smtClean="0"/>
              <a:t>G-CSF</a:t>
            </a:r>
          </a:p>
          <a:p>
            <a:pPr lvl="1"/>
            <a:r>
              <a:rPr lang="es-CO" dirty="0" smtClean="0"/>
              <a:t>Hormones</a:t>
            </a:r>
          </a:p>
          <a:p>
            <a:pPr lvl="1"/>
            <a:r>
              <a:rPr lang="es-CO" dirty="0" smtClean="0"/>
              <a:t>PDGF</a:t>
            </a:r>
            <a:endParaRPr lang="es-ES" dirty="0"/>
          </a:p>
        </p:txBody>
      </p:sp>
    </p:spTree>
    <p:extLst>
      <p:ext uri="{BB962C8B-B14F-4D97-AF65-F5344CB8AC3E}">
        <p14:creationId xmlns:p14="http://schemas.microsoft.com/office/powerpoint/2010/main" val="421756860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t>Molecular </a:t>
            </a:r>
            <a:r>
              <a:rPr lang="es-CO" dirty="0" err="1" smtClean="0"/>
              <a:t>mediators</a:t>
            </a:r>
            <a:r>
              <a:rPr lang="es-CO" dirty="0" smtClean="0"/>
              <a:t> of tumor </a:t>
            </a:r>
            <a:r>
              <a:rPr lang="es-CO" dirty="0" err="1" smtClean="0"/>
              <a:t>angiogenesis</a:t>
            </a:r>
            <a:r>
              <a:rPr lang="es-CO" dirty="0" smtClean="0"/>
              <a:t> (2)</a:t>
            </a:r>
            <a:endParaRPr lang="es-ES" dirty="0"/>
          </a:p>
        </p:txBody>
      </p:sp>
      <p:sp>
        <p:nvSpPr>
          <p:cNvPr id="3" name="2 Marcador de contenido"/>
          <p:cNvSpPr>
            <a:spLocks noGrp="1"/>
          </p:cNvSpPr>
          <p:nvPr>
            <p:ph idx="1"/>
          </p:nvPr>
        </p:nvSpPr>
        <p:spPr/>
        <p:txBody>
          <a:bodyPr>
            <a:normAutofit/>
          </a:bodyPr>
          <a:lstStyle/>
          <a:p>
            <a:r>
              <a:rPr lang="es-CO" dirty="0" err="1" smtClean="0"/>
              <a:t>Primary</a:t>
            </a:r>
            <a:r>
              <a:rPr lang="es-CO" dirty="0" smtClean="0"/>
              <a:t> (</a:t>
            </a:r>
            <a:r>
              <a:rPr lang="es-CO" dirty="0" err="1" smtClean="0"/>
              <a:t>direct-acting</a:t>
            </a:r>
            <a:r>
              <a:rPr lang="es-CO" dirty="0" smtClean="0"/>
              <a:t>)</a:t>
            </a:r>
          </a:p>
          <a:p>
            <a:pPr lvl="1"/>
            <a:r>
              <a:rPr lang="es-CO" dirty="0" smtClean="0"/>
              <a:t>VEGF</a:t>
            </a:r>
          </a:p>
          <a:p>
            <a:pPr lvl="1"/>
            <a:r>
              <a:rPr lang="es-CO" dirty="0" smtClean="0"/>
              <a:t>Angiopoietin-1 and -2 (ang-1/ang-2)</a:t>
            </a:r>
          </a:p>
          <a:p>
            <a:pPr lvl="1"/>
            <a:r>
              <a:rPr lang="es-CO" dirty="0" smtClean="0"/>
              <a:t>Notch 4</a:t>
            </a:r>
          </a:p>
          <a:p>
            <a:pPr lvl="1"/>
            <a:r>
              <a:rPr lang="es-CO" dirty="0" smtClean="0"/>
              <a:t>Ephrin-B2</a:t>
            </a:r>
          </a:p>
        </p:txBody>
      </p:sp>
    </p:spTree>
    <p:extLst>
      <p:ext uri="{BB962C8B-B14F-4D97-AF65-F5344CB8AC3E}">
        <p14:creationId xmlns:p14="http://schemas.microsoft.com/office/powerpoint/2010/main" val="47904190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Angiopoietins</a:t>
            </a:r>
            <a:endParaRPr lang="es-ES" dirty="0"/>
          </a:p>
        </p:txBody>
      </p:sp>
      <p:sp>
        <p:nvSpPr>
          <p:cNvPr id="3" name="Marcador de contenido 2"/>
          <p:cNvSpPr>
            <a:spLocks noGrp="1"/>
          </p:cNvSpPr>
          <p:nvPr>
            <p:ph idx="1"/>
          </p:nvPr>
        </p:nvSpPr>
        <p:spPr/>
        <p:txBody>
          <a:bodyPr/>
          <a:lstStyle/>
          <a:p>
            <a:r>
              <a:rPr lang="es-ES" dirty="0" smtClean="0"/>
              <a:t>Ang-1/tie-2: </a:t>
            </a:r>
            <a:r>
              <a:rPr lang="es-ES" dirty="0" err="1" smtClean="0"/>
              <a:t>Agonist</a:t>
            </a:r>
            <a:endParaRPr lang="es-ES" dirty="0" smtClean="0"/>
          </a:p>
          <a:p>
            <a:r>
              <a:rPr lang="es-ES" dirty="0" smtClean="0"/>
              <a:t>Ang-2/tie-2: </a:t>
            </a:r>
            <a:r>
              <a:rPr lang="es-ES" dirty="0" err="1" smtClean="0"/>
              <a:t>Antagonist</a:t>
            </a:r>
            <a:endParaRPr lang="es-ES" dirty="0"/>
          </a:p>
        </p:txBody>
      </p:sp>
    </p:spTree>
    <p:extLst>
      <p:ext uri="{BB962C8B-B14F-4D97-AF65-F5344CB8AC3E}">
        <p14:creationId xmlns:p14="http://schemas.microsoft.com/office/powerpoint/2010/main" val="176840328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5940152" y="1124744"/>
            <a:ext cx="2278813" cy="461665"/>
          </a:xfrm>
          <a:prstGeom prst="rect">
            <a:avLst/>
          </a:prstGeom>
          <a:noFill/>
        </p:spPr>
        <p:txBody>
          <a:bodyPr wrap="none" rtlCol="0">
            <a:spAutoFit/>
          </a:bodyPr>
          <a:lstStyle/>
          <a:p>
            <a:r>
              <a:rPr lang="es-ES" sz="2400" b="1" i="1" dirty="0" smtClean="0">
                <a:solidFill>
                  <a:schemeClr val="bg1"/>
                </a:solidFill>
              </a:rPr>
              <a:t>Angiog</a:t>
            </a:r>
            <a:r>
              <a:rPr lang="es-ES" sz="2400" b="1" i="1" dirty="0" smtClean="0">
                <a:solidFill>
                  <a:schemeClr val="bg1"/>
                </a:solidFill>
              </a:rPr>
              <a:t>énesis</a:t>
            </a:r>
            <a:endParaRPr lang="es-ES" sz="2400" b="1" i="1" dirty="0">
              <a:solidFill>
                <a:schemeClr val="bg1"/>
              </a:solidFill>
            </a:endParaRPr>
          </a:p>
        </p:txBody>
      </p:sp>
    </p:spTree>
    <p:extLst>
      <p:ext uri="{BB962C8B-B14F-4D97-AF65-F5344CB8AC3E}">
        <p14:creationId xmlns:p14="http://schemas.microsoft.com/office/powerpoint/2010/main" val="171461782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Endogenous</a:t>
            </a:r>
            <a:r>
              <a:rPr lang="es-ES" dirty="0" smtClean="0"/>
              <a:t> </a:t>
            </a:r>
            <a:r>
              <a:rPr lang="es-ES" dirty="0" err="1" smtClean="0"/>
              <a:t>angiogenesis</a:t>
            </a:r>
            <a:r>
              <a:rPr lang="es-ES" dirty="0" smtClean="0"/>
              <a:t> </a:t>
            </a:r>
            <a:r>
              <a:rPr lang="es-ES" dirty="0" err="1" smtClean="0"/>
              <a:t>inhibitors</a:t>
            </a:r>
            <a:endParaRPr lang="es-ES" dirty="0"/>
          </a:p>
        </p:txBody>
      </p:sp>
      <p:sp>
        <p:nvSpPr>
          <p:cNvPr id="3" name="Marcador de contenido 2"/>
          <p:cNvSpPr>
            <a:spLocks noGrp="1"/>
          </p:cNvSpPr>
          <p:nvPr>
            <p:ph idx="1"/>
          </p:nvPr>
        </p:nvSpPr>
        <p:spPr/>
        <p:txBody>
          <a:bodyPr/>
          <a:lstStyle/>
          <a:p>
            <a:r>
              <a:rPr lang="es-ES" dirty="0" smtClean="0"/>
              <a:t>Thrombospondin-1 (TSP-1):CD36</a:t>
            </a:r>
          </a:p>
          <a:p>
            <a:r>
              <a:rPr lang="es-ES" dirty="0" err="1" smtClean="0"/>
              <a:t>Angiostatin</a:t>
            </a:r>
            <a:endParaRPr lang="es-ES" dirty="0" smtClean="0"/>
          </a:p>
          <a:p>
            <a:r>
              <a:rPr lang="es-ES" dirty="0" err="1" smtClean="0"/>
              <a:t>Endostatin</a:t>
            </a:r>
            <a:endParaRPr lang="es-ES" dirty="0" smtClean="0"/>
          </a:p>
          <a:p>
            <a:r>
              <a:rPr lang="es-ES" dirty="0" err="1" smtClean="0"/>
              <a:t>Tumstatin</a:t>
            </a:r>
            <a:endParaRPr lang="es-ES" dirty="0" smtClean="0"/>
          </a:p>
          <a:p>
            <a:r>
              <a:rPr lang="es-ES" dirty="0" err="1" smtClean="0"/>
              <a:t>Canstatin</a:t>
            </a:r>
            <a:endParaRPr lang="es-ES" dirty="0" smtClean="0"/>
          </a:p>
          <a:p>
            <a:r>
              <a:rPr lang="es-ES" dirty="0" err="1" smtClean="0"/>
              <a:t>Vasohibin</a:t>
            </a:r>
            <a:endParaRPr lang="es-ES" dirty="0"/>
          </a:p>
        </p:txBody>
      </p:sp>
    </p:spTree>
    <p:extLst>
      <p:ext uri="{BB962C8B-B14F-4D97-AF65-F5344CB8AC3E}">
        <p14:creationId xmlns:p14="http://schemas.microsoft.com/office/powerpoint/2010/main" val="313817389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A </a:t>
            </a:r>
            <a:r>
              <a:rPr lang="es-ES" dirty="0" err="1" smtClean="0"/>
              <a:t>cooperative</a:t>
            </a:r>
            <a:r>
              <a:rPr lang="es-ES" dirty="0" smtClean="0"/>
              <a:t> </a:t>
            </a:r>
            <a:r>
              <a:rPr lang="es-ES" dirty="0" err="1" smtClean="0"/>
              <a:t>regulator</a:t>
            </a:r>
            <a:r>
              <a:rPr lang="es-ES" dirty="0" smtClean="0"/>
              <a:t> of tumor </a:t>
            </a:r>
            <a:r>
              <a:rPr lang="es-ES" dirty="0" err="1" smtClean="0"/>
              <a:t>angiogenesis</a:t>
            </a:r>
            <a:r>
              <a:rPr lang="es-ES" dirty="0" smtClean="0"/>
              <a:t>: </a:t>
            </a:r>
            <a:r>
              <a:rPr lang="es-ES" dirty="0" err="1" smtClean="0"/>
              <a:t>Notch</a:t>
            </a:r>
            <a:r>
              <a:rPr lang="es-ES" dirty="0" smtClean="0"/>
              <a:t>/DLL4</a:t>
            </a:r>
            <a:endParaRPr lang="es-ES" dirty="0"/>
          </a:p>
        </p:txBody>
      </p:sp>
      <p:sp>
        <p:nvSpPr>
          <p:cNvPr id="3" name="Marcador de contenido 2"/>
          <p:cNvSpPr>
            <a:spLocks noGrp="1"/>
          </p:cNvSpPr>
          <p:nvPr>
            <p:ph idx="1"/>
          </p:nvPr>
        </p:nvSpPr>
        <p:spPr/>
        <p:txBody>
          <a:bodyPr/>
          <a:lstStyle/>
          <a:p>
            <a:r>
              <a:rPr lang="es-ES" dirty="0" err="1" smtClean="0"/>
              <a:t>Notch</a:t>
            </a:r>
            <a:r>
              <a:rPr lang="es-ES" dirty="0" smtClean="0"/>
              <a:t>/DLL4 STP </a:t>
            </a:r>
            <a:r>
              <a:rPr lang="es-ES" dirty="0" err="1" smtClean="0"/>
              <a:t>is</a:t>
            </a:r>
            <a:r>
              <a:rPr lang="es-ES" dirty="0" smtClean="0"/>
              <a:t> </a:t>
            </a:r>
            <a:r>
              <a:rPr lang="es-ES" dirty="0" err="1" smtClean="0"/>
              <a:t>inhibitory</a:t>
            </a:r>
            <a:r>
              <a:rPr lang="es-ES" dirty="0" smtClean="0"/>
              <a:t> of tumor </a:t>
            </a:r>
            <a:r>
              <a:rPr lang="es-ES" dirty="0" err="1" smtClean="0"/>
              <a:t>angiogenesis</a:t>
            </a:r>
            <a:endParaRPr lang="es-ES" dirty="0"/>
          </a:p>
        </p:txBody>
      </p:sp>
    </p:spTree>
    <p:extLst>
      <p:ext uri="{BB962C8B-B14F-4D97-AF65-F5344CB8AC3E}">
        <p14:creationId xmlns:p14="http://schemas.microsoft.com/office/powerpoint/2010/main" val="92046536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lstStyle/>
          <a:p>
            <a:r>
              <a:rPr lang="es-ES" dirty="0" smtClean="0"/>
              <a:t>VEGF</a:t>
            </a:r>
            <a:endParaRPr lang="es-ES" dirty="0"/>
          </a:p>
        </p:txBody>
      </p:sp>
      <p:sp>
        <p:nvSpPr>
          <p:cNvPr id="4" name="Subtítulo 3"/>
          <p:cNvSpPr>
            <a:spLocks noGrp="1"/>
          </p:cNvSpPr>
          <p:nvPr>
            <p:ph type="subTitle" idx="1"/>
          </p:nvPr>
        </p:nvSpPr>
        <p:spPr>
          <a:xfrm>
            <a:off x="611560" y="3886200"/>
            <a:ext cx="7920880" cy="1752600"/>
          </a:xfrm>
        </p:spPr>
        <p:txBody>
          <a:bodyPr/>
          <a:lstStyle/>
          <a:p>
            <a:r>
              <a:rPr lang="es-ES" i="1" dirty="0" smtClean="0"/>
              <a:t>Vascular </a:t>
            </a:r>
            <a:r>
              <a:rPr lang="es-ES" i="1" dirty="0" err="1" smtClean="0"/>
              <a:t>Endothelial</a:t>
            </a:r>
            <a:r>
              <a:rPr lang="es-ES" i="1" dirty="0" smtClean="0"/>
              <a:t> </a:t>
            </a:r>
            <a:r>
              <a:rPr lang="es-ES" i="1" dirty="0" err="1" smtClean="0"/>
              <a:t>Growth</a:t>
            </a:r>
            <a:r>
              <a:rPr lang="es-ES" i="1" dirty="0" smtClean="0"/>
              <a:t> Factor</a:t>
            </a:r>
          </a:p>
          <a:p>
            <a:r>
              <a:rPr lang="es-ES" i="1" dirty="0" smtClean="0"/>
              <a:t>(Factor de Crecimiento Vascular Endotelial)</a:t>
            </a:r>
            <a:endParaRPr lang="es-ES" i="1" dirty="0"/>
          </a:p>
        </p:txBody>
      </p:sp>
    </p:spTree>
    <p:extLst>
      <p:ext uri="{BB962C8B-B14F-4D97-AF65-F5344CB8AC3E}">
        <p14:creationId xmlns:p14="http://schemas.microsoft.com/office/powerpoint/2010/main" val="1621710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528762" y="1176337"/>
            <a:ext cx="6086475" cy="4505325"/>
          </a:xfrm>
          <a:prstGeom prst="rect">
            <a:avLst/>
          </a:prstGeom>
          <a:ln w="25400">
            <a:solidFill>
              <a:schemeClr val="tx1"/>
            </a:solidFill>
          </a:ln>
        </p:spPr>
      </p:pic>
    </p:spTree>
    <p:extLst>
      <p:ext uri="{BB962C8B-B14F-4D97-AF65-F5344CB8AC3E}">
        <p14:creationId xmlns:p14="http://schemas.microsoft.com/office/powerpoint/2010/main" val="284557778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4643438" y="1592263"/>
            <a:ext cx="4043362" cy="4640262"/>
          </a:xfrm>
        </p:spPr>
        <p:txBody>
          <a:bodyPr>
            <a:normAutofit fontScale="92500" lnSpcReduction="10000"/>
          </a:bodyPr>
          <a:lstStyle/>
          <a:p>
            <a:pPr marL="284163" indent="-284163" eaLnBrk="1" hangingPunct="1">
              <a:spcAft>
                <a:spcPct val="30000"/>
              </a:spcAft>
            </a:pPr>
            <a:r>
              <a:rPr lang="en-US" sz="1600">
                <a:latin typeface="Arial" charset="0"/>
              </a:rPr>
              <a:t>Also known as vascular permeability factor (VPF)</a:t>
            </a:r>
          </a:p>
          <a:p>
            <a:pPr marL="284163" indent="-284163" eaLnBrk="1" hangingPunct="1">
              <a:spcAft>
                <a:spcPct val="30000"/>
              </a:spcAft>
            </a:pPr>
            <a:r>
              <a:rPr lang="en-GB" sz="1600">
                <a:latin typeface="Arial" charset="0"/>
              </a:rPr>
              <a:t>aka: VEGF-A; related molecules are VEGF-B, C, and D</a:t>
            </a:r>
          </a:p>
          <a:p>
            <a:pPr marL="284163" indent="-284163" eaLnBrk="1" hangingPunct="1">
              <a:spcAft>
                <a:spcPct val="30000"/>
              </a:spcAft>
            </a:pPr>
            <a:r>
              <a:rPr lang="en-GB" sz="1600">
                <a:latin typeface="Arial" charset="0"/>
              </a:rPr>
              <a:t>Central mediator of angiogenesis</a:t>
            </a:r>
          </a:p>
          <a:p>
            <a:pPr marL="284163" indent="-284163" eaLnBrk="1" hangingPunct="1">
              <a:spcAft>
                <a:spcPct val="30000"/>
              </a:spcAft>
            </a:pPr>
            <a:r>
              <a:rPr lang="en-GB" sz="1600">
                <a:latin typeface="Arial" charset="0"/>
              </a:rPr>
              <a:t>Mitogen for endothelial cells</a:t>
            </a:r>
          </a:p>
          <a:p>
            <a:pPr marL="284163" indent="-284163" eaLnBrk="1" hangingPunct="1">
              <a:spcAft>
                <a:spcPct val="30000"/>
              </a:spcAft>
            </a:pPr>
            <a:r>
              <a:rPr lang="en-GB" sz="1600">
                <a:latin typeface="Arial" charset="0"/>
              </a:rPr>
              <a:t>45KDa heparin binding homodimeric glycoprotein</a:t>
            </a:r>
          </a:p>
          <a:p>
            <a:pPr marL="284163" indent="-284163" eaLnBrk="1" hangingPunct="1">
              <a:spcAft>
                <a:spcPct val="30000"/>
              </a:spcAft>
            </a:pPr>
            <a:r>
              <a:rPr lang="en-US" sz="1600">
                <a:latin typeface="Arial" charset="0"/>
              </a:rPr>
              <a:t>Regulates angiogenesis</a:t>
            </a:r>
          </a:p>
          <a:p>
            <a:pPr marL="284163" indent="-284163" eaLnBrk="1" hangingPunct="1">
              <a:spcAft>
                <a:spcPct val="30000"/>
              </a:spcAft>
            </a:pPr>
            <a:r>
              <a:rPr lang="en-US" sz="1600">
                <a:latin typeface="Arial" charset="0"/>
              </a:rPr>
              <a:t>Promotes survival of immature vasculature</a:t>
            </a:r>
          </a:p>
          <a:p>
            <a:pPr marL="284163" indent="-284163" eaLnBrk="1" hangingPunct="1">
              <a:spcAft>
                <a:spcPct val="30000"/>
              </a:spcAft>
            </a:pPr>
            <a:r>
              <a:rPr lang="en-US" sz="1600">
                <a:latin typeface="Arial" charset="0"/>
              </a:rPr>
              <a:t>Binds to membrane receptor tyrosine kinases</a:t>
            </a:r>
            <a:endParaRPr lang="en-GB" sz="1600">
              <a:latin typeface="Arial" charset="0"/>
            </a:endParaRPr>
          </a:p>
          <a:p>
            <a:pPr marL="284163" indent="-284163" eaLnBrk="1" hangingPunct="1"/>
            <a:r>
              <a:rPr lang="en-GB" sz="1600">
                <a:latin typeface="Arial" charset="0"/>
              </a:rPr>
              <a:t>Four molecular species arising from the same gene</a:t>
            </a:r>
          </a:p>
          <a:p>
            <a:pPr marL="519113" lvl="1" indent="-233363" eaLnBrk="1" hangingPunct="1"/>
            <a:r>
              <a:rPr lang="en-GB" sz="1600">
                <a:latin typeface="Arial" charset="0"/>
              </a:rPr>
              <a:t>VEGF121, VEGF165*, VEGF189, VEGF206</a:t>
            </a:r>
          </a:p>
        </p:txBody>
      </p:sp>
      <p:sp>
        <p:nvSpPr>
          <p:cNvPr id="25603" name="Text Box 3"/>
          <p:cNvSpPr txBox="1">
            <a:spLocks noChangeArrowheads="1"/>
          </p:cNvSpPr>
          <p:nvPr/>
        </p:nvSpPr>
        <p:spPr bwMode="auto">
          <a:xfrm>
            <a:off x="219075" y="6319838"/>
            <a:ext cx="2711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spcAft>
                <a:spcPct val="20000"/>
              </a:spcAft>
              <a:buClr>
                <a:srgbClr val="EBE114"/>
              </a:buClr>
              <a:buSzPct val="90000"/>
              <a:buFont typeface="Wingdings" charset="0"/>
              <a:buNone/>
            </a:pPr>
            <a:r>
              <a:rPr lang="en-GB" b="0" i="0" smtClean="0">
                <a:solidFill>
                  <a:srgbClr val="FFFFFF"/>
                </a:solidFill>
                <a:latin typeface="Tahoma" charset="0"/>
              </a:rPr>
              <a:t>*Predominant molecular species</a:t>
            </a:r>
            <a:endParaRPr lang="en-US" b="0" i="0" smtClean="0">
              <a:solidFill>
                <a:srgbClr val="FFFFFF"/>
              </a:solidFill>
              <a:latin typeface="Tahoma" charset="0"/>
            </a:endParaRPr>
          </a:p>
        </p:txBody>
      </p:sp>
      <p:sp>
        <p:nvSpPr>
          <p:cNvPr id="25604" name="Rectangle 4"/>
          <p:cNvSpPr>
            <a:spLocks noChangeArrowheads="1"/>
          </p:cNvSpPr>
          <p:nvPr/>
        </p:nvSpPr>
        <p:spPr bwMode="auto">
          <a:xfrm>
            <a:off x="684213" y="188913"/>
            <a:ext cx="8239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p>
            <a:pPr algn="l"/>
            <a:r>
              <a:rPr lang="en-GB" sz="2800" smtClean="0">
                <a:solidFill>
                  <a:srgbClr val="FFFFFF"/>
                </a:solidFill>
                <a:ea typeface="ＭＳ Ｐゴシック" charset="0"/>
              </a:rPr>
              <a:t>VEGF is at the center of the angiogenic pathway</a:t>
            </a:r>
          </a:p>
        </p:txBody>
      </p:sp>
      <p:pic>
        <p:nvPicPr>
          <p:cNvPr id="25605" name="Picture 5" descr="Image:PBB Protein VEGFA image.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12466" t="15466" r="13467"/>
          <a:stretch>
            <a:fillRect/>
          </a:stretch>
        </p:blipFill>
        <p:spPr bwMode="auto">
          <a:xfrm>
            <a:off x="395288" y="1773238"/>
            <a:ext cx="2663825" cy="411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 Box 6"/>
          <p:cNvSpPr txBox="1">
            <a:spLocks noChangeArrowheads="1"/>
          </p:cNvSpPr>
          <p:nvPr/>
        </p:nvSpPr>
        <p:spPr bwMode="auto">
          <a:xfrm>
            <a:off x="2133600" y="6400800"/>
            <a:ext cx="7010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US" sz="900" b="0" i="0" smtClean="0">
                <a:solidFill>
                  <a:srgbClr val="FFFF00"/>
                </a:solidFill>
                <a:cs typeface="Arial" charset="0"/>
              </a:rPr>
              <a:t> 1. Ferrara, et al. Biochem Biophys Res Comm 1989</a:t>
            </a:r>
            <a:br>
              <a:rPr lang="en-US" sz="900" b="0" i="0" smtClean="0">
                <a:solidFill>
                  <a:srgbClr val="FFFF00"/>
                </a:solidFill>
                <a:cs typeface="Arial" charset="0"/>
              </a:rPr>
            </a:br>
            <a:r>
              <a:rPr lang="en-US" sz="900" b="0" i="0" smtClean="0">
                <a:solidFill>
                  <a:srgbClr val="FFFF00"/>
                </a:solidFill>
                <a:cs typeface="Arial" charset="0"/>
              </a:rPr>
              <a:t>2. Leung, et al. Science 1989; 3. Keck, et al. Science 1989 </a:t>
            </a:r>
          </a:p>
        </p:txBody>
      </p:sp>
    </p:spTree>
    <p:extLst>
      <p:ext uri="{BB962C8B-B14F-4D97-AF65-F5344CB8AC3E}">
        <p14:creationId xmlns:p14="http://schemas.microsoft.com/office/powerpoint/2010/main" val="27256387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533525" y="1171575"/>
            <a:ext cx="6076950" cy="4514850"/>
          </a:xfrm>
          <a:prstGeom prst="rect">
            <a:avLst/>
          </a:prstGeom>
          <a:ln w="25400">
            <a:solidFill>
              <a:schemeClr val="tx1"/>
            </a:solidFill>
          </a:ln>
        </p:spPr>
      </p:pic>
    </p:spTree>
    <p:extLst>
      <p:ext uri="{BB962C8B-B14F-4D97-AF65-F5344CB8AC3E}">
        <p14:creationId xmlns:p14="http://schemas.microsoft.com/office/powerpoint/2010/main" val="222544876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2800">
                <a:latin typeface="Arial" charset="0"/>
              </a:rPr>
              <a:t>The VEGF family of isotypes and receptors</a:t>
            </a:r>
          </a:p>
        </p:txBody>
      </p:sp>
      <p:sp>
        <p:nvSpPr>
          <p:cNvPr id="27651" name="Arc 3"/>
          <p:cNvSpPr>
            <a:spLocks/>
          </p:cNvSpPr>
          <p:nvPr/>
        </p:nvSpPr>
        <p:spPr bwMode="auto">
          <a:xfrm>
            <a:off x="1930400" y="3513138"/>
            <a:ext cx="5064125" cy="2057400"/>
          </a:xfrm>
          <a:custGeom>
            <a:avLst/>
            <a:gdLst>
              <a:gd name="T0" fmla="*/ 0 w 21600"/>
              <a:gd name="T1" fmla="*/ 0 h 21600"/>
              <a:gd name="T2" fmla="*/ 1187285084 w 21600"/>
              <a:gd name="T3" fmla="*/ 195967327 h 21600"/>
              <a:gd name="T4" fmla="*/ 0 w 21600"/>
              <a:gd name="T5" fmla="*/ 19596732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r"/>
            <a:endParaRPr lang="es-ES" sz="1800" i="1" smtClean="0">
              <a:solidFill>
                <a:srgbClr val="FFFFFF"/>
              </a:solidFill>
              <a:ea typeface="ＭＳ Ｐゴシック" charset="0"/>
            </a:endParaRPr>
          </a:p>
        </p:txBody>
      </p:sp>
      <p:sp>
        <p:nvSpPr>
          <p:cNvPr id="27652" name="Text Box 4"/>
          <p:cNvSpPr txBox="1">
            <a:spLocks noChangeArrowheads="1"/>
          </p:cNvSpPr>
          <p:nvPr/>
        </p:nvSpPr>
        <p:spPr bwMode="auto">
          <a:xfrm>
            <a:off x="2543175" y="6048375"/>
            <a:ext cx="17700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900" i="0" smtClean="0">
                <a:solidFill>
                  <a:srgbClr val="FFFFFF"/>
                </a:solidFill>
                <a:cs typeface="Arial" charset="0"/>
              </a:rPr>
              <a:t>Angiogenesis</a:t>
            </a:r>
          </a:p>
        </p:txBody>
      </p:sp>
      <p:sp>
        <p:nvSpPr>
          <p:cNvPr id="27653" name="Text Box 5"/>
          <p:cNvSpPr txBox="1">
            <a:spLocks noChangeArrowheads="1"/>
          </p:cNvSpPr>
          <p:nvPr/>
        </p:nvSpPr>
        <p:spPr bwMode="auto">
          <a:xfrm>
            <a:off x="4378325" y="6048375"/>
            <a:ext cx="25225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900" i="0" smtClean="0">
                <a:solidFill>
                  <a:srgbClr val="FFFFFF"/>
                </a:solidFill>
                <a:cs typeface="Arial" charset="0"/>
              </a:rPr>
              <a:t>Lymphangiogenesis</a:t>
            </a:r>
          </a:p>
        </p:txBody>
      </p:sp>
      <p:sp>
        <p:nvSpPr>
          <p:cNvPr id="27654" name="Text Box 6"/>
          <p:cNvSpPr txBox="1">
            <a:spLocks noChangeArrowheads="1"/>
          </p:cNvSpPr>
          <p:nvPr/>
        </p:nvSpPr>
        <p:spPr bwMode="auto">
          <a:xfrm>
            <a:off x="1376363" y="1447800"/>
            <a:ext cx="21542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600" i="0" smtClean="0">
                <a:solidFill>
                  <a:srgbClr val="FFFFFF"/>
                </a:solidFill>
                <a:cs typeface="Arial" charset="0"/>
              </a:rPr>
              <a:t>     VEGF-A, -B, PlGF</a:t>
            </a:r>
          </a:p>
        </p:txBody>
      </p:sp>
      <p:sp>
        <p:nvSpPr>
          <p:cNvPr id="27655" name="Rectangle 7"/>
          <p:cNvSpPr>
            <a:spLocks noChangeArrowheads="1"/>
          </p:cNvSpPr>
          <p:nvPr/>
        </p:nvSpPr>
        <p:spPr bwMode="auto">
          <a:xfrm>
            <a:off x="1266825" y="3187700"/>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pPr eaLnBrk="0" hangingPunct="0"/>
            <a:r>
              <a:rPr lang="en-US" sz="1600" smtClean="0">
                <a:solidFill>
                  <a:srgbClr val="FFFFFF"/>
                </a:solidFill>
                <a:ea typeface="ＭＳ Ｐゴシック" charset="0"/>
                <a:cs typeface="Arial" charset="0"/>
              </a:rPr>
              <a:t>VEGFR-1</a:t>
            </a:r>
          </a:p>
        </p:txBody>
      </p:sp>
      <p:sp>
        <p:nvSpPr>
          <p:cNvPr id="27656" name="Rectangle 8"/>
          <p:cNvSpPr>
            <a:spLocks noChangeArrowheads="1"/>
          </p:cNvSpPr>
          <p:nvPr/>
        </p:nvSpPr>
        <p:spPr bwMode="auto">
          <a:xfrm>
            <a:off x="3024188" y="3249613"/>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pPr eaLnBrk="0" hangingPunct="0"/>
            <a:r>
              <a:rPr lang="en-US" sz="1600" smtClean="0">
                <a:solidFill>
                  <a:srgbClr val="FFFFFF"/>
                </a:solidFill>
                <a:ea typeface="ＭＳ Ｐゴシック" charset="0"/>
                <a:cs typeface="Arial" charset="0"/>
              </a:rPr>
              <a:t>VEGFR-2</a:t>
            </a:r>
          </a:p>
        </p:txBody>
      </p:sp>
      <p:sp>
        <p:nvSpPr>
          <p:cNvPr id="27657" name="Text Box 9"/>
          <p:cNvSpPr txBox="1">
            <a:spLocks noChangeArrowheads="1"/>
          </p:cNvSpPr>
          <p:nvPr/>
        </p:nvSpPr>
        <p:spPr bwMode="auto">
          <a:xfrm>
            <a:off x="3443288" y="1524000"/>
            <a:ext cx="16081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600" i="0" smtClean="0">
                <a:solidFill>
                  <a:srgbClr val="FFFFFF"/>
                </a:solidFill>
                <a:cs typeface="Arial" charset="0"/>
              </a:rPr>
              <a:t>VEGF-A, -C, -D</a:t>
            </a:r>
          </a:p>
        </p:txBody>
      </p:sp>
      <p:sp>
        <p:nvSpPr>
          <p:cNvPr id="27658" name="AutoShape 10"/>
          <p:cNvSpPr>
            <a:spLocks noChangeArrowheads="1"/>
          </p:cNvSpPr>
          <p:nvPr/>
        </p:nvSpPr>
        <p:spPr bwMode="auto">
          <a:xfrm>
            <a:off x="4181475" y="1912938"/>
            <a:ext cx="141288" cy="304800"/>
          </a:xfrm>
          <a:prstGeom prst="downArrow">
            <a:avLst>
              <a:gd name="adj1" fmla="val 50000"/>
              <a:gd name="adj2" fmla="val 53932"/>
            </a:avLst>
          </a:prstGeom>
          <a:solidFill>
            <a:schemeClr val="hlink"/>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r"/>
            <a:endParaRPr lang="en-US" sz="1800" i="1" smtClean="0">
              <a:solidFill>
                <a:srgbClr val="FFFFFF"/>
              </a:solidFill>
              <a:ea typeface="ＭＳ Ｐゴシック" charset="0"/>
            </a:endParaRPr>
          </a:p>
        </p:txBody>
      </p:sp>
      <p:sp>
        <p:nvSpPr>
          <p:cNvPr id="27659" name="AutoShape 11"/>
          <p:cNvSpPr>
            <a:spLocks noChangeArrowheads="1"/>
          </p:cNvSpPr>
          <p:nvPr/>
        </p:nvSpPr>
        <p:spPr bwMode="auto">
          <a:xfrm>
            <a:off x="2422525" y="1836738"/>
            <a:ext cx="141288" cy="304800"/>
          </a:xfrm>
          <a:prstGeom prst="downArrow">
            <a:avLst>
              <a:gd name="adj1" fmla="val 50000"/>
              <a:gd name="adj2" fmla="val 53932"/>
            </a:avLst>
          </a:prstGeom>
          <a:solidFill>
            <a:schemeClr val="hlink"/>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lgn="r"/>
            <a:endParaRPr lang="en-US" sz="1800" i="1" smtClean="0">
              <a:solidFill>
                <a:srgbClr val="FFFFFF"/>
              </a:solidFill>
              <a:ea typeface="ＭＳ Ｐゴシック" charset="0"/>
            </a:endParaRPr>
          </a:p>
        </p:txBody>
      </p:sp>
      <p:sp>
        <p:nvSpPr>
          <p:cNvPr id="27660" name="Rectangle 12"/>
          <p:cNvSpPr>
            <a:spLocks noChangeArrowheads="1"/>
          </p:cNvSpPr>
          <p:nvPr/>
        </p:nvSpPr>
        <p:spPr bwMode="auto">
          <a:xfrm>
            <a:off x="6149975" y="4078288"/>
            <a:ext cx="984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p>
            <a:pPr eaLnBrk="0" hangingPunct="0"/>
            <a:r>
              <a:rPr lang="en-US" sz="1600" smtClean="0">
                <a:solidFill>
                  <a:srgbClr val="FFFFFF"/>
                </a:solidFill>
                <a:ea typeface="ＭＳ Ｐゴシック" charset="0"/>
                <a:cs typeface="Arial" charset="0"/>
              </a:rPr>
              <a:t>VEGFR-3</a:t>
            </a:r>
          </a:p>
        </p:txBody>
      </p:sp>
      <p:sp>
        <p:nvSpPr>
          <p:cNvPr id="27661" name="Text Box 13"/>
          <p:cNvSpPr txBox="1">
            <a:spLocks noChangeArrowheads="1"/>
          </p:cNvSpPr>
          <p:nvPr/>
        </p:nvSpPr>
        <p:spPr bwMode="auto">
          <a:xfrm>
            <a:off x="5172075" y="2266950"/>
            <a:ext cx="25320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600" i="0" smtClean="0">
                <a:solidFill>
                  <a:srgbClr val="FFFFFF"/>
                </a:solidFill>
                <a:cs typeface="Arial" charset="0"/>
              </a:rPr>
              <a:t>VEGF-C, D</a:t>
            </a:r>
          </a:p>
        </p:txBody>
      </p:sp>
      <p:sp>
        <p:nvSpPr>
          <p:cNvPr id="27662" name="Text Box 14"/>
          <p:cNvSpPr txBox="1">
            <a:spLocks noChangeArrowheads="1"/>
          </p:cNvSpPr>
          <p:nvPr/>
        </p:nvSpPr>
        <p:spPr bwMode="auto">
          <a:xfrm>
            <a:off x="6370638" y="3436938"/>
            <a:ext cx="1511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i="0" smtClean="0">
                <a:solidFill>
                  <a:srgbClr val="FFFFFF"/>
                </a:solidFill>
                <a:cs typeface="Arial" charset="0"/>
              </a:rPr>
              <a:t>Disulfide bonds</a:t>
            </a:r>
          </a:p>
        </p:txBody>
      </p:sp>
      <p:sp>
        <p:nvSpPr>
          <p:cNvPr id="27663" name="AutoShape 15"/>
          <p:cNvSpPr>
            <a:spLocks noChangeArrowheads="1"/>
          </p:cNvSpPr>
          <p:nvPr/>
        </p:nvSpPr>
        <p:spPr bwMode="auto">
          <a:xfrm rot="-862093">
            <a:off x="2535238" y="5040313"/>
            <a:ext cx="447675" cy="1028700"/>
          </a:xfrm>
          <a:prstGeom prst="downArrow">
            <a:avLst>
              <a:gd name="adj1" fmla="val 50000"/>
              <a:gd name="adj2" fmla="val 57447"/>
            </a:avLst>
          </a:prstGeom>
          <a:solidFill>
            <a:srgbClr val="FFFFFF"/>
          </a:solidFill>
          <a:ln w="12700">
            <a:solidFill>
              <a:schemeClr val="tx1"/>
            </a:solidFill>
            <a:miter lim="800000"/>
            <a:headEnd/>
            <a:tailEnd/>
          </a:ln>
        </p:spPr>
        <p:txBody>
          <a:bodyPr wrap="none" anchor="ctr"/>
          <a:lstStyle/>
          <a:p>
            <a:pPr eaLnBrk="0" hangingPunct="0"/>
            <a:endParaRPr lang="en-US" sz="2400" b="0" smtClean="0">
              <a:solidFill>
                <a:srgbClr val="33CC33"/>
              </a:solidFill>
              <a:ea typeface="ＭＳ Ｐゴシック" charset="0"/>
              <a:cs typeface="Arial" charset="0"/>
            </a:endParaRPr>
          </a:p>
        </p:txBody>
      </p:sp>
      <p:sp>
        <p:nvSpPr>
          <p:cNvPr id="27664" name="AutoShape 16"/>
          <p:cNvSpPr>
            <a:spLocks noChangeArrowheads="1"/>
          </p:cNvSpPr>
          <p:nvPr/>
        </p:nvSpPr>
        <p:spPr bwMode="auto">
          <a:xfrm rot="927112">
            <a:off x="3971925" y="5040313"/>
            <a:ext cx="447675" cy="1028700"/>
          </a:xfrm>
          <a:prstGeom prst="downArrow">
            <a:avLst>
              <a:gd name="adj1" fmla="val 50000"/>
              <a:gd name="adj2" fmla="val 57447"/>
            </a:avLst>
          </a:prstGeom>
          <a:solidFill>
            <a:srgbClr val="FFFFFF"/>
          </a:solidFill>
          <a:ln w="12700">
            <a:solidFill>
              <a:schemeClr val="tx1"/>
            </a:solidFill>
            <a:miter lim="800000"/>
            <a:headEnd/>
            <a:tailEnd/>
          </a:ln>
        </p:spPr>
        <p:txBody>
          <a:bodyPr wrap="none" anchor="ctr"/>
          <a:lstStyle/>
          <a:p>
            <a:pPr eaLnBrk="0" hangingPunct="0"/>
            <a:endParaRPr lang="en-US" sz="2400" b="0" smtClean="0">
              <a:solidFill>
                <a:srgbClr val="33CC33"/>
              </a:solidFill>
              <a:ea typeface="ＭＳ Ｐゴシック" charset="0"/>
              <a:cs typeface="Arial" charset="0"/>
            </a:endParaRPr>
          </a:p>
        </p:txBody>
      </p:sp>
      <p:sp>
        <p:nvSpPr>
          <p:cNvPr id="27665" name="AutoShape 17"/>
          <p:cNvSpPr>
            <a:spLocks noChangeArrowheads="1"/>
          </p:cNvSpPr>
          <p:nvPr/>
        </p:nvSpPr>
        <p:spPr bwMode="auto">
          <a:xfrm rot="927112">
            <a:off x="5419725" y="5253038"/>
            <a:ext cx="447675" cy="811212"/>
          </a:xfrm>
          <a:prstGeom prst="downArrow">
            <a:avLst>
              <a:gd name="adj1" fmla="val 50000"/>
              <a:gd name="adj2" fmla="val 45301"/>
            </a:avLst>
          </a:prstGeom>
          <a:solidFill>
            <a:srgbClr val="FFFFFF"/>
          </a:solidFill>
          <a:ln w="12700">
            <a:solidFill>
              <a:schemeClr val="tx1"/>
            </a:solidFill>
            <a:miter lim="800000"/>
            <a:headEnd/>
            <a:tailEnd/>
          </a:ln>
        </p:spPr>
        <p:txBody>
          <a:bodyPr wrap="none" anchor="ctr"/>
          <a:lstStyle/>
          <a:p>
            <a:pPr eaLnBrk="0" hangingPunct="0"/>
            <a:endParaRPr lang="en-US" sz="2400" b="0" smtClean="0">
              <a:solidFill>
                <a:srgbClr val="33CC33"/>
              </a:solidFill>
              <a:ea typeface="ＭＳ Ｐゴシック" charset="0"/>
              <a:cs typeface="Arial" charset="0"/>
            </a:endParaRPr>
          </a:p>
        </p:txBody>
      </p:sp>
      <p:sp>
        <p:nvSpPr>
          <p:cNvPr id="27666" name="Text Box 18"/>
          <p:cNvSpPr txBox="1">
            <a:spLocks noChangeArrowheads="1"/>
          </p:cNvSpPr>
          <p:nvPr/>
        </p:nvSpPr>
        <p:spPr bwMode="auto">
          <a:xfrm>
            <a:off x="5862638" y="6459538"/>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r>
              <a:rPr lang="en-GB" sz="1200" i="0" smtClean="0">
                <a:solidFill>
                  <a:srgbClr val="FFFFFF"/>
                </a:solidFill>
              </a:rPr>
              <a:t>Adapted from Hicklin, Ellis. JCO 2005</a:t>
            </a:r>
          </a:p>
        </p:txBody>
      </p:sp>
      <p:pic>
        <p:nvPicPr>
          <p:cNvPr id="27667"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4050" y="1800225"/>
            <a:ext cx="4786313"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3751445827"/>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47"/>
          <p:cNvSpPr>
            <a:spLocks noChangeArrowheads="1"/>
          </p:cNvSpPr>
          <p:nvPr/>
        </p:nvSpPr>
        <p:spPr bwMode="auto">
          <a:xfrm>
            <a:off x="323850" y="3284538"/>
            <a:ext cx="8496300" cy="1584325"/>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a:endParaRPr lang="en-US" sz="1800" i="1" smtClean="0">
              <a:solidFill>
                <a:srgbClr val="FFFFFF"/>
              </a:solidFill>
              <a:ea typeface="ＭＳ Ｐゴシック" charset="0"/>
            </a:endParaRPr>
          </a:p>
        </p:txBody>
      </p:sp>
      <p:sp>
        <p:nvSpPr>
          <p:cNvPr id="28675" name="Rectangle 46"/>
          <p:cNvSpPr>
            <a:spLocks noGrp="1" noChangeArrowheads="1"/>
          </p:cNvSpPr>
          <p:nvPr>
            <p:ph type="title"/>
          </p:nvPr>
        </p:nvSpPr>
        <p:spPr/>
        <p:txBody>
          <a:bodyPr/>
          <a:lstStyle/>
          <a:p>
            <a:pPr eaLnBrk="1" hangingPunct="1"/>
            <a:r>
              <a:rPr lang="en-US" sz="2800">
                <a:latin typeface="Arial" charset="0"/>
              </a:rPr>
              <a:t>Functions of the VEGF family of receptors</a:t>
            </a:r>
          </a:p>
        </p:txBody>
      </p:sp>
      <p:graphicFrame>
        <p:nvGraphicFramePr>
          <p:cNvPr id="2334768" name="Group 48"/>
          <p:cNvGraphicFramePr>
            <a:graphicFrameLocks noGrp="1"/>
          </p:cNvGraphicFramePr>
          <p:nvPr>
            <p:ph type="tbl" idx="4294967295"/>
          </p:nvPr>
        </p:nvGraphicFramePr>
        <p:xfrm>
          <a:off x="468313" y="1844675"/>
          <a:ext cx="8207375" cy="3816351"/>
        </p:xfrm>
        <a:graphic>
          <a:graphicData uri="http://schemas.openxmlformats.org/drawingml/2006/table">
            <a:tbl>
              <a:tblPr/>
              <a:tblGrid>
                <a:gridCol w="1982787"/>
                <a:gridCol w="6224588"/>
              </a:tblGrid>
              <a:tr h="1465263">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smtClean="0">
                          <a:ln>
                            <a:noFill/>
                          </a:ln>
                          <a:solidFill>
                            <a:schemeClr val="tx1"/>
                          </a:solidFill>
                          <a:effectLst/>
                          <a:latin typeface="Arial" charset="0"/>
                        </a:rPr>
                        <a:t>VEGFR-1</a:t>
                      </a:r>
                      <a:r>
                        <a:rPr kumimoji="0" lang="en-US" sz="1800" b="1" i="0" u="none" strike="noStrike" cap="none" normalizeH="0" baseline="30000" smtClean="0">
                          <a:ln>
                            <a:noFill/>
                          </a:ln>
                          <a:solidFill>
                            <a:schemeClr val="tx1"/>
                          </a:solidFill>
                          <a:effectLst/>
                          <a:latin typeface="Arial" charset="0"/>
                        </a:rPr>
                        <a:t>1,2</a:t>
                      </a:r>
                      <a:br>
                        <a:rPr kumimoji="0" lang="en-US" sz="1800" b="1" i="0" u="none" strike="noStrike" cap="none" normalizeH="0" baseline="30000" smtClean="0">
                          <a:ln>
                            <a:noFill/>
                          </a:ln>
                          <a:solidFill>
                            <a:schemeClr val="tx1"/>
                          </a:solidFill>
                          <a:effectLst/>
                          <a:latin typeface="Arial" charset="0"/>
                        </a:rPr>
                      </a:br>
                      <a:r>
                        <a:rPr kumimoji="0" lang="en-US" sz="1800" b="1" i="0" u="none" strike="noStrike" cap="none" normalizeH="0" baseline="30000" smtClean="0">
                          <a:ln>
                            <a:noFill/>
                          </a:ln>
                          <a:solidFill>
                            <a:schemeClr val="tx1"/>
                          </a:solidFill>
                          <a:effectLst/>
                          <a:latin typeface="Arial" charset="0"/>
                        </a:rPr>
                        <a:t/>
                      </a:r>
                      <a:br>
                        <a:rPr kumimoji="0" lang="en-US" sz="1800" b="1" i="0" u="none" strike="noStrike" cap="none" normalizeH="0" baseline="30000" smtClean="0">
                          <a:ln>
                            <a:noFill/>
                          </a:ln>
                          <a:solidFill>
                            <a:schemeClr val="tx1"/>
                          </a:solidFill>
                          <a:effectLst/>
                          <a:latin typeface="Arial" charset="0"/>
                        </a:rPr>
                      </a:br>
                      <a:r>
                        <a:rPr kumimoji="0" lang="en-US" sz="1800" b="1" i="0" u="none" strike="noStrike" cap="none" normalizeH="0" baseline="30000" smtClean="0">
                          <a:ln>
                            <a:noFill/>
                          </a:ln>
                          <a:solidFill>
                            <a:schemeClr val="tx1"/>
                          </a:solidFill>
                          <a:effectLst/>
                          <a:latin typeface="Arial" charset="0"/>
                        </a:rPr>
                        <a:t/>
                      </a:r>
                      <a:br>
                        <a:rPr kumimoji="0" lang="en-US" sz="1800" b="1" i="0" u="none" strike="noStrike" cap="none" normalizeH="0" baseline="30000" smtClean="0">
                          <a:ln>
                            <a:noFill/>
                          </a:ln>
                          <a:solidFill>
                            <a:schemeClr val="tx1"/>
                          </a:solidFill>
                          <a:effectLst/>
                          <a:latin typeface="Arial" charset="0"/>
                        </a:rPr>
                      </a:br>
                      <a:endParaRPr kumimoji="0" lang="en-US" sz="1800" b="1" i="0" u="none" strike="noStrike" cap="none" normalizeH="0" baseline="30000" smtClean="0">
                        <a:ln>
                          <a:noFill/>
                        </a:ln>
                        <a:solidFill>
                          <a:schemeClr val="tx1"/>
                        </a:solidFill>
                        <a:effectLst/>
                        <a:latin typeface="Arial" charset="0"/>
                      </a:endParaRP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endParaRPr kumimoji="0" lang="en-US" sz="1800" b="1" i="0" u="none" strike="noStrike" cap="none" normalizeH="0" baseline="0" smtClean="0">
                        <a:ln>
                          <a:noFill/>
                        </a:ln>
                        <a:solidFill>
                          <a:schemeClr val="tx1"/>
                        </a:solidFill>
                        <a:effectLst/>
                        <a:latin typeface="Arial" charset="0"/>
                      </a:endParaRPr>
                    </a:p>
                  </a:txBody>
                  <a:tcPr marL="0" marR="45720" anchor="ctr" horzOverflow="overflow">
                    <a:lnL cap="flat">
                      <a:noFill/>
                    </a:lnL>
                    <a:lnR>
                      <a:noFill/>
                    </a:lnR>
                    <a:lnT w="28575"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smtClean="0">
                          <a:ln>
                            <a:noFill/>
                          </a:ln>
                          <a:solidFill>
                            <a:schemeClr val="tx1"/>
                          </a:solidFill>
                          <a:effectLst/>
                          <a:latin typeface="Arial" charset="0"/>
                        </a:rPr>
                        <a:t>Crucial to embryonic angiogenesis</a:t>
                      </a: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smtClean="0">
                          <a:ln>
                            <a:noFill/>
                          </a:ln>
                          <a:solidFill>
                            <a:schemeClr val="tx1"/>
                          </a:solidFill>
                          <a:effectLst/>
                          <a:latin typeface="Arial" charset="0"/>
                        </a:rPr>
                        <a:t>Does not appear to be critical in pathogenic angiogenesis. Present on activated vascular endothelial cells, dendritic cells, HSCs, leukemic tumor cells</a:t>
                      </a:r>
                    </a:p>
                  </a:txBody>
                  <a:tcPr marL="45720" marR="45720" anchor="ctr" horzOverflow="overflow">
                    <a:lnL>
                      <a:noFill/>
                    </a:lnL>
                    <a:lnR cap="flat">
                      <a:noFill/>
                    </a:lnR>
                    <a:lnT w="28575" cap="flat" cmpd="sng" algn="ctr">
                      <a:solidFill>
                        <a:schemeClr val="tx1"/>
                      </a:solidFill>
                      <a:prstDash val="solid"/>
                      <a:round/>
                      <a:headEnd type="none" w="med" len="med"/>
                      <a:tailEnd type="none" w="med" len="med"/>
                    </a:lnT>
                    <a:lnB>
                      <a:noFill/>
                    </a:lnB>
                    <a:lnTlToBr>
                      <a:noFill/>
                    </a:lnTlToBr>
                    <a:lnBlToTr>
                      <a:noFill/>
                    </a:lnBlToTr>
                    <a:noFill/>
                  </a:tcPr>
                </a:tc>
              </a:tr>
              <a:tr h="1531938">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smtClean="0">
                          <a:ln>
                            <a:noFill/>
                          </a:ln>
                          <a:solidFill>
                            <a:schemeClr val="bg1"/>
                          </a:solidFill>
                          <a:effectLst/>
                          <a:latin typeface="Arial" charset="0"/>
                        </a:rPr>
                        <a:t>VEGFR-2</a:t>
                      </a:r>
                      <a:r>
                        <a:rPr kumimoji="0" lang="en-US" sz="1800" b="1" i="0" u="none" strike="noStrike" cap="none" normalizeH="0" baseline="30000" smtClean="0">
                          <a:ln>
                            <a:noFill/>
                          </a:ln>
                          <a:solidFill>
                            <a:schemeClr val="bg1"/>
                          </a:solidFill>
                          <a:effectLst/>
                          <a:latin typeface="Arial" charset="0"/>
                        </a:rPr>
                        <a:t>1,3</a:t>
                      </a:r>
                      <a:br>
                        <a:rPr kumimoji="0" lang="en-US" sz="1800" b="1" i="0" u="none" strike="noStrike" cap="none" normalizeH="0" baseline="30000" smtClean="0">
                          <a:ln>
                            <a:noFill/>
                          </a:ln>
                          <a:solidFill>
                            <a:schemeClr val="bg1"/>
                          </a:solidFill>
                          <a:effectLst/>
                          <a:latin typeface="Arial" charset="0"/>
                        </a:rPr>
                      </a:br>
                      <a:endParaRPr kumimoji="0" lang="en-US" sz="1800" b="1" i="0" u="none" strike="noStrike" cap="none" normalizeH="0" baseline="30000" smtClean="0">
                        <a:ln>
                          <a:noFill/>
                        </a:ln>
                        <a:solidFill>
                          <a:schemeClr val="bg1"/>
                        </a:solidFill>
                        <a:effectLst/>
                        <a:latin typeface="Arial" charset="0"/>
                      </a:endParaRP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endParaRPr kumimoji="0" lang="en-US" sz="1800" b="1" i="0" u="none" strike="noStrike" cap="none" normalizeH="0" baseline="30000" smtClean="0">
                        <a:ln>
                          <a:noFill/>
                        </a:ln>
                        <a:solidFill>
                          <a:schemeClr val="bg1"/>
                        </a:solidFill>
                        <a:effectLst/>
                        <a:latin typeface="Arial" charset="0"/>
                      </a:endParaRP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endParaRPr kumimoji="0" lang="en-US" sz="1800" b="1" i="0" u="none" strike="noStrike" cap="none" normalizeH="0" baseline="30000" smtClean="0">
                        <a:ln>
                          <a:noFill/>
                        </a:ln>
                        <a:solidFill>
                          <a:schemeClr val="bg1"/>
                        </a:solidFill>
                        <a:effectLst/>
                        <a:latin typeface="Arial" charset="0"/>
                      </a:endParaRP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endParaRPr kumimoji="0" lang="en-US" sz="1800" b="1" i="0" u="none" strike="noStrike" cap="none" normalizeH="0" baseline="0" smtClean="0">
                        <a:ln>
                          <a:noFill/>
                        </a:ln>
                        <a:solidFill>
                          <a:schemeClr val="bg1"/>
                        </a:solidFill>
                        <a:effectLst/>
                        <a:latin typeface="Arial" charset="0"/>
                      </a:endParaRPr>
                    </a:p>
                  </a:txBody>
                  <a:tcPr marL="0" marR="45720" anchor="ctr"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sng" strike="noStrike" cap="none" normalizeH="0" baseline="0" dirty="0" smtClean="0">
                          <a:ln>
                            <a:noFill/>
                          </a:ln>
                          <a:solidFill>
                            <a:schemeClr val="bg1"/>
                          </a:solidFill>
                          <a:effectLst/>
                          <a:latin typeface="Arial" charset="0"/>
                        </a:rPr>
                        <a:t>Most important VEGF receptor in tumor angiogenesis</a:t>
                      </a: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Mediates the majority of VEGF </a:t>
                      </a:r>
                      <a:r>
                        <a:rPr kumimoji="0" lang="en-US" sz="1800" b="1" i="0" u="none" strike="noStrike" cap="none" normalizeH="0" baseline="0" dirty="0" err="1" smtClean="0">
                          <a:ln>
                            <a:noFill/>
                          </a:ln>
                          <a:solidFill>
                            <a:schemeClr val="bg1"/>
                          </a:solidFill>
                          <a:effectLst/>
                          <a:latin typeface="Arial" charset="0"/>
                        </a:rPr>
                        <a:t>angiogenic</a:t>
                      </a:r>
                      <a:r>
                        <a:rPr kumimoji="0" lang="en-US" sz="1800" b="1" i="0" u="none" strike="noStrike" cap="none" normalizeH="0" baseline="0" dirty="0" smtClean="0">
                          <a:ln>
                            <a:noFill/>
                          </a:ln>
                          <a:solidFill>
                            <a:schemeClr val="bg1"/>
                          </a:solidFill>
                          <a:effectLst/>
                          <a:latin typeface="Arial" charset="0"/>
                        </a:rPr>
                        <a:t> effects.</a:t>
                      </a: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dirty="0" smtClean="0">
                          <a:ln>
                            <a:noFill/>
                          </a:ln>
                          <a:solidFill>
                            <a:schemeClr val="bg1"/>
                          </a:solidFill>
                          <a:effectLst/>
                          <a:latin typeface="Arial" charset="0"/>
                        </a:rPr>
                        <a:t>Present on vascular endothelial cells, circulating endothelial precursors, dendritic cells, leukemic cells</a:t>
                      </a:r>
                    </a:p>
                  </a:txBody>
                  <a:tcPr marL="45720" marR="45720" anchor="ctr" horzOverflow="overflow">
                    <a:lnL>
                      <a:noFill/>
                    </a:lnL>
                    <a:lnR cap="flat">
                      <a:noFill/>
                    </a:lnR>
                    <a:lnT>
                      <a:noFill/>
                    </a:lnT>
                    <a:lnB>
                      <a:noFill/>
                    </a:lnB>
                    <a:lnTlToBr>
                      <a:noFill/>
                    </a:lnTlToBr>
                    <a:lnBlToTr>
                      <a:noFill/>
                    </a:lnBlToTr>
                    <a:noFill/>
                  </a:tcPr>
                </a:tc>
              </a:tr>
              <a:tr h="819150">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smtClean="0">
                          <a:ln>
                            <a:noFill/>
                          </a:ln>
                          <a:solidFill>
                            <a:schemeClr val="tx1"/>
                          </a:solidFill>
                          <a:effectLst/>
                          <a:latin typeface="Arial" charset="0"/>
                        </a:rPr>
                        <a:t>VEGFR-3</a:t>
                      </a:r>
                      <a:r>
                        <a:rPr kumimoji="0" lang="en-US" sz="1800" b="1" i="0" u="none" strike="noStrike" cap="none" normalizeH="0" baseline="30000" smtClean="0">
                          <a:ln>
                            <a:noFill/>
                          </a:ln>
                          <a:solidFill>
                            <a:schemeClr val="tx1"/>
                          </a:solidFill>
                          <a:effectLst/>
                          <a:latin typeface="Arial" charset="0"/>
                        </a:rPr>
                        <a:t>1,4</a:t>
                      </a: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endParaRPr kumimoji="0" lang="en-US" sz="1800" b="1" i="0" u="none" strike="noStrike" cap="none" normalizeH="0" baseline="0" smtClean="0">
                        <a:ln>
                          <a:noFill/>
                        </a:ln>
                        <a:solidFill>
                          <a:schemeClr val="tx1"/>
                        </a:solidFill>
                        <a:effectLst/>
                        <a:latin typeface="Arial" charset="0"/>
                      </a:endParaRPr>
                    </a:p>
                  </a:txBody>
                  <a:tcPr marL="0" marR="45720" anchor="ctr" horzOverflow="overflow">
                    <a:lnL cap="flat">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Found only in lymphatic endothelial cells</a:t>
                      </a:r>
                    </a:p>
                    <a:p>
                      <a:pPr marL="0" marR="0" lvl="0" indent="0" algn="l" defTabSz="914400" rtl="0" eaLnBrk="1" fontAlgn="base" latinLnBrk="0" hangingPunct="1">
                        <a:lnSpc>
                          <a:spcPct val="100000"/>
                        </a:lnSpc>
                        <a:spcBef>
                          <a:spcPct val="0"/>
                        </a:spcBef>
                        <a:spcAft>
                          <a:spcPct val="20000"/>
                        </a:spcAft>
                        <a:buClr>
                          <a:schemeClr val="tx1"/>
                        </a:buClr>
                        <a:buSzPct val="90000"/>
                        <a:buFont typeface="Wingdings" pitchFamily="2" charset="2"/>
                        <a:buNone/>
                        <a:tabLst/>
                      </a:pPr>
                      <a:r>
                        <a:rPr kumimoji="0" lang="en-US" sz="1800" b="1" i="0" u="none" strike="noStrike" cap="none" normalizeH="0" baseline="0" dirty="0" smtClean="0">
                          <a:ln>
                            <a:noFill/>
                          </a:ln>
                          <a:solidFill>
                            <a:schemeClr val="tx1"/>
                          </a:solidFill>
                          <a:effectLst/>
                          <a:latin typeface="Arial" charset="0"/>
                        </a:rPr>
                        <a:t>Associated with lymph node metastasis</a:t>
                      </a:r>
                    </a:p>
                  </a:txBody>
                  <a:tcPr marL="45720" marR="45720" anchor="ctr" horzOverflow="overflow">
                    <a:lnL>
                      <a:noFill/>
                    </a:lnL>
                    <a:lnR cap="flat">
                      <a:noFill/>
                    </a:lnR>
                    <a:ln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685" name="Text Box 17"/>
          <p:cNvSpPr txBox="1">
            <a:spLocks noChangeArrowheads="1"/>
          </p:cNvSpPr>
          <p:nvPr/>
        </p:nvSpPr>
        <p:spPr bwMode="auto">
          <a:xfrm>
            <a:off x="2987675" y="6342063"/>
            <a:ext cx="56880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eaLnBrk="1" hangingPunct="1">
              <a:spcBef>
                <a:spcPct val="30000"/>
              </a:spcBef>
            </a:pPr>
            <a:r>
              <a:rPr lang="en-US" sz="1200" i="0" smtClean="0">
                <a:solidFill>
                  <a:srgbClr val="FFFFFF"/>
                </a:solidFill>
              </a:rPr>
              <a:t>1. Hicklin, Ellis. JCO 2005; 2. Olofsson, et al. Proc Natl Acad Sci USA 1998         3. Ogawa, et al. J Biol Chem 1998; 4. Dumont, et al. Science 1998</a:t>
            </a:r>
          </a:p>
        </p:txBody>
      </p:sp>
    </p:spTree>
    <p:extLst>
      <p:ext uri="{BB962C8B-B14F-4D97-AF65-F5344CB8AC3E}">
        <p14:creationId xmlns:p14="http://schemas.microsoft.com/office/powerpoint/2010/main" val="22094461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linds(horizontal)">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VEGF</a:t>
            </a:r>
            <a:endParaRPr lang="es-ES" dirty="0"/>
          </a:p>
        </p:txBody>
      </p:sp>
      <p:sp>
        <p:nvSpPr>
          <p:cNvPr id="3" name="Marcador de contenido 2"/>
          <p:cNvSpPr>
            <a:spLocks noGrp="1"/>
          </p:cNvSpPr>
          <p:nvPr>
            <p:ph idx="1"/>
          </p:nvPr>
        </p:nvSpPr>
        <p:spPr/>
        <p:txBody>
          <a:bodyPr/>
          <a:lstStyle/>
          <a:p>
            <a:r>
              <a:rPr lang="es-ES" dirty="0" smtClean="0"/>
              <a:t>VEGF/VEGFR-2</a:t>
            </a:r>
          </a:p>
          <a:p>
            <a:pPr lvl="1"/>
            <a:r>
              <a:rPr lang="es-ES" dirty="0" smtClean="0"/>
              <a:t>PI3k</a:t>
            </a:r>
          </a:p>
          <a:p>
            <a:pPr lvl="1"/>
            <a:r>
              <a:rPr lang="es-ES" dirty="0" smtClean="0"/>
              <a:t>Ras/</a:t>
            </a:r>
            <a:r>
              <a:rPr lang="es-ES" dirty="0" err="1" smtClean="0"/>
              <a:t>Raf</a:t>
            </a:r>
            <a:r>
              <a:rPr lang="es-ES" dirty="0" smtClean="0"/>
              <a:t>/MEK/</a:t>
            </a:r>
            <a:r>
              <a:rPr lang="es-ES" dirty="0" err="1" smtClean="0"/>
              <a:t>Erk</a:t>
            </a:r>
            <a:endParaRPr lang="es-ES" dirty="0" smtClean="0"/>
          </a:p>
          <a:p>
            <a:r>
              <a:rPr lang="es-ES" dirty="0" smtClean="0"/>
              <a:t>VEGF </a:t>
            </a:r>
            <a:r>
              <a:rPr lang="es-ES" dirty="0" err="1" smtClean="0"/>
              <a:t>is</a:t>
            </a:r>
            <a:r>
              <a:rPr lang="es-ES" dirty="0" smtClean="0"/>
              <a:t> </a:t>
            </a:r>
            <a:r>
              <a:rPr lang="es-ES" dirty="0" err="1" smtClean="0"/>
              <a:t>upregulated</a:t>
            </a:r>
            <a:r>
              <a:rPr lang="es-ES" dirty="0" smtClean="0"/>
              <a:t> in </a:t>
            </a:r>
            <a:r>
              <a:rPr lang="es-ES" dirty="0" err="1" smtClean="0"/>
              <a:t>tumors</a:t>
            </a:r>
            <a:endParaRPr lang="es-ES" dirty="0" smtClean="0"/>
          </a:p>
          <a:p>
            <a:pPr lvl="1"/>
            <a:r>
              <a:rPr lang="es-ES" dirty="0" err="1" smtClean="0"/>
              <a:t>Hypoxia</a:t>
            </a:r>
            <a:endParaRPr lang="es-ES" dirty="0" smtClean="0"/>
          </a:p>
          <a:p>
            <a:pPr lvl="1"/>
            <a:r>
              <a:rPr lang="es-ES" dirty="0" err="1" smtClean="0"/>
              <a:t>Loss</a:t>
            </a:r>
            <a:r>
              <a:rPr lang="es-ES" dirty="0" smtClean="0"/>
              <a:t> of TSG (p53, VHL, PTEN)</a:t>
            </a:r>
            <a:endParaRPr lang="es-ES" dirty="0"/>
          </a:p>
        </p:txBody>
      </p:sp>
    </p:spTree>
    <p:extLst>
      <p:ext uri="{BB962C8B-B14F-4D97-AF65-F5344CB8AC3E}">
        <p14:creationId xmlns:p14="http://schemas.microsoft.com/office/powerpoint/2010/main" val="315771644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Line 141"/>
          <p:cNvSpPr>
            <a:spLocks noChangeShapeType="1"/>
          </p:cNvSpPr>
          <p:nvPr/>
        </p:nvSpPr>
        <p:spPr bwMode="auto">
          <a:xfrm>
            <a:off x="3055938" y="2660650"/>
            <a:ext cx="1587" cy="3905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58" name="Line 144"/>
          <p:cNvSpPr>
            <a:spLocks noChangeShapeType="1"/>
          </p:cNvSpPr>
          <p:nvPr/>
        </p:nvSpPr>
        <p:spPr bwMode="auto">
          <a:xfrm flipH="1">
            <a:off x="2305050" y="2660650"/>
            <a:ext cx="1855788" cy="2222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59" name="Line 147"/>
          <p:cNvSpPr>
            <a:spLocks noChangeShapeType="1"/>
          </p:cNvSpPr>
          <p:nvPr/>
        </p:nvSpPr>
        <p:spPr bwMode="auto">
          <a:xfrm flipH="1">
            <a:off x="3200400" y="2670175"/>
            <a:ext cx="949325" cy="4413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60" name="Line 150"/>
          <p:cNvSpPr>
            <a:spLocks noChangeShapeType="1"/>
          </p:cNvSpPr>
          <p:nvPr/>
        </p:nvSpPr>
        <p:spPr bwMode="auto">
          <a:xfrm>
            <a:off x="4322763" y="2663825"/>
            <a:ext cx="1587" cy="3937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61" name="Line 192"/>
          <p:cNvSpPr>
            <a:spLocks noChangeShapeType="1"/>
          </p:cNvSpPr>
          <p:nvPr/>
        </p:nvSpPr>
        <p:spPr bwMode="auto">
          <a:xfrm flipH="1">
            <a:off x="4464050" y="2663825"/>
            <a:ext cx="738188" cy="4445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62" name="Line 195"/>
          <p:cNvSpPr>
            <a:spLocks noChangeShapeType="1"/>
          </p:cNvSpPr>
          <p:nvPr/>
        </p:nvSpPr>
        <p:spPr bwMode="auto">
          <a:xfrm>
            <a:off x="5994400" y="2663825"/>
            <a:ext cx="665163" cy="43021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63" name="Line 198"/>
          <p:cNvSpPr>
            <a:spLocks noChangeShapeType="1"/>
          </p:cNvSpPr>
          <p:nvPr/>
        </p:nvSpPr>
        <p:spPr bwMode="auto">
          <a:xfrm flipH="1">
            <a:off x="4576763" y="2663825"/>
            <a:ext cx="1423987" cy="5143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64" name="Line 272"/>
          <p:cNvSpPr>
            <a:spLocks noChangeShapeType="1"/>
          </p:cNvSpPr>
          <p:nvPr/>
        </p:nvSpPr>
        <p:spPr bwMode="auto">
          <a:xfrm>
            <a:off x="6819900" y="2663825"/>
            <a:ext cx="1588" cy="3905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CO"/>
          </a:p>
        </p:txBody>
      </p:sp>
      <p:sp>
        <p:nvSpPr>
          <p:cNvPr id="45065" name="Rectangle 2"/>
          <p:cNvSpPr>
            <a:spLocks noGrp="1" noChangeArrowheads="1"/>
          </p:cNvSpPr>
          <p:nvPr>
            <p:ph type="title"/>
          </p:nvPr>
        </p:nvSpPr>
        <p:spPr/>
        <p:txBody>
          <a:bodyPr>
            <a:normAutofit fontScale="90000"/>
          </a:bodyPr>
          <a:lstStyle/>
          <a:p>
            <a:pPr eaLnBrk="1" hangingPunct="1"/>
            <a:r>
              <a:rPr lang="en-US" smtClean="0">
                <a:ea typeface="ＭＳ Ｐゴシック" panose="020B0600070205080204" pitchFamily="34" charset="-128"/>
              </a:rPr>
              <a:t>The VEGF and VEGF-Receptor Family</a:t>
            </a:r>
          </a:p>
        </p:txBody>
      </p:sp>
      <p:sp>
        <p:nvSpPr>
          <p:cNvPr id="1228803" name="Text Box 3"/>
          <p:cNvSpPr txBox="1">
            <a:spLocks noChangeArrowheads="1"/>
          </p:cNvSpPr>
          <p:nvPr/>
        </p:nvSpPr>
        <p:spPr bwMode="auto">
          <a:xfrm>
            <a:off x="379413" y="5541963"/>
            <a:ext cx="8612187" cy="563231"/>
          </a:xfrm>
          <a:prstGeom prst="rect">
            <a:avLst/>
          </a:prstGeom>
          <a:noFill/>
          <a:ln w="9525">
            <a:noFill/>
            <a:miter lim="800000"/>
            <a:headEnd/>
            <a:tailEnd/>
          </a:ln>
          <a:effectLst/>
        </p:spPr>
        <p:txBody>
          <a:bodyPr>
            <a:spAutoFit/>
          </a:bodyPr>
          <a:lstStyle/>
          <a:p>
            <a:pPr fontAlgn="auto">
              <a:lnSpc>
                <a:spcPct val="90000"/>
              </a:lnSpc>
              <a:spcBef>
                <a:spcPct val="20000"/>
              </a:spcBef>
              <a:spcAft>
                <a:spcPts val="0"/>
              </a:spcAft>
              <a:buClr>
                <a:schemeClr val="accent6"/>
              </a:buClr>
              <a:defRPr/>
            </a:pPr>
            <a:r>
              <a:rPr lang="en-US" i="1" dirty="0">
                <a:solidFill>
                  <a:schemeClr val="tx1">
                    <a:lumMod val="85000"/>
                    <a:lumOff val="15000"/>
                  </a:schemeClr>
                </a:solidFill>
                <a:ea typeface="+mn-ea"/>
              </a:rPr>
              <a:t>VEGF regulates angiogenesis via interaction with receptor tyrosine </a:t>
            </a:r>
            <a:r>
              <a:rPr lang="en-US" i="1" dirty="0" smtClean="0">
                <a:solidFill>
                  <a:schemeClr val="tx1">
                    <a:lumMod val="85000"/>
                    <a:lumOff val="15000"/>
                  </a:schemeClr>
                </a:solidFill>
                <a:ea typeface="+mn-ea"/>
              </a:rPr>
              <a:t>kinases. </a:t>
            </a:r>
            <a:r>
              <a:rPr lang="en-US" sz="1600" i="1" dirty="0" smtClean="0">
                <a:solidFill>
                  <a:schemeClr val="tx1">
                    <a:lumMod val="85000"/>
                    <a:lumOff val="15000"/>
                  </a:schemeClr>
                </a:solidFill>
                <a:ea typeface="+mn-ea"/>
              </a:rPr>
              <a:t>VEGFR-2/KDR </a:t>
            </a:r>
            <a:r>
              <a:rPr lang="en-US" sz="1600" i="1" dirty="0">
                <a:solidFill>
                  <a:schemeClr val="tx1">
                    <a:lumMod val="85000"/>
                    <a:lumOff val="15000"/>
                  </a:schemeClr>
                </a:solidFill>
                <a:ea typeface="+mn-ea"/>
              </a:rPr>
              <a:t>and VEGFR-1/Flt-1</a:t>
            </a:r>
            <a:endParaRPr lang="en-US" sz="1600" i="1" dirty="0">
              <a:solidFill>
                <a:schemeClr val="tx1">
                  <a:lumMod val="85000"/>
                  <a:lumOff val="15000"/>
                </a:schemeClr>
              </a:solidFill>
              <a:latin typeface="Times" charset="0"/>
              <a:ea typeface="+mn-ea"/>
            </a:endParaRPr>
          </a:p>
        </p:txBody>
      </p:sp>
      <p:sp>
        <p:nvSpPr>
          <p:cNvPr id="45067" name="Rectangle 4"/>
          <p:cNvSpPr>
            <a:spLocks noChangeArrowheads="1"/>
          </p:cNvSpPr>
          <p:nvPr/>
        </p:nvSpPr>
        <p:spPr bwMode="auto">
          <a:xfrm>
            <a:off x="2743200" y="4575175"/>
            <a:ext cx="7778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VEGFR-1</a:t>
            </a:r>
          </a:p>
        </p:txBody>
      </p:sp>
      <p:sp>
        <p:nvSpPr>
          <p:cNvPr id="45068" name="Rectangle 5"/>
          <p:cNvSpPr>
            <a:spLocks noChangeArrowheads="1"/>
          </p:cNvSpPr>
          <p:nvPr/>
        </p:nvSpPr>
        <p:spPr bwMode="auto">
          <a:xfrm>
            <a:off x="2824163" y="4908550"/>
            <a:ext cx="495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(Flt-1)</a:t>
            </a:r>
          </a:p>
        </p:txBody>
      </p:sp>
      <p:sp>
        <p:nvSpPr>
          <p:cNvPr id="45069" name="Freeform 6"/>
          <p:cNvSpPr>
            <a:spLocks/>
          </p:cNvSpPr>
          <p:nvPr/>
        </p:nvSpPr>
        <p:spPr bwMode="auto">
          <a:xfrm>
            <a:off x="3070225" y="3563938"/>
            <a:ext cx="33338"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2"/>
                </a:lnTo>
                <a:lnTo>
                  <a:pt x="2" y="62"/>
                </a:lnTo>
                <a:lnTo>
                  <a:pt x="0" y="50"/>
                </a:lnTo>
                <a:lnTo>
                  <a:pt x="2" y="40"/>
                </a:lnTo>
                <a:lnTo>
                  <a:pt x="4" y="28"/>
                </a:lnTo>
                <a:lnTo>
                  <a:pt x="8" y="18"/>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0" name="Freeform 7"/>
          <p:cNvSpPr>
            <a:spLocks/>
          </p:cNvSpPr>
          <p:nvPr/>
        </p:nvSpPr>
        <p:spPr bwMode="auto">
          <a:xfrm>
            <a:off x="3119438" y="3575050"/>
            <a:ext cx="38100"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20" y="36"/>
                </a:lnTo>
                <a:lnTo>
                  <a:pt x="22" y="48"/>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1" name="Freeform 8"/>
          <p:cNvSpPr>
            <a:spLocks/>
          </p:cNvSpPr>
          <p:nvPr/>
        </p:nvSpPr>
        <p:spPr bwMode="auto">
          <a:xfrm>
            <a:off x="2949575" y="3557588"/>
            <a:ext cx="30163"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0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6" y="80"/>
                </a:moveTo>
                <a:lnTo>
                  <a:pt x="6" y="80"/>
                </a:lnTo>
                <a:lnTo>
                  <a:pt x="2" y="72"/>
                </a:lnTo>
                <a:lnTo>
                  <a:pt x="0" y="62"/>
                </a:lnTo>
                <a:lnTo>
                  <a:pt x="0" y="50"/>
                </a:lnTo>
                <a:lnTo>
                  <a:pt x="0" y="40"/>
                </a:lnTo>
                <a:lnTo>
                  <a:pt x="4" y="28"/>
                </a:lnTo>
                <a:lnTo>
                  <a:pt x="8"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2" name="Freeform 9"/>
          <p:cNvSpPr>
            <a:spLocks/>
          </p:cNvSpPr>
          <p:nvPr/>
        </p:nvSpPr>
        <p:spPr bwMode="auto">
          <a:xfrm>
            <a:off x="2998788" y="3568700"/>
            <a:ext cx="34925" cy="127000"/>
          </a:xfrm>
          <a:custGeom>
            <a:avLst/>
            <a:gdLst>
              <a:gd name="T0" fmla="*/ 0 w 20"/>
              <a:gd name="T1" fmla="*/ 0 h 76"/>
              <a:gd name="T2" fmla="*/ 0 w 20"/>
              <a:gd name="T3" fmla="*/ 0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2147483647 w 20"/>
              <a:gd name="T13" fmla="*/ 2147483647 h 76"/>
              <a:gd name="T14" fmla="*/ 2147483647 w 20"/>
              <a:gd name="T15" fmla="*/ 2147483647 h 76"/>
              <a:gd name="T16" fmla="*/ 2147483647 w 20"/>
              <a:gd name="T17" fmla="*/ 2147483647 h 76"/>
              <a:gd name="T18" fmla="*/ 2147483647 w 20"/>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0" y="0"/>
                </a:moveTo>
                <a:lnTo>
                  <a:pt x="0" y="0"/>
                </a:lnTo>
                <a:lnTo>
                  <a:pt x="6" y="6"/>
                </a:lnTo>
                <a:lnTo>
                  <a:pt x="12" y="14"/>
                </a:lnTo>
                <a:lnTo>
                  <a:pt x="16" y="24"/>
                </a:lnTo>
                <a:lnTo>
                  <a:pt x="18" y="36"/>
                </a:lnTo>
                <a:lnTo>
                  <a:pt x="20" y="46"/>
                </a:lnTo>
                <a:lnTo>
                  <a:pt x="20"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3" name="Freeform 10"/>
          <p:cNvSpPr>
            <a:spLocks/>
          </p:cNvSpPr>
          <p:nvPr/>
        </p:nvSpPr>
        <p:spPr bwMode="auto">
          <a:xfrm>
            <a:off x="3006725" y="3779838"/>
            <a:ext cx="30163" cy="133350"/>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4" y="8"/>
                </a:lnTo>
                <a:lnTo>
                  <a:pt x="18" y="18"/>
                </a:lnTo>
                <a:lnTo>
                  <a:pt x="18" y="30"/>
                </a:lnTo>
                <a:lnTo>
                  <a:pt x="16" y="42"/>
                </a:lnTo>
                <a:lnTo>
                  <a:pt x="14" y="52"/>
                </a:lnTo>
                <a:lnTo>
                  <a:pt x="10"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4" name="Freeform 11"/>
          <p:cNvSpPr>
            <a:spLocks/>
          </p:cNvSpPr>
          <p:nvPr/>
        </p:nvSpPr>
        <p:spPr bwMode="auto">
          <a:xfrm>
            <a:off x="2949575" y="3776663"/>
            <a:ext cx="36513" cy="127000"/>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0 w 22"/>
              <a:gd name="T15" fmla="*/ 2147483647 h 76"/>
              <a:gd name="T16" fmla="*/ 2147483647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6" y="70"/>
                </a:lnTo>
                <a:lnTo>
                  <a:pt x="10" y="62"/>
                </a:lnTo>
                <a:lnTo>
                  <a:pt x="6" y="52"/>
                </a:lnTo>
                <a:lnTo>
                  <a:pt x="4"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5" name="Freeform 12"/>
          <p:cNvSpPr>
            <a:spLocks/>
          </p:cNvSpPr>
          <p:nvPr/>
        </p:nvSpPr>
        <p:spPr bwMode="auto">
          <a:xfrm>
            <a:off x="3130550" y="3776663"/>
            <a:ext cx="33338" cy="133350"/>
          </a:xfrm>
          <a:custGeom>
            <a:avLst/>
            <a:gdLst>
              <a:gd name="T0" fmla="*/ 2147483647 w 20"/>
              <a:gd name="T1" fmla="*/ 0 h 80"/>
              <a:gd name="T2" fmla="*/ 2147483647 w 20"/>
              <a:gd name="T3" fmla="*/ 0 h 80"/>
              <a:gd name="T4" fmla="*/ 2147483647 w 20"/>
              <a:gd name="T5" fmla="*/ 2147483647 h 80"/>
              <a:gd name="T6" fmla="*/ 2147483647 w 20"/>
              <a:gd name="T7" fmla="*/ 2147483647 h 80"/>
              <a:gd name="T8" fmla="*/ 2147483647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0 w 20"/>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12" y="0"/>
                </a:moveTo>
                <a:lnTo>
                  <a:pt x="12" y="0"/>
                </a:lnTo>
                <a:lnTo>
                  <a:pt x="16" y="8"/>
                </a:lnTo>
                <a:lnTo>
                  <a:pt x="20" y="18"/>
                </a:lnTo>
                <a:lnTo>
                  <a:pt x="20" y="30"/>
                </a:lnTo>
                <a:lnTo>
                  <a:pt x="18" y="40"/>
                </a:lnTo>
                <a:lnTo>
                  <a:pt x="16" y="52"/>
                </a:lnTo>
                <a:lnTo>
                  <a:pt x="12"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6" name="Freeform 13"/>
          <p:cNvSpPr>
            <a:spLocks/>
          </p:cNvSpPr>
          <p:nvPr/>
        </p:nvSpPr>
        <p:spPr bwMode="auto">
          <a:xfrm>
            <a:off x="3076575" y="3773488"/>
            <a:ext cx="36513" cy="127000"/>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0 w 22"/>
              <a:gd name="T13" fmla="*/ 2147483647 h 76"/>
              <a:gd name="T14" fmla="*/ 0 w 22"/>
              <a:gd name="T15" fmla="*/ 2147483647 h 76"/>
              <a:gd name="T16" fmla="*/ 0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6" y="70"/>
                </a:lnTo>
                <a:lnTo>
                  <a:pt x="10" y="62"/>
                </a:lnTo>
                <a:lnTo>
                  <a:pt x="6"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7" name="Freeform 18"/>
          <p:cNvSpPr>
            <a:spLocks/>
          </p:cNvSpPr>
          <p:nvPr/>
        </p:nvSpPr>
        <p:spPr bwMode="auto">
          <a:xfrm>
            <a:off x="2784475" y="3325813"/>
            <a:ext cx="217488"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rgbClr val="0099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78" name="Freeform 19"/>
          <p:cNvSpPr>
            <a:spLocks/>
          </p:cNvSpPr>
          <p:nvPr/>
        </p:nvSpPr>
        <p:spPr bwMode="auto">
          <a:xfrm>
            <a:off x="2801938" y="3994150"/>
            <a:ext cx="190500" cy="104775"/>
          </a:xfrm>
          <a:custGeom>
            <a:avLst/>
            <a:gdLst>
              <a:gd name="T0" fmla="*/ 0 w 114"/>
              <a:gd name="T1" fmla="*/ 2147483647 h 62"/>
              <a:gd name="T2" fmla="*/ 0 w 114"/>
              <a:gd name="T3" fmla="*/ 2147483647 h 62"/>
              <a:gd name="T4" fmla="*/ 2147483647 w 114"/>
              <a:gd name="T5" fmla="*/ 2147483647 h 62"/>
              <a:gd name="T6" fmla="*/ 2147483647 w 114"/>
              <a:gd name="T7" fmla="*/ 2147483647 h 62"/>
              <a:gd name="T8" fmla="*/ 2147483647 w 114"/>
              <a:gd name="T9" fmla="*/ 2147483647 h 62"/>
              <a:gd name="T10" fmla="*/ 2147483647 w 114"/>
              <a:gd name="T11" fmla="*/ 2147483647 h 62"/>
              <a:gd name="T12" fmla="*/ 2147483647 w 114"/>
              <a:gd name="T13" fmla="*/ 2147483647 h 62"/>
              <a:gd name="T14" fmla="*/ 2147483647 w 114"/>
              <a:gd name="T15" fmla="*/ 2147483647 h 62"/>
              <a:gd name="T16" fmla="*/ 2147483647 w 114"/>
              <a:gd name="T17" fmla="*/ 2147483647 h 62"/>
              <a:gd name="T18" fmla="*/ 2147483647 w 114"/>
              <a:gd name="T19" fmla="*/ 2147483647 h 62"/>
              <a:gd name="T20" fmla="*/ 2147483647 w 114"/>
              <a:gd name="T21" fmla="*/ 2147483647 h 62"/>
              <a:gd name="T22" fmla="*/ 2147483647 w 114"/>
              <a:gd name="T23" fmla="*/ 2147483647 h 62"/>
              <a:gd name="T24" fmla="*/ 2147483647 w 114"/>
              <a:gd name="T25" fmla="*/ 2147483647 h 62"/>
              <a:gd name="T26" fmla="*/ 2147483647 w 114"/>
              <a:gd name="T27" fmla="*/ 2147483647 h 62"/>
              <a:gd name="T28" fmla="*/ 2147483647 w 114"/>
              <a:gd name="T29" fmla="*/ 2147483647 h 62"/>
              <a:gd name="T30" fmla="*/ 2147483647 w 114"/>
              <a:gd name="T31" fmla="*/ 2147483647 h 62"/>
              <a:gd name="T32" fmla="*/ 2147483647 w 114"/>
              <a:gd name="T33" fmla="*/ 2147483647 h 62"/>
              <a:gd name="T34" fmla="*/ 2147483647 w 114"/>
              <a:gd name="T35" fmla="*/ 2147483647 h 62"/>
              <a:gd name="T36" fmla="*/ 2147483647 w 114"/>
              <a:gd name="T37" fmla="*/ 2147483647 h 62"/>
              <a:gd name="T38" fmla="*/ 2147483647 w 114"/>
              <a:gd name="T39" fmla="*/ 2147483647 h 62"/>
              <a:gd name="T40" fmla="*/ 2147483647 w 114"/>
              <a:gd name="T41" fmla="*/ 2147483647 h 62"/>
              <a:gd name="T42" fmla="*/ 2147483647 w 114"/>
              <a:gd name="T43" fmla="*/ 2147483647 h 62"/>
              <a:gd name="T44" fmla="*/ 2147483647 w 114"/>
              <a:gd name="T45" fmla="*/ 2147483647 h 62"/>
              <a:gd name="T46" fmla="*/ 2147483647 w 114"/>
              <a:gd name="T47" fmla="*/ 2147483647 h 62"/>
              <a:gd name="T48" fmla="*/ 2147483647 w 114"/>
              <a:gd name="T49" fmla="*/ 2147483647 h 62"/>
              <a:gd name="T50" fmla="*/ 2147483647 w 114"/>
              <a:gd name="T51" fmla="*/ 2147483647 h 62"/>
              <a:gd name="T52" fmla="*/ 2147483647 w 114"/>
              <a:gd name="T53" fmla="*/ 2147483647 h 62"/>
              <a:gd name="T54" fmla="*/ 2147483647 w 114"/>
              <a:gd name="T55" fmla="*/ 0 h 62"/>
              <a:gd name="T56" fmla="*/ 2147483647 w 114"/>
              <a:gd name="T57" fmla="*/ 0 h 62"/>
              <a:gd name="T58" fmla="*/ 2147483647 w 114"/>
              <a:gd name="T59" fmla="*/ 2147483647 h 62"/>
              <a:gd name="T60" fmla="*/ 2147483647 w 114"/>
              <a:gd name="T61" fmla="*/ 2147483647 h 62"/>
              <a:gd name="T62" fmla="*/ 2147483647 w 114"/>
              <a:gd name="T63" fmla="*/ 2147483647 h 62"/>
              <a:gd name="T64" fmla="*/ 2147483647 w 114"/>
              <a:gd name="T65" fmla="*/ 2147483647 h 62"/>
              <a:gd name="T66" fmla="*/ 2147483647 w 114"/>
              <a:gd name="T67" fmla="*/ 2147483647 h 62"/>
              <a:gd name="T68" fmla="*/ 2147483647 w 114"/>
              <a:gd name="T69" fmla="*/ 2147483647 h 62"/>
              <a:gd name="T70" fmla="*/ 2147483647 w 114"/>
              <a:gd name="T71" fmla="*/ 2147483647 h 62"/>
              <a:gd name="T72" fmla="*/ 0 w 114"/>
              <a:gd name="T73" fmla="*/ 2147483647 h 62"/>
              <a:gd name="T74" fmla="*/ 0 w 114"/>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4"/>
              <a:gd name="T115" fmla="*/ 0 h 62"/>
              <a:gd name="T116" fmla="*/ 114 w 114"/>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4" h="62">
                <a:moveTo>
                  <a:pt x="0" y="32"/>
                </a:moveTo>
                <a:lnTo>
                  <a:pt x="0" y="32"/>
                </a:lnTo>
                <a:lnTo>
                  <a:pt x="2" y="38"/>
                </a:lnTo>
                <a:lnTo>
                  <a:pt x="4" y="44"/>
                </a:lnTo>
                <a:lnTo>
                  <a:pt x="10" y="48"/>
                </a:lnTo>
                <a:lnTo>
                  <a:pt x="16" y="52"/>
                </a:lnTo>
                <a:lnTo>
                  <a:pt x="26" y="56"/>
                </a:lnTo>
                <a:lnTo>
                  <a:pt x="34" y="60"/>
                </a:lnTo>
                <a:lnTo>
                  <a:pt x="46" y="62"/>
                </a:lnTo>
                <a:lnTo>
                  <a:pt x="58" y="62"/>
                </a:lnTo>
                <a:lnTo>
                  <a:pt x="68" y="62"/>
                </a:lnTo>
                <a:lnTo>
                  <a:pt x="80" y="60"/>
                </a:lnTo>
                <a:lnTo>
                  <a:pt x="90" y="56"/>
                </a:lnTo>
                <a:lnTo>
                  <a:pt x="98" y="52"/>
                </a:lnTo>
                <a:lnTo>
                  <a:pt x="104" y="48"/>
                </a:lnTo>
                <a:lnTo>
                  <a:pt x="110" y="44"/>
                </a:lnTo>
                <a:lnTo>
                  <a:pt x="114" y="38"/>
                </a:lnTo>
                <a:lnTo>
                  <a:pt x="114" y="32"/>
                </a:lnTo>
                <a:lnTo>
                  <a:pt x="114" y="26"/>
                </a:lnTo>
                <a:lnTo>
                  <a:pt x="110" y="20"/>
                </a:lnTo>
                <a:lnTo>
                  <a:pt x="104" y="14"/>
                </a:lnTo>
                <a:lnTo>
                  <a:pt x="98" y="10"/>
                </a:lnTo>
                <a:lnTo>
                  <a:pt x="90" y="6"/>
                </a:lnTo>
                <a:lnTo>
                  <a:pt x="80" y="2"/>
                </a:lnTo>
                <a:lnTo>
                  <a:pt x="68" y="2"/>
                </a:lnTo>
                <a:lnTo>
                  <a:pt x="58" y="0"/>
                </a:lnTo>
                <a:lnTo>
                  <a:pt x="46" y="2"/>
                </a:lnTo>
                <a:lnTo>
                  <a:pt x="34" y="2"/>
                </a:lnTo>
                <a:lnTo>
                  <a:pt x="26" y="6"/>
                </a:lnTo>
                <a:lnTo>
                  <a:pt x="16" y="10"/>
                </a:lnTo>
                <a:lnTo>
                  <a:pt x="10" y="14"/>
                </a:lnTo>
                <a:lnTo>
                  <a:pt x="4" y="20"/>
                </a:lnTo>
                <a:lnTo>
                  <a:pt x="2" y="26"/>
                </a:lnTo>
                <a:lnTo>
                  <a:pt x="0" y="32"/>
                </a:lnTo>
                <a:close/>
              </a:path>
            </a:pathLst>
          </a:custGeom>
          <a:solidFill>
            <a:srgbClr val="009900"/>
          </a:solidFill>
          <a:ln w="9525">
            <a:solidFill>
              <a:srgbClr val="009900"/>
            </a:solidFill>
            <a:prstDash val="solid"/>
            <a:round/>
            <a:headEnd/>
            <a:tailEnd/>
          </a:ln>
        </p:spPr>
        <p:txBody>
          <a:bodyPr/>
          <a:lstStyle/>
          <a:p>
            <a:endParaRPr lang="es-CO"/>
          </a:p>
        </p:txBody>
      </p:sp>
      <p:sp>
        <p:nvSpPr>
          <p:cNvPr id="45079" name="Freeform 20"/>
          <p:cNvSpPr>
            <a:spLocks/>
          </p:cNvSpPr>
          <p:nvPr/>
        </p:nvSpPr>
        <p:spPr bwMode="auto">
          <a:xfrm>
            <a:off x="2801938" y="4198938"/>
            <a:ext cx="190500" cy="104775"/>
          </a:xfrm>
          <a:custGeom>
            <a:avLst/>
            <a:gdLst>
              <a:gd name="T0" fmla="*/ 0 w 114"/>
              <a:gd name="T1" fmla="*/ 2147483647 h 62"/>
              <a:gd name="T2" fmla="*/ 0 w 114"/>
              <a:gd name="T3" fmla="*/ 2147483647 h 62"/>
              <a:gd name="T4" fmla="*/ 2147483647 w 114"/>
              <a:gd name="T5" fmla="*/ 2147483647 h 62"/>
              <a:gd name="T6" fmla="*/ 2147483647 w 114"/>
              <a:gd name="T7" fmla="*/ 2147483647 h 62"/>
              <a:gd name="T8" fmla="*/ 2147483647 w 114"/>
              <a:gd name="T9" fmla="*/ 2147483647 h 62"/>
              <a:gd name="T10" fmla="*/ 2147483647 w 114"/>
              <a:gd name="T11" fmla="*/ 2147483647 h 62"/>
              <a:gd name="T12" fmla="*/ 2147483647 w 114"/>
              <a:gd name="T13" fmla="*/ 2147483647 h 62"/>
              <a:gd name="T14" fmla="*/ 2147483647 w 114"/>
              <a:gd name="T15" fmla="*/ 2147483647 h 62"/>
              <a:gd name="T16" fmla="*/ 2147483647 w 114"/>
              <a:gd name="T17" fmla="*/ 2147483647 h 62"/>
              <a:gd name="T18" fmla="*/ 2147483647 w 114"/>
              <a:gd name="T19" fmla="*/ 2147483647 h 62"/>
              <a:gd name="T20" fmla="*/ 2147483647 w 114"/>
              <a:gd name="T21" fmla="*/ 2147483647 h 62"/>
              <a:gd name="T22" fmla="*/ 2147483647 w 114"/>
              <a:gd name="T23" fmla="*/ 2147483647 h 62"/>
              <a:gd name="T24" fmla="*/ 2147483647 w 114"/>
              <a:gd name="T25" fmla="*/ 2147483647 h 62"/>
              <a:gd name="T26" fmla="*/ 2147483647 w 114"/>
              <a:gd name="T27" fmla="*/ 2147483647 h 62"/>
              <a:gd name="T28" fmla="*/ 2147483647 w 114"/>
              <a:gd name="T29" fmla="*/ 2147483647 h 62"/>
              <a:gd name="T30" fmla="*/ 2147483647 w 114"/>
              <a:gd name="T31" fmla="*/ 2147483647 h 62"/>
              <a:gd name="T32" fmla="*/ 2147483647 w 114"/>
              <a:gd name="T33" fmla="*/ 2147483647 h 62"/>
              <a:gd name="T34" fmla="*/ 2147483647 w 114"/>
              <a:gd name="T35" fmla="*/ 2147483647 h 62"/>
              <a:gd name="T36" fmla="*/ 2147483647 w 114"/>
              <a:gd name="T37" fmla="*/ 2147483647 h 62"/>
              <a:gd name="T38" fmla="*/ 2147483647 w 114"/>
              <a:gd name="T39" fmla="*/ 2147483647 h 62"/>
              <a:gd name="T40" fmla="*/ 2147483647 w 114"/>
              <a:gd name="T41" fmla="*/ 2147483647 h 62"/>
              <a:gd name="T42" fmla="*/ 2147483647 w 114"/>
              <a:gd name="T43" fmla="*/ 2147483647 h 62"/>
              <a:gd name="T44" fmla="*/ 2147483647 w 114"/>
              <a:gd name="T45" fmla="*/ 2147483647 h 62"/>
              <a:gd name="T46" fmla="*/ 2147483647 w 114"/>
              <a:gd name="T47" fmla="*/ 2147483647 h 62"/>
              <a:gd name="T48" fmla="*/ 2147483647 w 114"/>
              <a:gd name="T49" fmla="*/ 2147483647 h 62"/>
              <a:gd name="T50" fmla="*/ 2147483647 w 114"/>
              <a:gd name="T51" fmla="*/ 2147483647 h 62"/>
              <a:gd name="T52" fmla="*/ 2147483647 w 114"/>
              <a:gd name="T53" fmla="*/ 2147483647 h 62"/>
              <a:gd name="T54" fmla="*/ 2147483647 w 114"/>
              <a:gd name="T55" fmla="*/ 0 h 62"/>
              <a:gd name="T56" fmla="*/ 2147483647 w 114"/>
              <a:gd name="T57" fmla="*/ 0 h 62"/>
              <a:gd name="T58" fmla="*/ 2147483647 w 114"/>
              <a:gd name="T59" fmla="*/ 2147483647 h 62"/>
              <a:gd name="T60" fmla="*/ 2147483647 w 114"/>
              <a:gd name="T61" fmla="*/ 2147483647 h 62"/>
              <a:gd name="T62" fmla="*/ 2147483647 w 114"/>
              <a:gd name="T63" fmla="*/ 2147483647 h 62"/>
              <a:gd name="T64" fmla="*/ 2147483647 w 114"/>
              <a:gd name="T65" fmla="*/ 2147483647 h 62"/>
              <a:gd name="T66" fmla="*/ 2147483647 w 114"/>
              <a:gd name="T67" fmla="*/ 2147483647 h 62"/>
              <a:gd name="T68" fmla="*/ 2147483647 w 114"/>
              <a:gd name="T69" fmla="*/ 2147483647 h 62"/>
              <a:gd name="T70" fmla="*/ 2147483647 w 114"/>
              <a:gd name="T71" fmla="*/ 2147483647 h 62"/>
              <a:gd name="T72" fmla="*/ 0 w 114"/>
              <a:gd name="T73" fmla="*/ 2147483647 h 62"/>
              <a:gd name="T74" fmla="*/ 0 w 114"/>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4"/>
              <a:gd name="T115" fmla="*/ 0 h 62"/>
              <a:gd name="T116" fmla="*/ 114 w 114"/>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4" h="62">
                <a:moveTo>
                  <a:pt x="0" y="32"/>
                </a:moveTo>
                <a:lnTo>
                  <a:pt x="0" y="32"/>
                </a:lnTo>
                <a:lnTo>
                  <a:pt x="2" y="38"/>
                </a:lnTo>
                <a:lnTo>
                  <a:pt x="4" y="44"/>
                </a:lnTo>
                <a:lnTo>
                  <a:pt x="10" y="48"/>
                </a:lnTo>
                <a:lnTo>
                  <a:pt x="16" y="54"/>
                </a:lnTo>
                <a:lnTo>
                  <a:pt x="26" y="58"/>
                </a:lnTo>
                <a:lnTo>
                  <a:pt x="34" y="60"/>
                </a:lnTo>
                <a:lnTo>
                  <a:pt x="46" y="62"/>
                </a:lnTo>
                <a:lnTo>
                  <a:pt x="58" y="62"/>
                </a:lnTo>
                <a:lnTo>
                  <a:pt x="68" y="62"/>
                </a:lnTo>
                <a:lnTo>
                  <a:pt x="80" y="60"/>
                </a:lnTo>
                <a:lnTo>
                  <a:pt x="90" y="58"/>
                </a:lnTo>
                <a:lnTo>
                  <a:pt x="98" y="54"/>
                </a:lnTo>
                <a:lnTo>
                  <a:pt x="104" y="48"/>
                </a:lnTo>
                <a:lnTo>
                  <a:pt x="110" y="44"/>
                </a:lnTo>
                <a:lnTo>
                  <a:pt x="114" y="38"/>
                </a:lnTo>
                <a:lnTo>
                  <a:pt x="114" y="32"/>
                </a:lnTo>
                <a:lnTo>
                  <a:pt x="114" y="26"/>
                </a:lnTo>
                <a:lnTo>
                  <a:pt x="110" y="20"/>
                </a:lnTo>
                <a:lnTo>
                  <a:pt x="104" y="14"/>
                </a:lnTo>
                <a:lnTo>
                  <a:pt x="98" y="10"/>
                </a:lnTo>
                <a:lnTo>
                  <a:pt x="90" y="6"/>
                </a:lnTo>
                <a:lnTo>
                  <a:pt x="80" y="4"/>
                </a:lnTo>
                <a:lnTo>
                  <a:pt x="68" y="2"/>
                </a:lnTo>
                <a:lnTo>
                  <a:pt x="58" y="0"/>
                </a:lnTo>
                <a:lnTo>
                  <a:pt x="46" y="2"/>
                </a:lnTo>
                <a:lnTo>
                  <a:pt x="34" y="4"/>
                </a:lnTo>
                <a:lnTo>
                  <a:pt x="26" y="6"/>
                </a:lnTo>
                <a:lnTo>
                  <a:pt x="16" y="10"/>
                </a:lnTo>
                <a:lnTo>
                  <a:pt x="10" y="14"/>
                </a:lnTo>
                <a:lnTo>
                  <a:pt x="4" y="20"/>
                </a:lnTo>
                <a:lnTo>
                  <a:pt x="2" y="26"/>
                </a:lnTo>
                <a:lnTo>
                  <a:pt x="0" y="32"/>
                </a:lnTo>
                <a:close/>
              </a:path>
            </a:pathLst>
          </a:custGeom>
          <a:solidFill>
            <a:srgbClr val="009900"/>
          </a:solidFill>
          <a:ln w="9525">
            <a:solidFill>
              <a:srgbClr val="009900"/>
            </a:solidFill>
            <a:prstDash val="solid"/>
            <a:round/>
            <a:headEnd/>
            <a:tailEnd/>
          </a:ln>
        </p:spPr>
        <p:txBody>
          <a:bodyPr/>
          <a:lstStyle/>
          <a:p>
            <a:endParaRPr lang="es-CO"/>
          </a:p>
        </p:txBody>
      </p:sp>
      <p:sp>
        <p:nvSpPr>
          <p:cNvPr id="45080" name="Freeform 21"/>
          <p:cNvSpPr>
            <a:spLocks/>
          </p:cNvSpPr>
          <p:nvPr/>
        </p:nvSpPr>
        <p:spPr bwMode="auto">
          <a:xfrm>
            <a:off x="2817813" y="3768725"/>
            <a:ext cx="33337" cy="134938"/>
          </a:xfrm>
          <a:custGeom>
            <a:avLst/>
            <a:gdLst>
              <a:gd name="T0" fmla="*/ 2147483647 w 20"/>
              <a:gd name="T1" fmla="*/ 0 h 80"/>
              <a:gd name="T2" fmla="*/ 2147483647 w 20"/>
              <a:gd name="T3" fmla="*/ 0 h 80"/>
              <a:gd name="T4" fmla="*/ 2147483647 w 20"/>
              <a:gd name="T5" fmla="*/ 2147483647 h 80"/>
              <a:gd name="T6" fmla="*/ 2147483647 w 20"/>
              <a:gd name="T7" fmla="*/ 2147483647 h 80"/>
              <a:gd name="T8" fmla="*/ 2147483647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0 w 20"/>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12" y="0"/>
                </a:moveTo>
                <a:lnTo>
                  <a:pt x="12" y="0"/>
                </a:lnTo>
                <a:lnTo>
                  <a:pt x="16" y="8"/>
                </a:lnTo>
                <a:lnTo>
                  <a:pt x="18" y="18"/>
                </a:lnTo>
                <a:lnTo>
                  <a:pt x="20" y="30"/>
                </a:lnTo>
                <a:lnTo>
                  <a:pt x="18" y="42"/>
                </a:lnTo>
                <a:lnTo>
                  <a:pt x="16" y="52"/>
                </a:lnTo>
                <a:lnTo>
                  <a:pt x="12"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1" name="Freeform 22"/>
          <p:cNvSpPr>
            <a:spLocks/>
          </p:cNvSpPr>
          <p:nvPr/>
        </p:nvSpPr>
        <p:spPr bwMode="auto">
          <a:xfrm>
            <a:off x="2763838" y="3765550"/>
            <a:ext cx="38100" cy="128588"/>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0 w 22"/>
              <a:gd name="T13" fmla="*/ 2147483647 h 76"/>
              <a:gd name="T14" fmla="*/ 0 w 22"/>
              <a:gd name="T15" fmla="*/ 2147483647 h 76"/>
              <a:gd name="T16" fmla="*/ 0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4" y="70"/>
                </a:lnTo>
                <a:lnTo>
                  <a:pt x="10" y="62"/>
                </a:lnTo>
                <a:lnTo>
                  <a:pt x="6"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2" name="Freeform 23"/>
          <p:cNvSpPr>
            <a:spLocks/>
          </p:cNvSpPr>
          <p:nvPr/>
        </p:nvSpPr>
        <p:spPr bwMode="auto">
          <a:xfrm>
            <a:off x="2757488" y="3557588"/>
            <a:ext cx="30162"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0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8" y="80"/>
                </a:moveTo>
                <a:lnTo>
                  <a:pt x="8" y="80"/>
                </a:lnTo>
                <a:lnTo>
                  <a:pt x="2" y="72"/>
                </a:lnTo>
                <a:lnTo>
                  <a:pt x="0" y="62"/>
                </a:lnTo>
                <a:lnTo>
                  <a:pt x="0" y="50"/>
                </a:lnTo>
                <a:lnTo>
                  <a:pt x="0" y="40"/>
                </a:lnTo>
                <a:lnTo>
                  <a:pt x="4" y="28"/>
                </a:lnTo>
                <a:lnTo>
                  <a:pt x="8"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3" name="Freeform 24"/>
          <p:cNvSpPr>
            <a:spLocks/>
          </p:cNvSpPr>
          <p:nvPr/>
        </p:nvSpPr>
        <p:spPr bwMode="auto">
          <a:xfrm>
            <a:off x="2808288" y="3568700"/>
            <a:ext cx="36512"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18" y="36"/>
                </a:lnTo>
                <a:lnTo>
                  <a:pt x="20" y="48"/>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4" name="Freeform 26"/>
          <p:cNvSpPr>
            <a:spLocks/>
          </p:cNvSpPr>
          <p:nvPr/>
        </p:nvSpPr>
        <p:spPr bwMode="auto">
          <a:xfrm>
            <a:off x="2636838" y="3557588"/>
            <a:ext cx="30162"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0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6" y="80"/>
                </a:moveTo>
                <a:lnTo>
                  <a:pt x="6" y="80"/>
                </a:lnTo>
                <a:lnTo>
                  <a:pt x="2" y="72"/>
                </a:lnTo>
                <a:lnTo>
                  <a:pt x="0" y="62"/>
                </a:lnTo>
                <a:lnTo>
                  <a:pt x="0" y="50"/>
                </a:lnTo>
                <a:lnTo>
                  <a:pt x="0" y="40"/>
                </a:lnTo>
                <a:lnTo>
                  <a:pt x="2" y="28"/>
                </a:lnTo>
                <a:lnTo>
                  <a:pt x="6"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5" name="Freeform 27"/>
          <p:cNvSpPr>
            <a:spLocks/>
          </p:cNvSpPr>
          <p:nvPr/>
        </p:nvSpPr>
        <p:spPr bwMode="auto">
          <a:xfrm>
            <a:off x="2687638" y="3568700"/>
            <a:ext cx="33337" cy="127000"/>
          </a:xfrm>
          <a:custGeom>
            <a:avLst/>
            <a:gdLst>
              <a:gd name="T0" fmla="*/ 0 w 20"/>
              <a:gd name="T1" fmla="*/ 0 h 76"/>
              <a:gd name="T2" fmla="*/ 0 w 20"/>
              <a:gd name="T3" fmla="*/ 0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2147483647 w 20"/>
              <a:gd name="T13" fmla="*/ 2147483647 h 76"/>
              <a:gd name="T14" fmla="*/ 2147483647 w 20"/>
              <a:gd name="T15" fmla="*/ 2147483647 h 76"/>
              <a:gd name="T16" fmla="*/ 2147483647 w 20"/>
              <a:gd name="T17" fmla="*/ 2147483647 h 76"/>
              <a:gd name="T18" fmla="*/ 2147483647 w 20"/>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0" y="0"/>
                </a:moveTo>
                <a:lnTo>
                  <a:pt x="0" y="0"/>
                </a:lnTo>
                <a:lnTo>
                  <a:pt x="6" y="6"/>
                </a:lnTo>
                <a:lnTo>
                  <a:pt x="10" y="14"/>
                </a:lnTo>
                <a:lnTo>
                  <a:pt x="16" y="24"/>
                </a:lnTo>
                <a:lnTo>
                  <a:pt x="18" y="36"/>
                </a:lnTo>
                <a:lnTo>
                  <a:pt x="20" y="48"/>
                </a:lnTo>
                <a:lnTo>
                  <a:pt x="20"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6" name="Freeform 29"/>
          <p:cNvSpPr>
            <a:spLocks/>
          </p:cNvSpPr>
          <p:nvPr/>
        </p:nvSpPr>
        <p:spPr bwMode="auto">
          <a:xfrm>
            <a:off x="2690813" y="3768725"/>
            <a:ext cx="30162"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4" y="50"/>
                </a:lnTo>
                <a:lnTo>
                  <a:pt x="10"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7" name="Freeform 30"/>
          <p:cNvSpPr>
            <a:spLocks/>
          </p:cNvSpPr>
          <p:nvPr/>
        </p:nvSpPr>
        <p:spPr bwMode="auto">
          <a:xfrm>
            <a:off x="2636838" y="3762375"/>
            <a:ext cx="33337"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0"/>
                </a:lnTo>
                <a:lnTo>
                  <a:pt x="10" y="62"/>
                </a:lnTo>
                <a:lnTo>
                  <a:pt x="4"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8" name="Freeform 32"/>
          <p:cNvSpPr>
            <a:spLocks/>
          </p:cNvSpPr>
          <p:nvPr/>
        </p:nvSpPr>
        <p:spPr bwMode="auto">
          <a:xfrm>
            <a:off x="2513013" y="3557588"/>
            <a:ext cx="30162"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0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8" y="80"/>
                </a:moveTo>
                <a:lnTo>
                  <a:pt x="8" y="80"/>
                </a:lnTo>
                <a:lnTo>
                  <a:pt x="2" y="72"/>
                </a:lnTo>
                <a:lnTo>
                  <a:pt x="0" y="62"/>
                </a:lnTo>
                <a:lnTo>
                  <a:pt x="0" y="50"/>
                </a:lnTo>
                <a:lnTo>
                  <a:pt x="0" y="40"/>
                </a:lnTo>
                <a:lnTo>
                  <a:pt x="4" y="28"/>
                </a:lnTo>
                <a:lnTo>
                  <a:pt x="8"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89" name="Freeform 33"/>
          <p:cNvSpPr>
            <a:spLocks/>
          </p:cNvSpPr>
          <p:nvPr/>
        </p:nvSpPr>
        <p:spPr bwMode="auto">
          <a:xfrm>
            <a:off x="2562225" y="3568700"/>
            <a:ext cx="38100"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18" y="36"/>
                </a:lnTo>
                <a:lnTo>
                  <a:pt x="20" y="48"/>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0" name="Freeform 35"/>
          <p:cNvSpPr>
            <a:spLocks/>
          </p:cNvSpPr>
          <p:nvPr/>
        </p:nvSpPr>
        <p:spPr bwMode="auto">
          <a:xfrm>
            <a:off x="2566988" y="3768725"/>
            <a:ext cx="33337" cy="131763"/>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0"/>
                </a:lnTo>
                <a:lnTo>
                  <a:pt x="12"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1" name="Freeform 36"/>
          <p:cNvSpPr>
            <a:spLocks/>
          </p:cNvSpPr>
          <p:nvPr/>
        </p:nvSpPr>
        <p:spPr bwMode="auto">
          <a:xfrm>
            <a:off x="2513013" y="3762375"/>
            <a:ext cx="36512"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4" y="70"/>
                </a:lnTo>
                <a:lnTo>
                  <a:pt x="10" y="62"/>
                </a:lnTo>
                <a:lnTo>
                  <a:pt x="6"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2" name="Freeform 38"/>
          <p:cNvSpPr>
            <a:spLocks/>
          </p:cNvSpPr>
          <p:nvPr/>
        </p:nvSpPr>
        <p:spPr bwMode="auto">
          <a:xfrm>
            <a:off x="2387600" y="3557588"/>
            <a:ext cx="30163"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8" y="80"/>
                </a:moveTo>
                <a:lnTo>
                  <a:pt x="8" y="80"/>
                </a:lnTo>
                <a:lnTo>
                  <a:pt x="4" y="72"/>
                </a:lnTo>
                <a:lnTo>
                  <a:pt x="0" y="62"/>
                </a:lnTo>
                <a:lnTo>
                  <a:pt x="0" y="50"/>
                </a:lnTo>
                <a:lnTo>
                  <a:pt x="2" y="40"/>
                </a:lnTo>
                <a:lnTo>
                  <a:pt x="4" y="28"/>
                </a:lnTo>
                <a:lnTo>
                  <a:pt x="8"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3" name="Freeform 39"/>
          <p:cNvSpPr>
            <a:spLocks/>
          </p:cNvSpPr>
          <p:nvPr/>
        </p:nvSpPr>
        <p:spPr bwMode="auto">
          <a:xfrm>
            <a:off x="2438400" y="3568700"/>
            <a:ext cx="36513"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18" y="36"/>
                </a:lnTo>
                <a:lnTo>
                  <a:pt x="20" y="48"/>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4" name="Freeform 41"/>
          <p:cNvSpPr>
            <a:spLocks/>
          </p:cNvSpPr>
          <p:nvPr/>
        </p:nvSpPr>
        <p:spPr bwMode="auto">
          <a:xfrm>
            <a:off x="2441575" y="3768725"/>
            <a:ext cx="33338" cy="131763"/>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0"/>
                </a:lnTo>
                <a:lnTo>
                  <a:pt x="12"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5" name="Freeform 42"/>
          <p:cNvSpPr>
            <a:spLocks/>
          </p:cNvSpPr>
          <p:nvPr/>
        </p:nvSpPr>
        <p:spPr bwMode="auto">
          <a:xfrm>
            <a:off x="2387600" y="3762375"/>
            <a:ext cx="38100"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0"/>
                </a:lnTo>
                <a:lnTo>
                  <a:pt x="10" y="62"/>
                </a:lnTo>
                <a:lnTo>
                  <a:pt x="6"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6" name="Freeform 44"/>
          <p:cNvSpPr>
            <a:spLocks/>
          </p:cNvSpPr>
          <p:nvPr/>
        </p:nvSpPr>
        <p:spPr bwMode="auto">
          <a:xfrm>
            <a:off x="2263775" y="3557588"/>
            <a:ext cx="33338"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2"/>
                </a:lnTo>
                <a:lnTo>
                  <a:pt x="2" y="62"/>
                </a:lnTo>
                <a:lnTo>
                  <a:pt x="0" y="50"/>
                </a:lnTo>
                <a:lnTo>
                  <a:pt x="2" y="40"/>
                </a:lnTo>
                <a:lnTo>
                  <a:pt x="4" y="28"/>
                </a:lnTo>
                <a:lnTo>
                  <a:pt x="8" y="18"/>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7" name="Freeform 45"/>
          <p:cNvSpPr>
            <a:spLocks/>
          </p:cNvSpPr>
          <p:nvPr/>
        </p:nvSpPr>
        <p:spPr bwMode="auto">
          <a:xfrm>
            <a:off x="2314575" y="3568700"/>
            <a:ext cx="36513"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20" y="36"/>
                </a:lnTo>
                <a:lnTo>
                  <a:pt x="22" y="48"/>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8" name="Freeform 47"/>
          <p:cNvSpPr>
            <a:spLocks/>
          </p:cNvSpPr>
          <p:nvPr/>
        </p:nvSpPr>
        <p:spPr bwMode="auto">
          <a:xfrm>
            <a:off x="2320925" y="3768725"/>
            <a:ext cx="30163"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4" y="8"/>
                </a:lnTo>
                <a:lnTo>
                  <a:pt x="18" y="18"/>
                </a:lnTo>
                <a:lnTo>
                  <a:pt x="18" y="28"/>
                </a:lnTo>
                <a:lnTo>
                  <a:pt x="16" y="40"/>
                </a:lnTo>
                <a:lnTo>
                  <a:pt x="14" y="50"/>
                </a:lnTo>
                <a:lnTo>
                  <a:pt x="10"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099" name="Freeform 48"/>
          <p:cNvSpPr>
            <a:spLocks/>
          </p:cNvSpPr>
          <p:nvPr/>
        </p:nvSpPr>
        <p:spPr bwMode="auto">
          <a:xfrm>
            <a:off x="2263775" y="3762375"/>
            <a:ext cx="36513"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0"/>
                </a:lnTo>
                <a:lnTo>
                  <a:pt x="10" y="62"/>
                </a:lnTo>
                <a:lnTo>
                  <a:pt x="6" y="52"/>
                </a:lnTo>
                <a:lnTo>
                  <a:pt x="4"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0" name="Freeform 51"/>
          <p:cNvSpPr>
            <a:spLocks/>
          </p:cNvSpPr>
          <p:nvPr/>
        </p:nvSpPr>
        <p:spPr bwMode="auto">
          <a:xfrm>
            <a:off x="3895725" y="3563938"/>
            <a:ext cx="33338"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0"/>
                </a:lnTo>
                <a:lnTo>
                  <a:pt x="2" y="60"/>
                </a:lnTo>
                <a:lnTo>
                  <a:pt x="0" y="50"/>
                </a:lnTo>
                <a:lnTo>
                  <a:pt x="2" y="38"/>
                </a:lnTo>
                <a:lnTo>
                  <a:pt x="4" y="28"/>
                </a:lnTo>
                <a:lnTo>
                  <a:pt x="8" y="16"/>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1" name="Freeform 52"/>
          <p:cNvSpPr>
            <a:spLocks/>
          </p:cNvSpPr>
          <p:nvPr/>
        </p:nvSpPr>
        <p:spPr bwMode="auto">
          <a:xfrm>
            <a:off x="3946525" y="3575050"/>
            <a:ext cx="36513"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8" y="6"/>
                </a:lnTo>
                <a:lnTo>
                  <a:pt x="12" y="14"/>
                </a:lnTo>
                <a:lnTo>
                  <a:pt x="16" y="24"/>
                </a:lnTo>
                <a:lnTo>
                  <a:pt x="20" y="36"/>
                </a:lnTo>
                <a:lnTo>
                  <a:pt x="22" y="46"/>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2" name="Freeform 53"/>
          <p:cNvSpPr>
            <a:spLocks/>
          </p:cNvSpPr>
          <p:nvPr/>
        </p:nvSpPr>
        <p:spPr bwMode="auto">
          <a:xfrm>
            <a:off x="3768725" y="3568700"/>
            <a:ext cx="33338" cy="130175"/>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2" y="60"/>
                </a:lnTo>
                <a:lnTo>
                  <a:pt x="0" y="50"/>
                </a:lnTo>
                <a:lnTo>
                  <a:pt x="2" y="38"/>
                </a:lnTo>
                <a:lnTo>
                  <a:pt x="4" y="26"/>
                </a:lnTo>
                <a:lnTo>
                  <a:pt x="8" y="16"/>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3" name="Freeform 54"/>
          <p:cNvSpPr>
            <a:spLocks/>
          </p:cNvSpPr>
          <p:nvPr/>
        </p:nvSpPr>
        <p:spPr bwMode="auto">
          <a:xfrm>
            <a:off x="3817938" y="3575050"/>
            <a:ext cx="38100"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8"/>
                </a:lnTo>
                <a:lnTo>
                  <a:pt x="12" y="16"/>
                </a:lnTo>
                <a:lnTo>
                  <a:pt x="16" y="26"/>
                </a:lnTo>
                <a:lnTo>
                  <a:pt x="20" y="36"/>
                </a:lnTo>
                <a:lnTo>
                  <a:pt x="22" y="48"/>
                </a:lnTo>
                <a:lnTo>
                  <a:pt x="22" y="60"/>
                </a:lnTo>
                <a:lnTo>
                  <a:pt x="22" y="70"/>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4" name="Freeform 55"/>
          <p:cNvSpPr>
            <a:spLocks/>
          </p:cNvSpPr>
          <p:nvPr/>
        </p:nvSpPr>
        <p:spPr bwMode="auto">
          <a:xfrm>
            <a:off x="3654425" y="3560763"/>
            <a:ext cx="30163"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6" y="78"/>
                </a:moveTo>
                <a:lnTo>
                  <a:pt x="6" y="78"/>
                </a:lnTo>
                <a:lnTo>
                  <a:pt x="2" y="70"/>
                </a:lnTo>
                <a:lnTo>
                  <a:pt x="0" y="60"/>
                </a:lnTo>
                <a:lnTo>
                  <a:pt x="0" y="50"/>
                </a:lnTo>
                <a:lnTo>
                  <a:pt x="0" y="38"/>
                </a:lnTo>
                <a:lnTo>
                  <a:pt x="2" y="26"/>
                </a:lnTo>
                <a:lnTo>
                  <a:pt x="6"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5" name="Freeform 56"/>
          <p:cNvSpPr>
            <a:spLocks/>
          </p:cNvSpPr>
          <p:nvPr/>
        </p:nvSpPr>
        <p:spPr bwMode="auto">
          <a:xfrm>
            <a:off x="3705225" y="3568700"/>
            <a:ext cx="33338" cy="130175"/>
          </a:xfrm>
          <a:custGeom>
            <a:avLst/>
            <a:gdLst>
              <a:gd name="T0" fmla="*/ 0 w 20"/>
              <a:gd name="T1" fmla="*/ 0 h 78"/>
              <a:gd name="T2" fmla="*/ 0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0" y="0"/>
                </a:moveTo>
                <a:lnTo>
                  <a:pt x="0" y="0"/>
                </a:lnTo>
                <a:lnTo>
                  <a:pt x="6" y="6"/>
                </a:lnTo>
                <a:lnTo>
                  <a:pt x="10" y="16"/>
                </a:lnTo>
                <a:lnTo>
                  <a:pt x="14" y="26"/>
                </a:lnTo>
                <a:lnTo>
                  <a:pt x="18" y="36"/>
                </a:lnTo>
                <a:lnTo>
                  <a:pt x="20" y="48"/>
                </a:lnTo>
                <a:lnTo>
                  <a:pt x="20"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6" name="Freeform 57"/>
          <p:cNvSpPr>
            <a:spLocks/>
          </p:cNvSpPr>
          <p:nvPr/>
        </p:nvSpPr>
        <p:spPr bwMode="auto">
          <a:xfrm>
            <a:off x="3516313" y="3563938"/>
            <a:ext cx="30162"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8" y="80"/>
                </a:moveTo>
                <a:lnTo>
                  <a:pt x="8" y="80"/>
                </a:lnTo>
                <a:lnTo>
                  <a:pt x="2" y="72"/>
                </a:lnTo>
                <a:lnTo>
                  <a:pt x="0" y="62"/>
                </a:lnTo>
                <a:lnTo>
                  <a:pt x="0" y="50"/>
                </a:lnTo>
                <a:lnTo>
                  <a:pt x="2" y="40"/>
                </a:lnTo>
                <a:lnTo>
                  <a:pt x="4" y="28"/>
                </a:lnTo>
                <a:lnTo>
                  <a:pt x="8"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7" name="Freeform 58"/>
          <p:cNvSpPr>
            <a:spLocks/>
          </p:cNvSpPr>
          <p:nvPr/>
        </p:nvSpPr>
        <p:spPr bwMode="auto">
          <a:xfrm>
            <a:off x="3567113" y="3575050"/>
            <a:ext cx="36512"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18" y="36"/>
                </a:lnTo>
                <a:lnTo>
                  <a:pt x="20" y="46"/>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8" name="Freeform 59"/>
          <p:cNvSpPr>
            <a:spLocks/>
          </p:cNvSpPr>
          <p:nvPr/>
        </p:nvSpPr>
        <p:spPr bwMode="auto">
          <a:xfrm>
            <a:off x="3392488" y="3563938"/>
            <a:ext cx="33337"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0"/>
                </a:lnTo>
                <a:lnTo>
                  <a:pt x="2" y="60"/>
                </a:lnTo>
                <a:lnTo>
                  <a:pt x="0" y="50"/>
                </a:lnTo>
                <a:lnTo>
                  <a:pt x="2" y="38"/>
                </a:lnTo>
                <a:lnTo>
                  <a:pt x="4" y="28"/>
                </a:lnTo>
                <a:lnTo>
                  <a:pt x="8" y="16"/>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09" name="Freeform 60"/>
          <p:cNvSpPr>
            <a:spLocks/>
          </p:cNvSpPr>
          <p:nvPr/>
        </p:nvSpPr>
        <p:spPr bwMode="auto">
          <a:xfrm>
            <a:off x="3443288" y="3575050"/>
            <a:ext cx="36512"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8" y="6"/>
                </a:lnTo>
                <a:lnTo>
                  <a:pt x="12" y="14"/>
                </a:lnTo>
                <a:lnTo>
                  <a:pt x="16" y="24"/>
                </a:lnTo>
                <a:lnTo>
                  <a:pt x="20" y="36"/>
                </a:lnTo>
                <a:lnTo>
                  <a:pt x="22" y="46"/>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0" name="Freeform 61"/>
          <p:cNvSpPr>
            <a:spLocks/>
          </p:cNvSpPr>
          <p:nvPr/>
        </p:nvSpPr>
        <p:spPr bwMode="auto">
          <a:xfrm>
            <a:off x="3275013" y="3563938"/>
            <a:ext cx="33337" cy="131762"/>
          </a:xfrm>
          <a:custGeom>
            <a:avLst/>
            <a:gdLst>
              <a:gd name="T0" fmla="*/ 2147483647 w 20"/>
              <a:gd name="T1" fmla="*/ 2147483647 h 78"/>
              <a:gd name="T2" fmla="*/ 2147483647 w 20"/>
              <a:gd name="T3" fmla="*/ 2147483647 h 78"/>
              <a:gd name="T4" fmla="*/ 2147483647 w 20"/>
              <a:gd name="T5" fmla="*/ 2147483647 h 78"/>
              <a:gd name="T6" fmla="*/ 0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0" y="60"/>
                </a:lnTo>
                <a:lnTo>
                  <a:pt x="0" y="50"/>
                </a:lnTo>
                <a:lnTo>
                  <a:pt x="2" y="38"/>
                </a:lnTo>
                <a:lnTo>
                  <a:pt x="4" y="26"/>
                </a:lnTo>
                <a:lnTo>
                  <a:pt x="8" y="16"/>
                </a:lnTo>
                <a:lnTo>
                  <a:pt x="14" y="6"/>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1" name="Freeform 62"/>
          <p:cNvSpPr>
            <a:spLocks/>
          </p:cNvSpPr>
          <p:nvPr/>
        </p:nvSpPr>
        <p:spPr bwMode="auto">
          <a:xfrm>
            <a:off x="3325813" y="3571875"/>
            <a:ext cx="36512"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20" y="36"/>
                </a:lnTo>
                <a:lnTo>
                  <a:pt x="22" y="48"/>
                </a:lnTo>
                <a:lnTo>
                  <a:pt x="22" y="58"/>
                </a:lnTo>
                <a:lnTo>
                  <a:pt x="22" y="68"/>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2" name="Freeform 63"/>
          <p:cNvSpPr>
            <a:spLocks/>
          </p:cNvSpPr>
          <p:nvPr/>
        </p:nvSpPr>
        <p:spPr bwMode="auto">
          <a:xfrm>
            <a:off x="4033838" y="3560763"/>
            <a:ext cx="30162"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0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6" y="80"/>
                </a:moveTo>
                <a:lnTo>
                  <a:pt x="6" y="80"/>
                </a:lnTo>
                <a:lnTo>
                  <a:pt x="2" y="72"/>
                </a:lnTo>
                <a:lnTo>
                  <a:pt x="0" y="62"/>
                </a:lnTo>
                <a:lnTo>
                  <a:pt x="0" y="50"/>
                </a:lnTo>
                <a:lnTo>
                  <a:pt x="0" y="40"/>
                </a:lnTo>
                <a:lnTo>
                  <a:pt x="2" y="28"/>
                </a:lnTo>
                <a:lnTo>
                  <a:pt x="6"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3" name="Freeform 64"/>
          <p:cNvSpPr>
            <a:spLocks/>
          </p:cNvSpPr>
          <p:nvPr/>
        </p:nvSpPr>
        <p:spPr bwMode="auto">
          <a:xfrm>
            <a:off x="4084638" y="3571875"/>
            <a:ext cx="33337" cy="127000"/>
          </a:xfrm>
          <a:custGeom>
            <a:avLst/>
            <a:gdLst>
              <a:gd name="T0" fmla="*/ 0 w 20"/>
              <a:gd name="T1" fmla="*/ 0 h 76"/>
              <a:gd name="T2" fmla="*/ 0 w 20"/>
              <a:gd name="T3" fmla="*/ 0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2147483647 w 20"/>
              <a:gd name="T13" fmla="*/ 2147483647 h 76"/>
              <a:gd name="T14" fmla="*/ 2147483647 w 20"/>
              <a:gd name="T15" fmla="*/ 2147483647 h 76"/>
              <a:gd name="T16" fmla="*/ 2147483647 w 20"/>
              <a:gd name="T17" fmla="*/ 2147483647 h 76"/>
              <a:gd name="T18" fmla="*/ 2147483647 w 20"/>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0" y="0"/>
                </a:moveTo>
                <a:lnTo>
                  <a:pt x="0" y="0"/>
                </a:lnTo>
                <a:lnTo>
                  <a:pt x="6" y="6"/>
                </a:lnTo>
                <a:lnTo>
                  <a:pt x="10" y="14"/>
                </a:lnTo>
                <a:lnTo>
                  <a:pt x="14" y="24"/>
                </a:lnTo>
                <a:lnTo>
                  <a:pt x="18" y="36"/>
                </a:lnTo>
                <a:lnTo>
                  <a:pt x="20" y="46"/>
                </a:lnTo>
                <a:lnTo>
                  <a:pt x="20"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4" name="Freeform 65"/>
          <p:cNvSpPr>
            <a:spLocks/>
          </p:cNvSpPr>
          <p:nvPr/>
        </p:nvSpPr>
        <p:spPr bwMode="auto">
          <a:xfrm>
            <a:off x="3328988" y="3773488"/>
            <a:ext cx="30162" cy="133350"/>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2" y="0"/>
                </a:moveTo>
                <a:lnTo>
                  <a:pt x="12" y="0"/>
                </a:lnTo>
                <a:lnTo>
                  <a:pt x="16" y="10"/>
                </a:lnTo>
                <a:lnTo>
                  <a:pt x="18" y="18"/>
                </a:lnTo>
                <a:lnTo>
                  <a:pt x="18" y="30"/>
                </a:lnTo>
                <a:lnTo>
                  <a:pt x="18" y="42"/>
                </a:lnTo>
                <a:lnTo>
                  <a:pt x="16" y="52"/>
                </a:lnTo>
                <a:lnTo>
                  <a:pt x="12" y="64"/>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5" name="Freeform 66"/>
          <p:cNvSpPr>
            <a:spLocks/>
          </p:cNvSpPr>
          <p:nvPr/>
        </p:nvSpPr>
        <p:spPr bwMode="auto">
          <a:xfrm>
            <a:off x="3275013" y="3768725"/>
            <a:ext cx="33337" cy="128588"/>
          </a:xfrm>
          <a:custGeom>
            <a:avLst/>
            <a:gdLst>
              <a:gd name="T0" fmla="*/ 2147483647 w 20"/>
              <a:gd name="T1" fmla="*/ 2147483647 h 76"/>
              <a:gd name="T2" fmla="*/ 2147483647 w 20"/>
              <a:gd name="T3" fmla="*/ 2147483647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0 w 20"/>
              <a:gd name="T13" fmla="*/ 2147483647 h 76"/>
              <a:gd name="T14" fmla="*/ 0 w 20"/>
              <a:gd name="T15" fmla="*/ 2147483647 h 76"/>
              <a:gd name="T16" fmla="*/ 0 w 20"/>
              <a:gd name="T17" fmla="*/ 2147483647 h 76"/>
              <a:gd name="T18" fmla="*/ 2147483647 w 20"/>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20" y="76"/>
                </a:moveTo>
                <a:lnTo>
                  <a:pt x="20" y="76"/>
                </a:lnTo>
                <a:lnTo>
                  <a:pt x="14" y="70"/>
                </a:lnTo>
                <a:lnTo>
                  <a:pt x="10" y="62"/>
                </a:lnTo>
                <a:lnTo>
                  <a:pt x="6"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6" name="Freeform 67"/>
          <p:cNvSpPr>
            <a:spLocks/>
          </p:cNvSpPr>
          <p:nvPr/>
        </p:nvSpPr>
        <p:spPr bwMode="auto">
          <a:xfrm>
            <a:off x="3449638" y="3762375"/>
            <a:ext cx="33337" cy="134938"/>
          </a:xfrm>
          <a:custGeom>
            <a:avLst/>
            <a:gdLst>
              <a:gd name="T0" fmla="*/ 2147483647 w 20"/>
              <a:gd name="T1" fmla="*/ 0 h 80"/>
              <a:gd name="T2" fmla="*/ 2147483647 w 20"/>
              <a:gd name="T3" fmla="*/ 0 h 80"/>
              <a:gd name="T4" fmla="*/ 2147483647 w 20"/>
              <a:gd name="T5" fmla="*/ 2147483647 h 80"/>
              <a:gd name="T6" fmla="*/ 2147483647 w 20"/>
              <a:gd name="T7" fmla="*/ 2147483647 h 80"/>
              <a:gd name="T8" fmla="*/ 2147483647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0 w 20"/>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12" y="0"/>
                </a:moveTo>
                <a:lnTo>
                  <a:pt x="12" y="0"/>
                </a:lnTo>
                <a:lnTo>
                  <a:pt x="16" y="8"/>
                </a:lnTo>
                <a:lnTo>
                  <a:pt x="18" y="18"/>
                </a:lnTo>
                <a:lnTo>
                  <a:pt x="20" y="30"/>
                </a:lnTo>
                <a:lnTo>
                  <a:pt x="18" y="40"/>
                </a:lnTo>
                <a:lnTo>
                  <a:pt x="16" y="52"/>
                </a:lnTo>
                <a:lnTo>
                  <a:pt x="12"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7" name="Freeform 68"/>
          <p:cNvSpPr>
            <a:spLocks/>
          </p:cNvSpPr>
          <p:nvPr/>
        </p:nvSpPr>
        <p:spPr bwMode="auto">
          <a:xfrm>
            <a:off x="3395663" y="3756025"/>
            <a:ext cx="36512" cy="130175"/>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4" y="72"/>
                </a:lnTo>
                <a:lnTo>
                  <a:pt x="10" y="64"/>
                </a:lnTo>
                <a:lnTo>
                  <a:pt x="6" y="54"/>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8" name="Freeform 69"/>
          <p:cNvSpPr>
            <a:spLocks/>
          </p:cNvSpPr>
          <p:nvPr/>
        </p:nvSpPr>
        <p:spPr bwMode="auto">
          <a:xfrm>
            <a:off x="3579813" y="3765550"/>
            <a:ext cx="33337" cy="131763"/>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20" y="18"/>
                </a:lnTo>
                <a:lnTo>
                  <a:pt x="20" y="28"/>
                </a:lnTo>
                <a:lnTo>
                  <a:pt x="18" y="40"/>
                </a:lnTo>
                <a:lnTo>
                  <a:pt x="16" y="50"/>
                </a:lnTo>
                <a:lnTo>
                  <a:pt x="12" y="62"/>
                </a:lnTo>
                <a:lnTo>
                  <a:pt x="8"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19" name="Freeform 70"/>
          <p:cNvSpPr>
            <a:spLocks/>
          </p:cNvSpPr>
          <p:nvPr/>
        </p:nvSpPr>
        <p:spPr bwMode="auto">
          <a:xfrm>
            <a:off x="3525838" y="3759200"/>
            <a:ext cx="38100"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0"/>
                </a:lnTo>
                <a:lnTo>
                  <a:pt x="10" y="62"/>
                </a:lnTo>
                <a:lnTo>
                  <a:pt x="6" y="52"/>
                </a:lnTo>
                <a:lnTo>
                  <a:pt x="2" y="42"/>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0" name="Freeform 71"/>
          <p:cNvSpPr>
            <a:spLocks/>
          </p:cNvSpPr>
          <p:nvPr/>
        </p:nvSpPr>
        <p:spPr bwMode="auto">
          <a:xfrm>
            <a:off x="4070350" y="3768725"/>
            <a:ext cx="30163"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8"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1" name="Freeform 72"/>
          <p:cNvSpPr>
            <a:spLocks/>
          </p:cNvSpPr>
          <p:nvPr/>
        </p:nvSpPr>
        <p:spPr bwMode="auto">
          <a:xfrm>
            <a:off x="4013200" y="3762375"/>
            <a:ext cx="36513"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2" name="Freeform 84"/>
          <p:cNvSpPr>
            <a:spLocks/>
          </p:cNvSpPr>
          <p:nvPr/>
        </p:nvSpPr>
        <p:spPr bwMode="auto">
          <a:xfrm>
            <a:off x="3700463" y="3776663"/>
            <a:ext cx="30162"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4" y="8"/>
                </a:lnTo>
                <a:lnTo>
                  <a:pt x="18" y="18"/>
                </a:lnTo>
                <a:lnTo>
                  <a:pt x="18" y="28"/>
                </a:lnTo>
                <a:lnTo>
                  <a:pt x="16" y="40"/>
                </a:lnTo>
                <a:lnTo>
                  <a:pt x="14" y="50"/>
                </a:lnTo>
                <a:lnTo>
                  <a:pt x="10"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3" name="Freeform 85"/>
          <p:cNvSpPr>
            <a:spLocks/>
          </p:cNvSpPr>
          <p:nvPr/>
        </p:nvSpPr>
        <p:spPr bwMode="auto">
          <a:xfrm>
            <a:off x="3643313" y="3768725"/>
            <a:ext cx="38100"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0"/>
                </a:lnTo>
                <a:lnTo>
                  <a:pt x="10" y="62"/>
                </a:lnTo>
                <a:lnTo>
                  <a:pt x="6" y="52"/>
                </a:lnTo>
                <a:lnTo>
                  <a:pt x="4"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4" name="Freeform 86"/>
          <p:cNvSpPr>
            <a:spLocks/>
          </p:cNvSpPr>
          <p:nvPr/>
        </p:nvSpPr>
        <p:spPr bwMode="auto">
          <a:xfrm>
            <a:off x="3825875" y="3779838"/>
            <a:ext cx="30163"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5" name="Freeform 87"/>
          <p:cNvSpPr>
            <a:spLocks/>
          </p:cNvSpPr>
          <p:nvPr/>
        </p:nvSpPr>
        <p:spPr bwMode="auto">
          <a:xfrm>
            <a:off x="3771900" y="3773488"/>
            <a:ext cx="33338" cy="130175"/>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2"/>
                </a:lnTo>
                <a:lnTo>
                  <a:pt x="10" y="62"/>
                </a:lnTo>
                <a:lnTo>
                  <a:pt x="6"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6" name="Freeform 88"/>
          <p:cNvSpPr>
            <a:spLocks/>
          </p:cNvSpPr>
          <p:nvPr/>
        </p:nvSpPr>
        <p:spPr bwMode="auto">
          <a:xfrm>
            <a:off x="3959225" y="3776663"/>
            <a:ext cx="30163" cy="133350"/>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6" y="8"/>
                </a:lnTo>
                <a:lnTo>
                  <a:pt x="18" y="18"/>
                </a:lnTo>
                <a:lnTo>
                  <a:pt x="18" y="30"/>
                </a:lnTo>
                <a:lnTo>
                  <a:pt x="18" y="42"/>
                </a:lnTo>
                <a:lnTo>
                  <a:pt x="14" y="52"/>
                </a:lnTo>
                <a:lnTo>
                  <a:pt x="10"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7" name="Freeform 89"/>
          <p:cNvSpPr>
            <a:spLocks/>
          </p:cNvSpPr>
          <p:nvPr/>
        </p:nvSpPr>
        <p:spPr bwMode="auto">
          <a:xfrm>
            <a:off x="3905250" y="3773488"/>
            <a:ext cx="34925" cy="127000"/>
          </a:xfrm>
          <a:custGeom>
            <a:avLst/>
            <a:gdLst>
              <a:gd name="T0" fmla="*/ 2147483647 w 20"/>
              <a:gd name="T1" fmla="*/ 2147483647 h 76"/>
              <a:gd name="T2" fmla="*/ 2147483647 w 20"/>
              <a:gd name="T3" fmla="*/ 2147483647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0 w 20"/>
              <a:gd name="T13" fmla="*/ 2147483647 h 76"/>
              <a:gd name="T14" fmla="*/ 0 w 20"/>
              <a:gd name="T15" fmla="*/ 2147483647 h 76"/>
              <a:gd name="T16" fmla="*/ 0 w 20"/>
              <a:gd name="T17" fmla="*/ 2147483647 h 76"/>
              <a:gd name="T18" fmla="*/ 2147483647 w 20"/>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20" y="76"/>
                </a:moveTo>
                <a:lnTo>
                  <a:pt x="20" y="76"/>
                </a:lnTo>
                <a:lnTo>
                  <a:pt x="14" y="70"/>
                </a:lnTo>
                <a:lnTo>
                  <a:pt x="8" y="62"/>
                </a:lnTo>
                <a:lnTo>
                  <a:pt x="4" y="52"/>
                </a:lnTo>
                <a:lnTo>
                  <a:pt x="2" y="40"/>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8" name="Freeform 93"/>
          <p:cNvSpPr>
            <a:spLocks/>
          </p:cNvSpPr>
          <p:nvPr/>
        </p:nvSpPr>
        <p:spPr bwMode="auto">
          <a:xfrm>
            <a:off x="2895600" y="2432050"/>
            <a:ext cx="322263" cy="131763"/>
          </a:xfrm>
          <a:custGeom>
            <a:avLst/>
            <a:gdLst>
              <a:gd name="T0" fmla="*/ 2147483647 w 192"/>
              <a:gd name="T1" fmla="*/ 2147483647 h 78"/>
              <a:gd name="T2" fmla="*/ 2147483647 w 192"/>
              <a:gd name="T3" fmla="*/ 2147483647 h 78"/>
              <a:gd name="T4" fmla="*/ 2147483647 w 192"/>
              <a:gd name="T5" fmla="*/ 2147483647 h 78"/>
              <a:gd name="T6" fmla="*/ 2147483647 w 192"/>
              <a:gd name="T7" fmla="*/ 2147483647 h 78"/>
              <a:gd name="T8" fmla="*/ 2147483647 w 192"/>
              <a:gd name="T9" fmla="*/ 2147483647 h 78"/>
              <a:gd name="T10" fmla="*/ 2147483647 w 192"/>
              <a:gd name="T11" fmla="*/ 2147483647 h 78"/>
              <a:gd name="T12" fmla="*/ 2147483647 w 192"/>
              <a:gd name="T13" fmla="*/ 2147483647 h 78"/>
              <a:gd name="T14" fmla="*/ 2147483647 w 192"/>
              <a:gd name="T15" fmla="*/ 2147483647 h 78"/>
              <a:gd name="T16" fmla="*/ 2147483647 w 192"/>
              <a:gd name="T17" fmla="*/ 2147483647 h 78"/>
              <a:gd name="T18" fmla="*/ 2147483647 w 192"/>
              <a:gd name="T19" fmla="*/ 0 h 78"/>
              <a:gd name="T20" fmla="*/ 2147483647 w 192"/>
              <a:gd name="T21" fmla="*/ 0 h 78"/>
              <a:gd name="T22" fmla="*/ 2147483647 w 192"/>
              <a:gd name="T23" fmla="*/ 2147483647 h 78"/>
              <a:gd name="T24" fmla="*/ 2147483647 w 192"/>
              <a:gd name="T25" fmla="*/ 2147483647 h 78"/>
              <a:gd name="T26" fmla="*/ 2147483647 w 192"/>
              <a:gd name="T27" fmla="*/ 2147483647 h 78"/>
              <a:gd name="T28" fmla="*/ 2147483647 w 192"/>
              <a:gd name="T29" fmla="*/ 2147483647 h 78"/>
              <a:gd name="T30" fmla="*/ 2147483647 w 192"/>
              <a:gd name="T31" fmla="*/ 2147483647 h 78"/>
              <a:gd name="T32" fmla="*/ 2147483647 w 192"/>
              <a:gd name="T33" fmla="*/ 2147483647 h 78"/>
              <a:gd name="T34" fmla="*/ 2147483647 w 192"/>
              <a:gd name="T35" fmla="*/ 2147483647 h 78"/>
              <a:gd name="T36" fmla="*/ 0 w 192"/>
              <a:gd name="T37" fmla="*/ 2147483647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2"/>
              <a:gd name="T58" fmla="*/ 0 h 78"/>
              <a:gd name="T59" fmla="*/ 192 w 192"/>
              <a:gd name="T60" fmla="*/ 78 h 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2" h="78">
                <a:moveTo>
                  <a:pt x="192" y="78"/>
                </a:moveTo>
                <a:lnTo>
                  <a:pt x="192" y="78"/>
                </a:lnTo>
                <a:lnTo>
                  <a:pt x="190" y="62"/>
                </a:lnTo>
                <a:lnTo>
                  <a:pt x="184" y="48"/>
                </a:lnTo>
                <a:lnTo>
                  <a:pt x="176" y="34"/>
                </a:lnTo>
                <a:lnTo>
                  <a:pt x="164" y="22"/>
                </a:lnTo>
                <a:lnTo>
                  <a:pt x="150" y="14"/>
                </a:lnTo>
                <a:lnTo>
                  <a:pt x="134" y="6"/>
                </a:lnTo>
                <a:lnTo>
                  <a:pt x="116" y="2"/>
                </a:lnTo>
                <a:lnTo>
                  <a:pt x="96" y="0"/>
                </a:lnTo>
                <a:lnTo>
                  <a:pt x="76" y="2"/>
                </a:lnTo>
                <a:lnTo>
                  <a:pt x="58" y="6"/>
                </a:lnTo>
                <a:lnTo>
                  <a:pt x="42" y="14"/>
                </a:lnTo>
                <a:lnTo>
                  <a:pt x="28" y="22"/>
                </a:lnTo>
                <a:lnTo>
                  <a:pt x="16" y="34"/>
                </a:lnTo>
                <a:lnTo>
                  <a:pt x="8" y="48"/>
                </a:lnTo>
                <a:lnTo>
                  <a:pt x="2" y="62"/>
                </a:lnTo>
                <a:lnTo>
                  <a:pt x="0" y="78"/>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29" name="Freeform 94"/>
          <p:cNvSpPr>
            <a:spLocks/>
          </p:cNvSpPr>
          <p:nvPr/>
        </p:nvSpPr>
        <p:spPr bwMode="auto">
          <a:xfrm>
            <a:off x="2814638" y="2482850"/>
            <a:ext cx="114300" cy="114300"/>
          </a:xfrm>
          <a:custGeom>
            <a:avLst/>
            <a:gdLst>
              <a:gd name="T0" fmla="*/ 2147483647 w 68"/>
              <a:gd name="T1" fmla="*/ 2147483647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2147483647 h 68"/>
              <a:gd name="T18" fmla="*/ 2147483647 w 68"/>
              <a:gd name="T19" fmla="*/ 0 h 68"/>
              <a:gd name="T20" fmla="*/ 2147483647 w 68"/>
              <a:gd name="T21" fmla="*/ 0 h 68"/>
              <a:gd name="T22" fmla="*/ 2147483647 w 68"/>
              <a:gd name="T23" fmla="*/ 2147483647 h 68"/>
              <a:gd name="T24" fmla="*/ 2147483647 w 68"/>
              <a:gd name="T25" fmla="*/ 2147483647 h 68"/>
              <a:gd name="T26" fmla="*/ 2147483647 w 68"/>
              <a:gd name="T27" fmla="*/ 2147483647 h 68"/>
              <a:gd name="T28" fmla="*/ 2147483647 w 68"/>
              <a:gd name="T29" fmla="*/ 2147483647 h 68"/>
              <a:gd name="T30" fmla="*/ 2147483647 w 68"/>
              <a:gd name="T31" fmla="*/ 2147483647 h 68"/>
              <a:gd name="T32" fmla="*/ 2147483647 w 68"/>
              <a:gd name="T33" fmla="*/ 2147483647 h 68"/>
              <a:gd name="T34" fmla="*/ 0 w 68"/>
              <a:gd name="T35" fmla="*/ 2147483647 h 68"/>
              <a:gd name="T36" fmla="*/ 0 w 68"/>
              <a:gd name="T37" fmla="*/ 2147483647 h 68"/>
              <a:gd name="T38" fmla="*/ 0 w 68"/>
              <a:gd name="T39" fmla="*/ 2147483647 h 68"/>
              <a:gd name="T40" fmla="*/ 0 w 68"/>
              <a:gd name="T41" fmla="*/ 2147483647 h 68"/>
              <a:gd name="T42" fmla="*/ 2147483647 w 68"/>
              <a:gd name="T43" fmla="*/ 2147483647 h 68"/>
              <a:gd name="T44" fmla="*/ 2147483647 w 68"/>
              <a:gd name="T45" fmla="*/ 2147483647 h 68"/>
              <a:gd name="T46" fmla="*/ 2147483647 w 68"/>
              <a:gd name="T47" fmla="*/ 2147483647 h 68"/>
              <a:gd name="T48" fmla="*/ 2147483647 w 68"/>
              <a:gd name="T49" fmla="*/ 2147483647 h 68"/>
              <a:gd name="T50" fmla="*/ 2147483647 w 68"/>
              <a:gd name="T51" fmla="*/ 2147483647 h 68"/>
              <a:gd name="T52" fmla="*/ 2147483647 w 68"/>
              <a:gd name="T53" fmla="*/ 2147483647 h 68"/>
              <a:gd name="T54" fmla="*/ 2147483647 w 68"/>
              <a:gd name="T55" fmla="*/ 2147483647 h 68"/>
              <a:gd name="T56" fmla="*/ 2147483647 w 68"/>
              <a:gd name="T57" fmla="*/ 2147483647 h 68"/>
              <a:gd name="T58" fmla="*/ 2147483647 w 68"/>
              <a:gd name="T59" fmla="*/ 2147483647 h 68"/>
              <a:gd name="T60" fmla="*/ 2147483647 w 68"/>
              <a:gd name="T61" fmla="*/ 2147483647 h 68"/>
              <a:gd name="T62" fmla="*/ 2147483647 w 68"/>
              <a:gd name="T63" fmla="*/ 2147483647 h 68"/>
              <a:gd name="T64" fmla="*/ 2147483647 w 68"/>
              <a:gd name="T65" fmla="*/ 2147483647 h 68"/>
              <a:gd name="T66" fmla="*/ 2147483647 w 68"/>
              <a:gd name="T67" fmla="*/ 2147483647 h 68"/>
              <a:gd name="T68" fmla="*/ 2147483647 w 68"/>
              <a:gd name="T69" fmla="*/ 2147483647 h 68"/>
              <a:gd name="T70" fmla="*/ 2147483647 w 68"/>
              <a:gd name="T71" fmla="*/ 2147483647 h 68"/>
              <a:gd name="T72" fmla="*/ 2147483647 w 68"/>
              <a:gd name="T73" fmla="*/ 2147483647 h 68"/>
              <a:gd name="T74" fmla="*/ 2147483647 w 68"/>
              <a:gd name="T75" fmla="*/ 21474836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8"/>
              <a:gd name="T116" fmla="*/ 68 w 68"/>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8">
                <a:moveTo>
                  <a:pt x="68" y="34"/>
                </a:moveTo>
                <a:lnTo>
                  <a:pt x="68" y="34"/>
                </a:lnTo>
                <a:lnTo>
                  <a:pt x="66" y="28"/>
                </a:lnTo>
                <a:lnTo>
                  <a:pt x="64" y="22"/>
                </a:lnTo>
                <a:lnTo>
                  <a:pt x="62" y="16"/>
                </a:lnTo>
                <a:lnTo>
                  <a:pt x="58" y="10"/>
                </a:lnTo>
                <a:lnTo>
                  <a:pt x="52" y="6"/>
                </a:lnTo>
                <a:lnTo>
                  <a:pt x="46" y="4"/>
                </a:lnTo>
                <a:lnTo>
                  <a:pt x="40" y="2"/>
                </a:lnTo>
                <a:lnTo>
                  <a:pt x="34" y="0"/>
                </a:lnTo>
                <a:lnTo>
                  <a:pt x="26" y="2"/>
                </a:lnTo>
                <a:lnTo>
                  <a:pt x="20" y="4"/>
                </a:lnTo>
                <a:lnTo>
                  <a:pt x="14" y="6"/>
                </a:lnTo>
                <a:lnTo>
                  <a:pt x="10" y="10"/>
                </a:lnTo>
                <a:lnTo>
                  <a:pt x="6" y="16"/>
                </a:lnTo>
                <a:lnTo>
                  <a:pt x="2" y="22"/>
                </a:lnTo>
                <a:lnTo>
                  <a:pt x="0" y="28"/>
                </a:lnTo>
                <a:lnTo>
                  <a:pt x="0" y="34"/>
                </a:lnTo>
                <a:lnTo>
                  <a:pt x="0" y="40"/>
                </a:lnTo>
                <a:lnTo>
                  <a:pt x="2" y="48"/>
                </a:lnTo>
                <a:lnTo>
                  <a:pt x="6" y="54"/>
                </a:lnTo>
                <a:lnTo>
                  <a:pt x="10" y="58"/>
                </a:lnTo>
                <a:lnTo>
                  <a:pt x="14" y="62"/>
                </a:lnTo>
                <a:lnTo>
                  <a:pt x="20" y="66"/>
                </a:lnTo>
                <a:lnTo>
                  <a:pt x="26" y="68"/>
                </a:lnTo>
                <a:lnTo>
                  <a:pt x="34" y="68"/>
                </a:lnTo>
                <a:lnTo>
                  <a:pt x="40" y="68"/>
                </a:lnTo>
                <a:lnTo>
                  <a:pt x="46" y="66"/>
                </a:lnTo>
                <a:lnTo>
                  <a:pt x="52" y="62"/>
                </a:lnTo>
                <a:lnTo>
                  <a:pt x="58" y="58"/>
                </a:lnTo>
                <a:lnTo>
                  <a:pt x="62" y="54"/>
                </a:lnTo>
                <a:lnTo>
                  <a:pt x="64" y="48"/>
                </a:lnTo>
                <a:lnTo>
                  <a:pt x="66" y="40"/>
                </a:lnTo>
                <a:lnTo>
                  <a:pt x="68"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30" name="Freeform 95"/>
          <p:cNvSpPr>
            <a:spLocks/>
          </p:cNvSpPr>
          <p:nvPr/>
        </p:nvSpPr>
        <p:spPr bwMode="auto">
          <a:xfrm>
            <a:off x="3187700" y="2482850"/>
            <a:ext cx="111125" cy="114300"/>
          </a:xfrm>
          <a:custGeom>
            <a:avLst/>
            <a:gdLst>
              <a:gd name="T0" fmla="*/ 2147483647 w 66"/>
              <a:gd name="T1" fmla="*/ 2147483647 h 68"/>
              <a:gd name="T2" fmla="*/ 2147483647 w 66"/>
              <a:gd name="T3" fmla="*/ 2147483647 h 68"/>
              <a:gd name="T4" fmla="*/ 2147483647 w 66"/>
              <a:gd name="T5" fmla="*/ 2147483647 h 68"/>
              <a:gd name="T6" fmla="*/ 2147483647 w 66"/>
              <a:gd name="T7" fmla="*/ 2147483647 h 68"/>
              <a:gd name="T8" fmla="*/ 2147483647 w 66"/>
              <a:gd name="T9" fmla="*/ 2147483647 h 68"/>
              <a:gd name="T10" fmla="*/ 2147483647 w 66"/>
              <a:gd name="T11" fmla="*/ 2147483647 h 68"/>
              <a:gd name="T12" fmla="*/ 2147483647 w 66"/>
              <a:gd name="T13" fmla="*/ 2147483647 h 68"/>
              <a:gd name="T14" fmla="*/ 2147483647 w 66"/>
              <a:gd name="T15" fmla="*/ 2147483647 h 68"/>
              <a:gd name="T16" fmla="*/ 2147483647 w 66"/>
              <a:gd name="T17" fmla="*/ 0 h 68"/>
              <a:gd name="T18" fmla="*/ 2147483647 w 66"/>
              <a:gd name="T19" fmla="*/ 0 h 68"/>
              <a:gd name="T20" fmla="*/ 2147483647 w 66"/>
              <a:gd name="T21" fmla="*/ 0 h 68"/>
              <a:gd name="T22" fmla="*/ 2147483647 w 66"/>
              <a:gd name="T23" fmla="*/ 0 h 68"/>
              <a:gd name="T24" fmla="*/ 2147483647 w 66"/>
              <a:gd name="T25" fmla="*/ 2147483647 h 68"/>
              <a:gd name="T26" fmla="*/ 2147483647 w 66"/>
              <a:gd name="T27" fmla="*/ 2147483647 h 68"/>
              <a:gd name="T28" fmla="*/ 2147483647 w 66"/>
              <a:gd name="T29" fmla="*/ 2147483647 h 68"/>
              <a:gd name="T30" fmla="*/ 2147483647 w 66"/>
              <a:gd name="T31" fmla="*/ 2147483647 h 68"/>
              <a:gd name="T32" fmla="*/ 2147483647 w 66"/>
              <a:gd name="T33" fmla="*/ 2147483647 h 68"/>
              <a:gd name="T34" fmla="*/ 0 w 66"/>
              <a:gd name="T35" fmla="*/ 2147483647 h 68"/>
              <a:gd name="T36" fmla="*/ 0 w 66"/>
              <a:gd name="T37" fmla="*/ 2147483647 h 68"/>
              <a:gd name="T38" fmla="*/ 0 w 66"/>
              <a:gd name="T39" fmla="*/ 2147483647 h 68"/>
              <a:gd name="T40" fmla="*/ 0 w 66"/>
              <a:gd name="T41" fmla="*/ 2147483647 h 68"/>
              <a:gd name="T42" fmla="*/ 2147483647 w 66"/>
              <a:gd name="T43" fmla="*/ 2147483647 h 68"/>
              <a:gd name="T44" fmla="*/ 2147483647 w 66"/>
              <a:gd name="T45" fmla="*/ 2147483647 h 68"/>
              <a:gd name="T46" fmla="*/ 2147483647 w 66"/>
              <a:gd name="T47" fmla="*/ 2147483647 h 68"/>
              <a:gd name="T48" fmla="*/ 2147483647 w 66"/>
              <a:gd name="T49" fmla="*/ 2147483647 h 68"/>
              <a:gd name="T50" fmla="*/ 2147483647 w 66"/>
              <a:gd name="T51" fmla="*/ 2147483647 h 68"/>
              <a:gd name="T52" fmla="*/ 2147483647 w 66"/>
              <a:gd name="T53" fmla="*/ 2147483647 h 68"/>
              <a:gd name="T54" fmla="*/ 2147483647 w 66"/>
              <a:gd name="T55" fmla="*/ 2147483647 h 68"/>
              <a:gd name="T56" fmla="*/ 2147483647 w 66"/>
              <a:gd name="T57" fmla="*/ 2147483647 h 68"/>
              <a:gd name="T58" fmla="*/ 2147483647 w 66"/>
              <a:gd name="T59" fmla="*/ 2147483647 h 68"/>
              <a:gd name="T60" fmla="*/ 2147483647 w 66"/>
              <a:gd name="T61" fmla="*/ 2147483647 h 68"/>
              <a:gd name="T62" fmla="*/ 2147483647 w 66"/>
              <a:gd name="T63" fmla="*/ 2147483647 h 68"/>
              <a:gd name="T64" fmla="*/ 2147483647 w 66"/>
              <a:gd name="T65" fmla="*/ 2147483647 h 68"/>
              <a:gd name="T66" fmla="*/ 2147483647 w 66"/>
              <a:gd name="T67" fmla="*/ 2147483647 h 68"/>
              <a:gd name="T68" fmla="*/ 2147483647 w 66"/>
              <a:gd name="T69" fmla="*/ 2147483647 h 68"/>
              <a:gd name="T70" fmla="*/ 2147483647 w 66"/>
              <a:gd name="T71" fmla="*/ 2147483647 h 68"/>
              <a:gd name="T72" fmla="*/ 2147483647 w 66"/>
              <a:gd name="T73" fmla="*/ 2147483647 h 68"/>
              <a:gd name="T74" fmla="*/ 2147483647 w 66"/>
              <a:gd name="T75" fmla="*/ 21474836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68"/>
              <a:gd name="T116" fmla="*/ 66 w 66"/>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68">
                <a:moveTo>
                  <a:pt x="66" y="34"/>
                </a:moveTo>
                <a:lnTo>
                  <a:pt x="66" y="34"/>
                </a:lnTo>
                <a:lnTo>
                  <a:pt x="66" y="28"/>
                </a:lnTo>
                <a:lnTo>
                  <a:pt x="64" y="20"/>
                </a:lnTo>
                <a:lnTo>
                  <a:pt x="62" y="16"/>
                </a:lnTo>
                <a:lnTo>
                  <a:pt x="58" y="10"/>
                </a:lnTo>
                <a:lnTo>
                  <a:pt x="52" y="6"/>
                </a:lnTo>
                <a:lnTo>
                  <a:pt x="46" y="2"/>
                </a:lnTo>
                <a:lnTo>
                  <a:pt x="40" y="0"/>
                </a:lnTo>
                <a:lnTo>
                  <a:pt x="34" y="0"/>
                </a:lnTo>
                <a:lnTo>
                  <a:pt x="26" y="0"/>
                </a:lnTo>
                <a:lnTo>
                  <a:pt x="20" y="2"/>
                </a:lnTo>
                <a:lnTo>
                  <a:pt x="14" y="6"/>
                </a:lnTo>
                <a:lnTo>
                  <a:pt x="10" y="10"/>
                </a:lnTo>
                <a:lnTo>
                  <a:pt x="6" y="16"/>
                </a:lnTo>
                <a:lnTo>
                  <a:pt x="2" y="20"/>
                </a:lnTo>
                <a:lnTo>
                  <a:pt x="0" y="28"/>
                </a:lnTo>
                <a:lnTo>
                  <a:pt x="0" y="34"/>
                </a:lnTo>
                <a:lnTo>
                  <a:pt x="0" y="40"/>
                </a:lnTo>
                <a:lnTo>
                  <a:pt x="2" y="48"/>
                </a:lnTo>
                <a:lnTo>
                  <a:pt x="6" y="52"/>
                </a:lnTo>
                <a:lnTo>
                  <a:pt x="10" y="58"/>
                </a:lnTo>
                <a:lnTo>
                  <a:pt x="14" y="62"/>
                </a:lnTo>
                <a:lnTo>
                  <a:pt x="20" y="66"/>
                </a:lnTo>
                <a:lnTo>
                  <a:pt x="26" y="68"/>
                </a:lnTo>
                <a:lnTo>
                  <a:pt x="34" y="68"/>
                </a:lnTo>
                <a:lnTo>
                  <a:pt x="40" y="68"/>
                </a:lnTo>
                <a:lnTo>
                  <a:pt x="46" y="66"/>
                </a:lnTo>
                <a:lnTo>
                  <a:pt x="52" y="62"/>
                </a:lnTo>
                <a:lnTo>
                  <a:pt x="58" y="58"/>
                </a:lnTo>
                <a:lnTo>
                  <a:pt x="62" y="52"/>
                </a:lnTo>
                <a:lnTo>
                  <a:pt x="64" y="48"/>
                </a:lnTo>
                <a:lnTo>
                  <a:pt x="66" y="40"/>
                </a:lnTo>
                <a:lnTo>
                  <a:pt x="66"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31" name="Rectangle 96"/>
          <p:cNvSpPr>
            <a:spLocks noChangeArrowheads="1"/>
          </p:cNvSpPr>
          <p:nvPr/>
        </p:nvSpPr>
        <p:spPr bwMode="auto">
          <a:xfrm>
            <a:off x="3975100" y="2071688"/>
            <a:ext cx="677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VEGF-A</a:t>
            </a:r>
          </a:p>
        </p:txBody>
      </p:sp>
      <p:sp>
        <p:nvSpPr>
          <p:cNvPr id="45132" name="Rectangle 97"/>
          <p:cNvSpPr>
            <a:spLocks noChangeArrowheads="1"/>
          </p:cNvSpPr>
          <p:nvPr/>
        </p:nvSpPr>
        <p:spPr bwMode="auto">
          <a:xfrm>
            <a:off x="1004888" y="4719638"/>
            <a:ext cx="7762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Receptor</a:t>
            </a:r>
          </a:p>
        </p:txBody>
      </p:sp>
      <p:sp>
        <p:nvSpPr>
          <p:cNvPr id="45133" name="Rectangle 98"/>
          <p:cNvSpPr>
            <a:spLocks noChangeArrowheads="1"/>
          </p:cNvSpPr>
          <p:nvPr/>
        </p:nvSpPr>
        <p:spPr bwMode="auto">
          <a:xfrm>
            <a:off x="1004888" y="4921250"/>
            <a:ext cx="7572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isoforms</a:t>
            </a:r>
          </a:p>
        </p:txBody>
      </p:sp>
      <p:sp>
        <p:nvSpPr>
          <p:cNvPr id="45134" name="Rectangle 99"/>
          <p:cNvSpPr>
            <a:spLocks noChangeArrowheads="1"/>
          </p:cNvSpPr>
          <p:nvPr/>
        </p:nvSpPr>
        <p:spPr bwMode="auto">
          <a:xfrm>
            <a:off x="990600" y="2060575"/>
            <a:ext cx="5857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Ligand</a:t>
            </a:r>
          </a:p>
        </p:txBody>
      </p:sp>
      <p:sp>
        <p:nvSpPr>
          <p:cNvPr id="45135" name="Rectangle 100"/>
          <p:cNvSpPr>
            <a:spLocks noChangeArrowheads="1"/>
          </p:cNvSpPr>
          <p:nvPr/>
        </p:nvSpPr>
        <p:spPr bwMode="auto">
          <a:xfrm>
            <a:off x="990600" y="2212975"/>
            <a:ext cx="7572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isoforms</a:t>
            </a:r>
          </a:p>
        </p:txBody>
      </p:sp>
      <p:sp>
        <p:nvSpPr>
          <p:cNvPr id="45136" name="Rectangle 101"/>
          <p:cNvSpPr>
            <a:spLocks noChangeArrowheads="1"/>
          </p:cNvSpPr>
          <p:nvPr/>
        </p:nvSpPr>
        <p:spPr bwMode="auto">
          <a:xfrm>
            <a:off x="3962400" y="4575175"/>
            <a:ext cx="7778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VEGFR-2</a:t>
            </a:r>
          </a:p>
        </p:txBody>
      </p:sp>
      <p:sp>
        <p:nvSpPr>
          <p:cNvPr id="45137" name="Rectangle 102"/>
          <p:cNvSpPr>
            <a:spLocks noChangeArrowheads="1"/>
          </p:cNvSpPr>
          <p:nvPr/>
        </p:nvSpPr>
        <p:spPr bwMode="auto">
          <a:xfrm>
            <a:off x="4079875" y="4937125"/>
            <a:ext cx="5080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(KDR)</a:t>
            </a:r>
          </a:p>
        </p:txBody>
      </p:sp>
      <p:sp>
        <p:nvSpPr>
          <p:cNvPr id="45138" name="Freeform 103"/>
          <p:cNvSpPr>
            <a:spLocks/>
          </p:cNvSpPr>
          <p:nvPr/>
        </p:nvSpPr>
        <p:spPr bwMode="auto">
          <a:xfrm>
            <a:off x="4335463" y="3563938"/>
            <a:ext cx="30162"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0" y="38"/>
                </a:lnTo>
                <a:lnTo>
                  <a:pt x="4" y="28"/>
                </a:lnTo>
                <a:lnTo>
                  <a:pt x="8" y="16"/>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39" name="Freeform 104"/>
          <p:cNvSpPr>
            <a:spLocks/>
          </p:cNvSpPr>
          <p:nvPr/>
        </p:nvSpPr>
        <p:spPr bwMode="auto">
          <a:xfrm>
            <a:off x="4386263" y="3571875"/>
            <a:ext cx="36512"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8"/>
                </a:lnTo>
                <a:lnTo>
                  <a:pt x="12" y="16"/>
                </a:lnTo>
                <a:lnTo>
                  <a:pt x="16" y="26"/>
                </a:lnTo>
                <a:lnTo>
                  <a:pt x="18" y="36"/>
                </a:lnTo>
                <a:lnTo>
                  <a:pt x="20" y="48"/>
                </a:lnTo>
                <a:lnTo>
                  <a:pt x="22" y="60"/>
                </a:lnTo>
                <a:lnTo>
                  <a:pt x="20" y="70"/>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0" name="Freeform 105"/>
          <p:cNvSpPr>
            <a:spLocks/>
          </p:cNvSpPr>
          <p:nvPr/>
        </p:nvSpPr>
        <p:spPr bwMode="auto">
          <a:xfrm>
            <a:off x="4214813" y="3557588"/>
            <a:ext cx="30162"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6" y="78"/>
                </a:moveTo>
                <a:lnTo>
                  <a:pt x="6" y="78"/>
                </a:lnTo>
                <a:lnTo>
                  <a:pt x="2" y="70"/>
                </a:lnTo>
                <a:lnTo>
                  <a:pt x="0" y="60"/>
                </a:lnTo>
                <a:lnTo>
                  <a:pt x="0" y="50"/>
                </a:lnTo>
                <a:lnTo>
                  <a:pt x="0" y="38"/>
                </a:lnTo>
                <a:lnTo>
                  <a:pt x="2" y="28"/>
                </a:lnTo>
                <a:lnTo>
                  <a:pt x="6" y="16"/>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1" name="Freeform 106"/>
          <p:cNvSpPr>
            <a:spLocks/>
          </p:cNvSpPr>
          <p:nvPr/>
        </p:nvSpPr>
        <p:spPr bwMode="auto">
          <a:xfrm>
            <a:off x="4265613" y="3563938"/>
            <a:ext cx="33337" cy="131762"/>
          </a:xfrm>
          <a:custGeom>
            <a:avLst/>
            <a:gdLst>
              <a:gd name="T0" fmla="*/ 0 w 20"/>
              <a:gd name="T1" fmla="*/ 0 h 78"/>
              <a:gd name="T2" fmla="*/ 0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0" y="0"/>
                </a:moveTo>
                <a:lnTo>
                  <a:pt x="0" y="0"/>
                </a:lnTo>
                <a:lnTo>
                  <a:pt x="6" y="8"/>
                </a:lnTo>
                <a:lnTo>
                  <a:pt x="10" y="16"/>
                </a:lnTo>
                <a:lnTo>
                  <a:pt x="14" y="26"/>
                </a:lnTo>
                <a:lnTo>
                  <a:pt x="18" y="36"/>
                </a:lnTo>
                <a:lnTo>
                  <a:pt x="20" y="48"/>
                </a:lnTo>
                <a:lnTo>
                  <a:pt x="20" y="60"/>
                </a:lnTo>
                <a:lnTo>
                  <a:pt x="20" y="70"/>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2" name="Freeform 107"/>
          <p:cNvSpPr>
            <a:spLocks/>
          </p:cNvSpPr>
          <p:nvPr/>
        </p:nvSpPr>
        <p:spPr bwMode="auto">
          <a:xfrm>
            <a:off x="4268788" y="3779838"/>
            <a:ext cx="33337" cy="130175"/>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20" y="18"/>
                </a:lnTo>
                <a:lnTo>
                  <a:pt x="20"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3" name="Freeform 108"/>
          <p:cNvSpPr>
            <a:spLocks/>
          </p:cNvSpPr>
          <p:nvPr/>
        </p:nvSpPr>
        <p:spPr bwMode="auto">
          <a:xfrm>
            <a:off x="4214813" y="3773488"/>
            <a:ext cx="36512" cy="130175"/>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4" name="Freeform 109"/>
          <p:cNvSpPr>
            <a:spLocks/>
          </p:cNvSpPr>
          <p:nvPr/>
        </p:nvSpPr>
        <p:spPr bwMode="auto">
          <a:xfrm>
            <a:off x="4395788" y="3776663"/>
            <a:ext cx="30162"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5" name="Freeform 110"/>
          <p:cNvSpPr>
            <a:spLocks/>
          </p:cNvSpPr>
          <p:nvPr/>
        </p:nvSpPr>
        <p:spPr bwMode="auto">
          <a:xfrm>
            <a:off x="4341813" y="3768725"/>
            <a:ext cx="34925"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2"/>
                </a:lnTo>
                <a:lnTo>
                  <a:pt x="10" y="62"/>
                </a:lnTo>
                <a:lnTo>
                  <a:pt x="4"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6" name="Freeform 115"/>
          <p:cNvSpPr>
            <a:spLocks/>
          </p:cNvSpPr>
          <p:nvPr/>
        </p:nvSpPr>
        <p:spPr bwMode="auto">
          <a:xfrm>
            <a:off x="4157663" y="2428875"/>
            <a:ext cx="322262" cy="134938"/>
          </a:xfrm>
          <a:custGeom>
            <a:avLst/>
            <a:gdLst>
              <a:gd name="T0" fmla="*/ 2147483647 w 192"/>
              <a:gd name="T1" fmla="*/ 2147483647 h 80"/>
              <a:gd name="T2" fmla="*/ 2147483647 w 192"/>
              <a:gd name="T3" fmla="*/ 2147483647 h 80"/>
              <a:gd name="T4" fmla="*/ 2147483647 w 192"/>
              <a:gd name="T5" fmla="*/ 2147483647 h 80"/>
              <a:gd name="T6" fmla="*/ 2147483647 w 192"/>
              <a:gd name="T7" fmla="*/ 2147483647 h 80"/>
              <a:gd name="T8" fmla="*/ 2147483647 w 192"/>
              <a:gd name="T9" fmla="*/ 2147483647 h 80"/>
              <a:gd name="T10" fmla="*/ 2147483647 w 192"/>
              <a:gd name="T11" fmla="*/ 2147483647 h 80"/>
              <a:gd name="T12" fmla="*/ 2147483647 w 192"/>
              <a:gd name="T13" fmla="*/ 2147483647 h 80"/>
              <a:gd name="T14" fmla="*/ 2147483647 w 192"/>
              <a:gd name="T15" fmla="*/ 2147483647 h 80"/>
              <a:gd name="T16" fmla="*/ 2147483647 w 192"/>
              <a:gd name="T17" fmla="*/ 2147483647 h 80"/>
              <a:gd name="T18" fmla="*/ 2147483647 w 192"/>
              <a:gd name="T19" fmla="*/ 0 h 80"/>
              <a:gd name="T20" fmla="*/ 2147483647 w 192"/>
              <a:gd name="T21" fmla="*/ 0 h 80"/>
              <a:gd name="T22" fmla="*/ 2147483647 w 192"/>
              <a:gd name="T23" fmla="*/ 2147483647 h 80"/>
              <a:gd name="T24" fmla="*/ 2147483647 w 192"/>
              <a:gd name="T25" fmla="*/ 2147483647 h 80"/>
              <a:gd name="T26" fmla="*/ 2147483647 w 192"/>
              <a:gd name="T27" fmla="*/ 2147483647 h 80"/>
              <a:gd name="T28" fmla="*/ 2147483647 w 192"/>
              <a:gd name="T29" fmla="*/ 2147483647 h 80"/>
              <a:gd name="T30" fmla="*/ 2147483647 w 192"/>
              <a:gd name="T31" fmla="*/ 2147483647 h 80"/>
              <a:gd name="T32" fmla="*/ 2147483647 w 192"/>
              <a:gd name="T33" fmla="*/ 2147483647 h 80"/>
              <a:gd name="T34" fmla="*/ 2147483647 w 192"/>
              <a:gd name="T35" fmla="*/ 2147483647 h 80"/>
              <a:gd name="T36" fmla="*/ 0 w 192"/>
              <a:gd name="T37" fmla="*/ 2147483647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2"/>
              <a:gd name="T58" fmla="*/ 0 h 80"/>
              <a:gd name="T59" fmla="*/ 192 w 192"/>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2" h="80">
                <a:moveTo>
                  <a:pt x="192" y="80"/>
                </a:moveTo>
                <a:lnTo>
                  <a:pt x="192" y="80"/>
                </a:lnTo>
                <a:lnTo>
                  <a:pt x="190" y="64"/>
                </a:lnTo>
                <a:lnTo>
                  <a:pt x="184" y="50"/>
                </a:lnTo>
                <a:lnTo>
                  <a:pt x="176" y="36"/>
                </a:lnTo>
                <a:lnTo>
                  <a:pt x="164" y="24"/>
                </a:lnTo>
                <a:lnTo>
                  <a:pt x="150" y="14"/>
                </a:lnTo>
                <a:lnTo>
                  <a:pt x="134" y="8"/>
                </a:lnTo>
                <a:lnTo>
                  <a:pt x="116" y="2"/>
                </a:lnTo>
                <a:lnTo>
                  <a:pt x="96" y="0"/>
                </a:lnTo>
                <a:lnTo>
                  <a:pt x="76" y="2"/>
                </a:lnTo>
                <a:lnTo>
                  <a:pt x="58" y="8"/>
                </a:lnTo>
                <a:lnTo>
                  <a:pt x="42" y="14"/>
                </a:lnTo>
                <a:lnTo>
                  <a:pt x="28" y="24"/>
                </a:lnTo>
                <a:lnTo>
                  <a:pt x="16" y="36"/>
                </a:lnTo>
                <a:lnTo>
                  <a:pt x="8" y="50"/>
                </a:lnTo>
                <a:lnTo>
                  <a:pt x="2" y="64"/>
                </a:lnTo>
                <a:lnTo>
                  <a:pt x="0" y="8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47" name="Freeform 116"/>
          <p:cNvSpPr>
            <a:spLocks/>
          </p:cNvSpPr>
          <p:nvPr/>
        </p:nvSpPr>
        <p:spPr bwMode="auto">
          <a:xfrm>
            <a:off x="4076700" y="2482850"/>
            <a:ext cx="114300" cy="114300"/>
          </a:xfrm>
          <a:custGeom>
            <a:avLst/>
            <a:gdLst>
              <a:gd name="T0" fmla="*/ 2147483647 w 68"/>
              <a:gd name="T1" fmla="*/ 2147483647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0 h 68"/>
              <a:gd name="T18" fmla="*/ 2147483647 w 68"/>
              <a:gd name="T19" fmla="*/ 0 h 68"/>
              <a:gd name="T20" fmla="*/ 2147483647 w 68"/>
              <a:gd name="T21" fmla="*/ 0 h 68"/>
              <a:gd name="T22" fmla="*/ 2147483647 w 68"/>
              <a:gd name="T23" fmla="*/ 0 h 68"/>
              <a:gd name="T24" fmla="*/ 2147483647 w 68"/>
              <a:gd name="T25" fmla="*/ 2147483647 h 68"/>
              <a:gd name="T26" fmla="*/ 2147483647 w 68"/>
              <a:gd name="T27" fmla="*/ 2147483647 h 68"/>
              <a:gd name="T28" fmla="*/ 2147483647 w 68"/>
              <a:gd name="T29" fmla="*/ 2147483647 h 68"/>
              <a:gd name="T30" fmla="*/ 2147483647 w 68"/>
              <a:gd name="T31" fmla="*/ 2147483647 h 68"/>
              <a:gd name="T32" fmla="*/ 2147483647 w 68"/>
              <a:gd name="T33" fmla="*/ 2147483647 h 68"/>
              <a:gd name="T34" fmla="*/ 0 w 68"/>
              <a:gd name="T35" fmla="*/ 2147483647 h 68"/>
              <a:gd name="T36" fmla="*/ 0 w 68"/>
              <a:gd name="T37" fmla="*/ 2147483647 h 68"/>
              <a:gd name="T38" fmla="*/ 0 w 68"/>
              <a:gd name="T39" fmla="*/ 2147483647 h 68"/>
              <a:gd name="T40" fmla="*/ 0 w 68"/>
              <a:gd name="T41" fmla="*/ 2147483647 h 68"/>
              <a:gd name="T42" fmla="*/ 2147483647 w 68"/>
              <a:gd name="T43" fmla="*/ 2147483647 h 68"/>
              <a:gd name="T44" fmla="*/ 2147483647 w 68"/>
              <a:gd name="T45" fmla="*/ 2147483647 h 68"/>
              <a:gd name="T46" fmla="*/ 2147483647 w 68"/>
              <a:gd name="T47" fmla="*/ 2147483647 h 68"/>
              <a:gd name="T48" fmla="*/ 2147483647 w 68"/>
              <a:gd name="T49" fmla="*/ 2147483647 h 68"/>
              <a:gd name="T50" fmla="*/ 2147483647 w 68"/>
              <a:gd name="T51" fmla="*/ 2147483647 h 68"/>
              <a:gd name="T52" fmla="*/ 2147483647 w 68"/>
              <a:gd name="T53" fmla="*/ 2147483647 h 68"/>
              <a:gd name="T54" fmla="*/ 2147483647 w 68"/>
              <a:gd name="T55" fmla="*/ 2147483647 h 68"/>
              <a:gd name="T56" fmla="*/ 2147483647 w 68"/>
              <a:gd name="T57" fmla="*/ 2147483647 h 68"/>
              <a:gd name="T58" fmla="*/ 2147483647 w 68"/>
              <a:gd name="T59" fmla="*/ 2147483647 h 68"/>
              <a:gd name="T60" fmla="*/ 2147483647 w 68"/>
              <a:gd name="T61" fmla="*/ 2147483647 h 68"/>
              <a:gd name="T62" fmla="*/ 2147483647 w 68"/>
              <a:gd name="T63" fmla="*/ 2147483647 h 68"/>
              <a:gd name="T64" fmla="*/ 2147483647 w 68"/>
              <a:gd name="T65" fmla="*/ 2147483647 h 68"/>
              <a:gd name="T66" fmla="*/ 2147483647 w 68"/>
              <a:gd name="T67" fmla="*/ 2147483647 h 68"/>
              <a:gd name="T68" fmla="*/ 2147483647 w 68"/>
              <a:gd name="T69" fmla="*/ 2147483647 h 68"/>
              <a:gd name="T70" fmla="*/ 2147483647 w 68"/>
              <a:gd name="T71" fmla="*/ 2147483647 h 68"/>
              <a:gd name="T72" fmla="*/ 2147483647 w 68"/>
              <a:gd name="T73" fmla="*/ 2147483647 h 68"/>
              <a:gd name="T74" fmla="*/ 2147483647 w 68"/>
              <a:gd name="T75" fmla="*/ 21474836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8"/>
              <a:gd name="T116" fmla="*/ 68 w 68"/>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8">
                <a:moveTo>
                  <a:pt x="68" y="34"/>
                </a:moveTo>
                <a:lnTo>
                  <a:pt x="68" y="34"/>
                </a:lnTo>
                <a:lnTo>
                  <a:pt x="66" y="26"/>
                </a:lnTo>
                <a:lnTo>
                  <a:pt x="64" y="20"/>
                </a:lnTo>
                <a:lnTo>
                  <a:pt x="62" y="14"/>
                </a:lnTo>
                <a:lnTo>
                  <a:pt x="58" y="10"/>
                </a:lnTo>
                <a:lnTo>
                  <a:pt x="52" y="6"/>
                </a:lnTo>
                <a:lnTo>
                  <a:pt x="46" y="2"/>
                </a:lnTo>
                <a:lnTo>
                  <a:pt x="40" y="0"/>
                </a:lnTo>
                <a:lnTo>
                  <a:pt x="34" y="0"/>
                </a:lnTo>
                <a:lnTo>
                  <a:pt x="26" y="0"/>
                </a:lnTo>
                <a:lnTo>
                  <a:pt x="20" y="2"/>
                </a:lnTo>
                <a:lnTo>
                  <a:pt x="14" y="6"/>
                </a:lnTo>
                <a:lnTo>
                  <a:pt x="10" y="10"/>
                </a:lnTo>
                <a:lnTo>
                  <a:pt x="6" y="14"/>
                </a:lnTo>
                <a:lnTo>
                  <a:pt x="2" y="20"/>
                </a:lnTo>
                <a:lnTo>
                  <a:pt x="0" y="26"/>
                </a:lnTo>
                <a:lnTo>
                  <a:pt x="0" y="34"/>
                </a:lnTo>
                <a:lnTo>
                  <a:pt x="0" y="40"/>
                </a:lnTo>
                <a:lnTo>
                  <a:pt x="2" y="46"/>
                </a:lnTo>
                <a:lnTo>
                  <a:pt x="6" y="52"/>
                </a:lnTo>
                <a:lnTo>
                  <a:pt x="10" y="58"/>
                </a:lnTo>
                <a:lnTo>
                  <a:pt x="14" y="62"/>
                </a:lnTo>
                <a:lnTo>
                  <a:pt x="20" y="64"/>
                </a:lnTo>
                <a:lnTo>
                  <a:pt x="26" y="66"/>
                </a:lnTo>
                <a:lnTo>
                  <a:pt x="34" y="68"/>
                </a:lnTo>
                <a:lnTo>
                  <a:pt x="40" y="66"/>
                </a:lnTo>
                <a:lnTo>
                  <a:pt x="46" y="64"/>
                </a:lnTo>
                <a:lnTo>
                  <a:pt x="52" y="62"/>
                </a:lnTo>
                <a:lnTo>
                  <a:pt x="58" y="58"/>
                </a:lnTo>
                <a:lnTo>
                  <a:pt x="62" y="52"/>
                </a:lnTo>
                <a:lnTo>
                  <a:pt x="64" y="46"/>
                </a:lnTo>
                <a:lnTo>
                  <a:pt x="66" y="40"/>
                </a:lnTo>
                <a:lnTo>
                  <a:pt x="68" y="3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48" name="Freeform 117"/>
          <p:cNvSpPr>
            <a:spLocks/>
          </p:cNvSpPr>
          <p:nvPr/>
        </p:nvSpPr>
        <p:spPr bwMode="auto">
          <a:xfrm>
            <a:off x="4449763" y="2482850"/>
            <a:ext cx="114300" cy="111125"/>
          </a:xfrm>
          <a:custGeom>
            <a:avLst/>
            <a:gdLst>
              <a:gd name="T0" fmla="*/ 2147483647 w 68"/>
              <a:gd name="T1" fmla="*/ 2147483647 h 66"/>
              <a:gd name="T2" fmla="*/ 2147483647 w 68"/>
              <a:gd name="T3" fmla="*/ 2147483647 h 66"/>
              <a:gd name="T4" fmla="*/ 2147483647 w 68"/>
              <a:gd name="T5" fmla="*/ 2147483647 h 66"/>
              <a:gd name="T6" fmla="*/ 2147483647 w 68"/>
              <a:gd name="T7" fmla="*/ 2147483647 h 66"/>
              <a:gd name="T8" fmla="*/ 2147483647 w 68"/>
              <a:gd name="T9" fmla="*/ 2147483647 h 66"/>
              <a:gd name="T10" fmla="*/ 2147483647 w 68"/>
              <a:gd name="T11" fmla="*/ 2147483647 h 66"/>
              <a:gd name="T12" fmla="*/ 2147483647 w 68"/>
              <a:gd name="T13" fmla="*/ 2147483647 h 66"/>
              <a:gd name="T14" fmla="*/ 2147483647 w 68"/>
              <a:gd name="T15" fmla="*/ 2147483647 h 66"/>
              <a:gd name="T16" fmla="*/ 2147483647 w 68"/>
              <a:gd name="T17" fmla="*/ 0 h 66"/>
              <a:gd name="T18" fmla="*/ 2147483647 w 68"/>
              <a:gd name="T19" fmla="*/ 0 h 66"/>
              <a:gd name="T20" fmla="*/ 2147483647 w 68"/>
              <a:gd name="T21" fmla="*/ 0 h 66"/>
              <a:gd name="T22" fmla="*/ 2147483647 w 68"/>
              <a:gd name="T23" fmla="*/ 0 h 66"/>
              <a:gd name="T24" fmla="*/ 2147483647 w 68"/>
              <a:gd name="T25" fmla="*/ 2147483647 h 66"/>
              <a:gd name="T26" fmla="*/ 2147483647 w 68"/>
              <a:gd name="T27" fmla="*/ 2147483647 h 66"/>
              <a:gd name="T28" fmla="*/ 2147483647 w 68"/>
              <a:gd name="T29" fmla="*/ 2147483647 h 66"/>
              <a:gd name="T30" fmla="*/ 2147483647 w 68"/>
              <a:gd name="T31" fmla="*/ 2147483647 h 66"/>
              <a:gd name="T32" fmla="*/ 2147483647 w 68"/>
              <a:gd name="T33" fmla="*/ 2147483647 h 66"/>
              <a:gd name="T34" fmla="*/ 0 w 68"/>
              <a:gd name="T35" fmla="*/ 2147483647 h 66"/>
              <a:gd name="T36" fmla="*/ 0 w 68"/>
              <a:gd name="T37" fmla="*/ 2147483647 h 66"/>
              <a:gd name="T38" fmla="*/ 0 w 68"/>
              <a:gd name="T39" fmla="*/ 2147483647 h 66"/>
              <a:gd name="T40" fmla="*/ 0 w 68"/>
              <a:gd name="T41" fmla="*/ 2147483647 h 66"/>
              <a:gd name="T42" fmla="*/ 2147483647 w 68"/>
              <a:gd name="T43" fmla="*/ 2147483647 h 66"/>
              <a:gd name="T44" fmla="*/ 2147483647 w 68"/>
              <a:gd name="T45" fmla="*/ 2147483647 h 66"/>
              <a:gd name="T46" fmla="*/ 2147483647 w 68"/>
              <a:gd name="T47" fmla="*/ 2147483647 h 66"/>
              <a:gd name="T48" fmla="*/ 2147483647 w 68"/>
              <a:gd name="T49" fmla="*/ 2147483647 h 66"/>
              <a:gd name="T50" fmla="*/ 2147483647 w 68"/>
              <a:gd name="T51" fmla="*/ 2147483647 h 66"/>
              <a:gd name="T52" fmla="*/ 2147483647 w 68"/>
              <a:gd name="T53" fmla="*/ 2147483647 h 66"/>
              <a:gd name="T54" fmla="*/ 2147483647 w 68"/>
              <a:gd name="T55" fmla="*/ 2147483647 h 66"/>
              <a:gd name="T56" fmla="*/ 2147483647 w 68"/>
              <a:gd name="T57" fmla="*/ 2147483647 h 66"/>
              <a:gd name="T58" fmla="*/ 2147483647 w 68"/>
              <a:gd name="T59" fmla="*/ 2147483647 h 66"/>
              <a:gd name="T60" fmla="*/ 2147483647 w 68"/>
              <a:gd name="T61" fmla="*/ 2147483647 h 66"/>
              <a:gd name="T62" fmla="*/ 2147483647 w 68"/>
              <a:gd name="T63" fmla="*/ 2147483647 h 66"/>
              <a:gd name="T64" fmla="*/ 2147483647 w 68"/>
              <a:gd name="T65" fmla="*/ 2147483647 h 66"/>
              <a:gd name="T66" fmla="*/ 2147483647 w 68"/>
              <a:gd name="T67" fmla="*/ 2147483647 h 66"/>
              <a:gd name="T68" fmla="*/ 2147483647 w 68"/>
              <a:gd name="T69" fmla="*/ 2147483647 h 66"/>
              <a:gd name="T70" fmla="*/ 2147483647 w 68"/>
              <a:gd name="T71" fmla="*/ 2147483647 h 66"/>
              <a:gd name="T72" fmla="*/ 2147483647 w 68"/>
              <a:gd name="T73" fmla="*/ 2147483647 h 66"/>
              <a:gd name="T74" fmla="*/ 2147483647 w 68"/>
              <a:gd name="T75" fmla="*/ 2147483647 h 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6"/>
              <a:gd name="T116" fmla="*/ 68 w 68"/>
              <a:gd name="T117" fmla="*/ 66 h 6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6">
                <a:moveTo>
                  <a:pt x="68" y="34"/>
                </a:moveTo>
                <a:lnTo>
                  <a:pt x="68" y="34"/>
                </a:lnTo>
                <a:lnTo>
                  <a:pt x="66" y="26"/>
                </a:lnTo>
                <a:lnTo>
                  <a:pt x="64" y="20"/>
                </a:lnTo>
                <a:lnTo>
                  <a:pt x="62" y="14"/>
                </a:lnTo>
                <a:lnTo>
                  <a:pt x="58" y="10"/>
                </a:lnTo>
                <a:lnTo>
                  <a:pt x="52" y="6"/>
                </a:lnTo>
                <a:lnTo>
                  <a:pt x="46" y="2"/>
                </a:lnTo>
                <a:lnTo>
                  <a:pt x="40" y="0"/>
                </a:lnTo>
                <a:lnTo>
                  <a:pt x="34" y="0"/>
                </a:lnTo>
                <a:lnTo>
                  <a:pt x="26" y="0"/>
                </a:lnTo>
                <a:lnTo>
                  <a:pt x="20" y="2"/>
                </a:lnTo>
                <a:lnTo>
                  <a:pt x="14" y="6"/>
                </a:lnTo>
                <a:lnTo>
                  <a:pt x="10" y="10"/>
                </a:lnTo>
                <a:lnTo>
                  <a:pt x="6" y="14"/>
                </a:lnTo>
                <a:lnTo>
                  <a:pt x="2" y="20"/>
                </a:lnTo>
                <a:lnTo>
                  <a:pt x="0" y="26"/>
                </a:lnTo>
                <a:lnTo>
                  <a:pt x="0" y="34"/>
                </a:lnTo>
                <a:lnTo>
                  <a:pt x="0" y="40"/>
                </a:lnTo>
                <a:lnTo>
                  <a:pt x="2" y="46"/>
                </a:lnTo>
                <a:lnTo>
                  <a:pt x="6" y="52"/>
                </a:lnTo>
                <a:lnTo>
                  <a:pt x="10" y="58"/>
                </a:lnTo>
                <a:lnTo>
                  <a:pt x="14" y="62"/>
                </a:lnTo>
                <a:lnTo>
                  <a:pt x="20" y="64"/>
                </a:lnTo>
                <a:lnTo>
                  <a:pt x="26" y="66"/>
                </a:lnTo>
                <a:lnTo>
                  <a:pt x="34" y="66"/>
                </a:lnTo>
                <a:lnTo>
                  <a:pt x="40" y="66"/>
                </a:lnTo>
                <a:lnTo>
                  <a:pt x="46" y="64"/>
                </a:lnTo>
                <a:lnTo>
                  <a:pt x="52" y="62"/>
                </a:lnTo>
                <a:lnTo>
                  <a:pt x="58" y="58"/>
                </a:lnTo>
                <a:lnTo>
                  <a:pt x="62" y="52"/>
                </a:lnTo>
                <a:lnTo>
                  <a:pt x="64" y="46"/>
                </a:lnTo>
                <a:lnTo>
                  <a:pt x="66" y="40"/>
                </a:lnTo>
                <a:lnTo>
                  <a:pt x="68" y="3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49" name="Rectangle 118"/>
          <p:cNvSpPr>
            <a:spLocks noChangeArrowheads="1"/>
          </p:cNvSpPr>
          <p:nvPr/>
        </p:nvSpPr>
        <p:spPr bwMode="auto">
          <a:xfrm>
            <a:off x="2743200" y="2212975"/>
            <a:ext cx="6778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VEGF-B</a:t>
            </a:r>
          </a:p>
        </p:txBody>
      </p:sp>
      <p:sp>
        <p:nvSpPr>
          <p:cNvPr id="45150" name="Freeform 119"/>
          <p:cNvSpPr>
            <a:spLocks/>
          </p:cNvSpPr>
          <p:nvPr/>
        </p:nvSpPr>
        <p:spPr bwMode="auto">
          <a:xfrm>
            <a:off x="4781550" y="3563938"/>
            <a:ext cx="30163"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0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6" y="80"/>
                </a:moveTo>
                <a:lnTo>
                  <a:pt x="6" y="80"/>
                </a:lnTo>
                <a:lnTo>
                  <a:pt x="2" y="72"/>
                </a:lnTo>
                <a:lnTo>
                  <a:pt x="0" y="62"/>
                </a:lnTo>
                <a:lnTo>
                  <a:pt x="0" y="50"/>
                </a:lnTo>
                <a:lnTo>
                  <a:pt x="0" y="40"/>
                </a:lnTo>
                <a:lnTo>
                  <a:pt x="2" y="28"/>
                </a:lnTo>
                <a:lnTo>
                  <a:pt x="6" y="18"/>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1" name="Freeform 120"/>
          <p:cNvSpPr>
            <a:spLocks/>
          </p:cNvSpPr>
          <p:nvPr/>
        </p:nvSpPr>
        <p:spPr bwMode="auto">
          <a:xfrm>
            <a:off x="4832350" y="3575050"/>
            <a:ext cx="33338" cy="127000"/>
          </a:xfrm>
          <a:custGeom>
            <a:avLst/>
            <a:gdLst>
              <a:gd name="T0" fmla="*/ 0 w 20"/>
              <a:gd name="T1" fmla="*/ 0 h 76"/>
              <a:gd name="T2" fmla="*/ 0 w 20"/>
              <a:gd name="T3" fmla="*/ 0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2147483647 w 20"/>
              <a:gd name="T13" fmla="*/ 2147483647 h 76"/>
              <a:gd name="T14" fmla="*/ 2147483647 w 20"/>
              <a:gd name="T15" fmla="*/ 2147483647 h 76"/>
              <a:gd name="T16" fmla="*/ 2147483647 w 20"/>
              <a:gd name="T17" fmla="*/ 2147483647 h 76"/>
              <a:gd name="T18" fmla="*/ 2147483647 w 20"/>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0" y="0"/>
                </a:moveTo>
                <a:lnTo>
                  <a:pt x="0" y="0"/>
                </a:lnTo>
                <a:lnTo>
                  <a:pt x="6" y="6"/>
                </a:lnTo>
                <a:lnTo>
                  <a:pt x="10" y="14"/>
                </a:lnTo>
                <a:lnTo>
                  <a:pt x="14" y="24"/>
                </a:lnTo>
                <a:lnTo>
                  <a:pt x="18" y="36"/>
                </a:lnTo>
                <a:lnTo>
                  <a:pt x="20" y="46"/>
                </a:lnTo>
                <a:lnTo>
                  <a:pt x="20"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2" name="Freeform 121"/>
          <p:cNvSpPr>
            <a:spLocks/>
          </p:cNvSpPr>
          <p:nvPr/>
        </p:nvSpPr>
        <p:spPr bwMode="auto">
          <a:xfrm>
            <a:off x="4657725" y="3563938"/>
            <a:ext cx="30163"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8" y="80"/>
                </a:moveTo>
                <a:lnTo>
                  <a:pt x="8" y="80"/>
                </a:lnTo>
                <a:lnTo>
                  <a:pt x="4" y="70"/>
                </a:lnTo>
                <a:lnTo>
                  <a:pt x="0" y="60"/>
                </a:lnTo>
                <a:lnTo>
                  <a:pt x="0" y="50"/>
                </a:lnTo>
                <a:lnTo>
                  <a:pt x="2" y="38"/>
                </a:lnTo>
                <a:lnTo>
                  <a:pt x="4" y="28"/>
                </a:lnTo>
                <a:lnTo>
                  <a:pt x="8" y="16"/>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3" name="Freeform 122"/>
          <p:cNvSpPr>
            <a:spLocks/>
          </p:cNvSpPr>
          <p:nvPr/>
        </p:nvSpPr>
        <p:spPr bwMode="auto">
          <a:xfrm>
            <a:off x="4708525" y="3575050"/>
            <a:ext cx="36513"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18" y="36"/>
                </a:lnTo>
                <a:lnTo>
                  <a:pt x="20" y="46"/>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4" name="Freeform 123"/>
          <p:cNvSpPr>
            <a:spLocks/>
          </p:cNvSpPr>
          <p:nvPr/>
        </p:nvSpPr>
        <p:spPr bwMode="auto">
          <a:xfrm>
            <a:off x="4540250" y="3563938"/>
            <a:ext cx="30163"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0"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5" name="Freeform 124"/>
          <p:cNvSpPr>
            <a:spLocks/>
          </p:cNvSpPr>
          <p:nvPr/>
        </p:nvSpPr>
        <p:spPr bwMode="auto">
          <a:xfrm>
            <a:off x="4591050" y="3571875"/>
            <a:ext cx="33338" cy="130175"/>
          </a:xfrm>
          <a:custGeom>
            <a:avLst/>
            <a:gdLst>
              <a:gd name="T0" fmla="*/ 0 w 20"/>
              <a:gd name="T1" fmla="*/ 0 h 78"/>
              <a:gd name="T2" fmla="*/ 0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0" y="0"/>
                </a:moveTo>
                <a:lnTo>
                  <a:pt x="0" y="0"/>
                </a:lnTo>
                <a:lnTo>
                  <a:pt x="6" y="6"/>
                </a:lnTo>
                <a:lnTo>
                  <a:pt x="12" y="16"/>
                </a:lnTo>
                <a:lnTo>
                  <a:pt x="16" y="26"/>
                </a:lnTo>
                <a:lnTo>
                  <a:pt x="18" y="36"/>
                </a:lnTo>
                <a:lnTo>
                  <a:pt x="20" y="48"/>
                </a:lnTo>
                <a:lnTo>
                  <a:pt x="20"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6" name="Freeform 125"/>
          <p:cNvSpPr>
            <a:spLocks/>
          </p:cNvSpPr>
          <p:nvPr/>
        </p:nvSpPr>
        <p:spPr bwMode="auto">
          <a:xfrm>
            <a:off x="4594225" y="3773488"/>
            <a:ext cx="30163" cy="133350"/>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6" y="10"/>
                </a:lnTo>
                <a:lnTo>
                  <a:pt x="18" y="18"/>
                </a:lnTo>
                <a:lnTo>
                  <a:pt x="18" y="30"/>
                </a:lnTo>
                <a:lnTo>
                  <a:pt x="16" y="42"/>
                </a:lnTo>
                <a:lnTo>
                  <a:pt x="14" y="52"/>
                </a:lnTo>
                <a:lnTo>
                  <a:pt x="10" y="64"/>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7" name="Freeform 126"/>
          <p:cNvSpPr>
            <a:spLocks/>
          </p:cNvSpPr>
          <p:nvPr/>
        </p:nvSpPr>
        <p:spPr bwMode="auto">
          <a:xfrm>
            <a:off x="4537075" y="3768725"/>
            <a:ext cx="36513" cy="128588"/>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0 w 22"/>
              <a:gd name="T15" fmla="*/ 2147483647 h 76"/>
              <a:gd name="T16" fmla="*/ 2147483647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6" y="70"/>
                </a:lnTo>
                <a:lnTo>
                  <a:pt x="10" y="62"/>
                </a:lnTo>
                <a:lnTo>
                  <a:pt x="6" y="52"/>
                </a:lnTo>
                <a:lnTo>
                  <a:pt x="4"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8" name="Freeform 127"/>
          <p:cNvSpPr>
            <a:spLocks/>
          </p:cNvSpPr>
          <p:nvPr/>
        </p:nvSpPr>
        <p:spPr bwMode="auto">
          <a:xfrm>
            <a:off x="4714875" y="3762375"/>
            <a:ext cx="30163" cy="134938"/>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6" y="8"/>
                </a:lnTo>
                <a:lnTo>
                  <a:pt x="18" y="18"/>
                </a:lnTo>
                <a:lnTo>
                  <a:pt x="18" y="30"/>
                </a:lnTo>
                <a:lnTo>
                  <a:pt x="18" y="40"/>
                </a:lnTo>
                <a:lnTo>
                  <a:pt x="14" y="52"/>
                </a:lnTo>
                <a:lnTo>
                  <a:pt x="10"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59" name="Freeform 128"/>
          <p:cNvSpPr>
            <a:spLocks/>
          </p:cNvSpPr>
          <p:nvPr/>
        </p:nvSpPr>
        <p:spPr bwMode="auto">
          <a:xfrm>
            <a:off x="4657725" y="3756025"/>
            <a:ext cx="36513" cy="130175"/>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4"/>
                </a:lnTo>
                <a:lnTo>
                  <a:pt x="6" y="54"/>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60" name="Freeform 129"/>
          <p:cNvSpPr>
            <a:spLocks/>
          </p:cNvSpPr>
          <p:nvPr/>
        </p:nvSpPr>
        <p:spPr bwMode="auto">
          <a:xfrm>
            <a:off x="4846638" y="3765550"/>
            <a:ext cx="30162"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6" y="50"/>
                </a:lnTo>
                <a:lnTo>
                  <a:pt x="12"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61" name="Freeform 130"/>
          <p:cNvSpPr>
            <a:spLocks/>
          </p:cNvSpPr>
          <p:nvPr/>
        </p:nvSpPr>
        <p:spPr bwMode="auto">
          <a:xfrm>
            <a:off x="4792663" y="3759200"/>
            <a:ext cx="33337"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0"/>
                </a:lnTo>
                <a:lnTo>
                  <a:pt x="10" y="62"/>
                </a:lnTo>
                <a:lnTo>
                  <a:pt x="6" y="52"/>
                </a:lnTo>
                <a:lnTo>
                  <a:pt x="2" y="42"/>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62" name="Freeform 137"/>
          <p:cNvSpPr>
            <a:spLocks/>
          </p:cNvSpPr>
          <p:nvPr/>
        </p:nvSpPr>
        <p:spPr bwMode="auto">
          <a:xfrm>
            <a:off x="1938338" y="2651125"/>
            <a:ext cx="217487"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chemeClr val="hlink"/>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63" name="Freeform 138"/>
          <p:cNvSpPr>
            <a:spLocks/>
          </p:cNvSpPr>
          <p:nvPr/>
        </p:nvSpPr>
        <p:spPr bwMode="auto">
          <a:xfrm>
            <a:off x="1622425" y="2644775"/>
            <a:ext cx="219075" cy="106363"/>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chemeClr val="hlink"/>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64" name="Rectangle 139"/>
          <p:cNvSpPr>
            <a:spLocks noChangeArrowheads="1"/>
          </p:cNvSpPr>
          <p:nvPr/>
        </p:nvSpPr>
        <p:spPr bwMode="auto">
          <a:xfrm>
            <a:off x="1484313" y="3084513"/>
            <a:ext cx="10017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600" b="1">
                <a:solidFill>
                  <a:schemeClr val="bg1"/>
                </a:solidFill>
              </a:rPr>
              <a:t>V</a:t>
            </a:r>
            <a:r>
              <a:rPr lang="en-US" sz="1600" b="1"/>
              <a:t>EGFR</a:t>
            </a:r>
            <a:r>
              <a:rPr lang="en-US" sz="1600" b="1">
                <a:solidFill>
                  <a:schemeClr val="bg1"/>
                </a:solidFill>
              </a:rPr>
              <a:t>-1s</a:t>
            </a:r>
          </a:p>
        </p:txBody>
      </p:sp>
      <p:sp>
        <p:nvSpPr>
          <p:cNvPr id="45165" name="Freeform 140"/>
          <p:cNvSpPr>
            <a:spLocks/>
          </p:cNvSpPr>
          <p:nvPr/>
        </p:nvSpPr>
        <p:spPr bwMode="auto">
          <a:xfrm>
            <a:off x="3055938" y="2660650"/>
            <a:ext cx="1587" cy="390525"/>
          </a:xfrm>
          <a:custGeom>
            <a:avLst/>
            <a:gdLst>
              <a:gd name="T0" fmla="*/ 0 w 1587"/>
              <a:gd name="T1" fmla="*/ 0 h 232"/>
              <a:gd name="T2" fmla="*/ 0 w 1587"/>
              <a:gd name="T3" fmla="*/ 2147483647 h 232"/>
              <a:gd name="T4" fmla="*/ 0 w 1587"/>
              <a:gd name="T5" fmla="*/ 0 h 232"/>
              <a:gd name="T6" fmla="*/ 0 60000 65536"/>
              <a:gd name="T7" fmla="*/ 0 60000 65536"/>
              <a:gd name="T8" fmla="*/ 0 60000 65536"/>
              <a:gd name="T9" fmla="*/ 0 w 1587"/>
              <a:gd name="T10" fmla="*/ 0 h 232"/>
              <a:gd name="T11" fmla="*/ 1587 w 1587"/>
              <a:gd name="T12" fmla="*/ 232 h 232"/>
            </a:gdLst>
            <a:ahLst/>
            <a:cxnLst>
              <a:cxn ang="T6">
                <a:pos x="T0" y="T1"/>
              </a:cxn>
              <a:cxn ang="T7">
                <a:pos x="T2" y="T3"/>
              </a:cxn>
              <a:cxn ang="T8">
                <a:pos x="T4" y="T5"/>
              </a:cxn>
            </a:cxnLst>
            <a:rect l="T9" t="T10" r="T11" b="T12"/>
            <a:pathLst>
              <a:path w="1587" h="232">
                <a:moveTo>
                  <a:pt x="0" y="0"/>
                </a:moveTo>
                <a:lnTo>
                  <a:pt x="0" y="232"/>
                </a:lnTo>
                <a:lnTo>
                  <a:pt x="0" y="0"/>
                </a:lnTo>
                <a:close/>
              </a:path>
            </a:pathLst>
          </a:custGeom>
          <a:solidFill>
            <a:srgbClr val="000000"/>
          </a:solidFill>
          <a:ln w="9525">
            <a:solidFill>
              <a:schemeClr val="tx1"/>
            </a:solidFill>
            <a:round/>
            <a:headEnd/>
            <a:tailEnd/>
          </a:ln>
        </p:spPr>
        <p:txBody>
          <a:bodyPr/>
          <a:lstStyle/>
          <a:p>
            <a:endParaRPr lang="es-CO"/>
          </a:p>
        </p:txBody>
      </p:sp>
      <p:sp>
        <p:nvSpPr>
          <p:cNvPr id="45166" name="Freeform 143"/>
          <p:cNvSpPr>
            <a:spLocks/>
          </p:cNvSpPr>
          <p:nvPr/>
        </p:nvSpPr>
        <p:spPr bwMode="auto">
          <a:xfrm>
            <a:off x="2305050" y="2660650"/>
            <a:ext cx="1855788" cy="222250"/>
          </a:xfrm>
          <a:custGeom>
            <a:avLst/>
            <a:gdLst>
              <a:gd name="T0" fmla="*/ 2147483647 w 1106"/>
              <a:gd name="T1" fmla="*/ 0 h 132"/>
              <a:gd name="T2" fmla="*/ 0 w 1106"/>
              <a:gd name="T3" fmla="*/ 2147483647 h 132"/>
              <a:gd name="T4" fmla="*/ 2147483647 w 1106"/>
              <a:gd name="T5" fmla="*/ 0 h 132"/>
              <a:gd name="T6" fmla="*/ 0 60000 65536"/>
              <a:gd name="T7" fmla="*/ 0 60000 65536"/>
              <a:gd name="T8" fmla="*/ 0 60000 65536"/>
              <a:gd name="T9" fmla="*/ 0 w 1106"/>
              <a:gd name="T10" fmla="*/ 0 h 132"/>
              <a:gd name="T11" fmla="*/ 1106 w 1106"/>
              <a:gd name="T12" fmla="*/ 132 h 132"/>
            </a:gdLst>
            <a:ahLst/>
            <a:cxnLst>
              <a:cxn ang="T6">
                <a:pos x="T0" y="T1"/>
              </a:cxn>
              <a:cxn ang="T7">
                <a:pos x="T2" y="T3"/>
              </a:cxn>
              <a:cxn ang="T8">
                <a:pos x="T4" y="T5"/>
              </a:cxn>
            </a:cxnLst>
            <a:rect l="T9" t="T10" r="T11" b="T12"/>
            <a:pathLst>
              <a:path w="1106" h="132">
                <a:moveTo>
                  <a:pt x="1106" y="0"/>
                </a:moveTo>
                <a:lnTo>
                  <a:pt x="0" y="132"/>
                </a:lnTo>
                <a:lnTo>
                  <a:pt x="1106" y="0"/>
                </a:lnTo>
                <a:close/>
              </a:path>
            </a:pathLst>
          </a:custGeom>
          <a:solidFill>
            <a:srgbClr val="000000"/>
          </a:solidFill>
          <a:ln w="9525">
            <a:solidFill>
              <a:schemeClr val="tx1"/>
            </a:solidFill>
            <a:round/>
            <a:headEnd/>
            <a:tailEnd/>
          </a:ln>
        </p:spPr>
        <p:txBody>
          <a:bodyPr/>
          <a:lstStyle/>
          <a:p>
            <a:endParaRPr lang="es-CO"/>
          </a:p>
        </p:txBody>
      </p:sp>
      <p:sp>
        <p:nvSpPr>
          <p:cNvPr id="45167" name="Freeform 146"/>
          <p:cNvSpPr>
            <a:spLocks/>
          </p:cNvSpPr>
          <p:nvPr/>
        </p:nvSpPr>
        <p:spPr bwMode="auto">
          <a:xfrm>
            <a:off x="3211513" y="2663825"/>
            <a:ext cx="949325" cy="441325"/>
          </a:xfrm>
          <a:custGeom>
            <a:avLst/>
            <a:gdLst>
              <a:gd name="T0" fmla="*/ 2147483647 w 566"/>
              <a:gd name="T1" fmla="*/ 0 h 262"/>
              <a:gd name="T2" fmla="*/ 0 w 566"/>
              <a:gd name="T3" fmla="*/ 2147483647 h 262"/>
              <a:gd name="T4" fmla="*/ 2147483647 w 566"/>
              <a:gd name="T5" fmla="*/ 0 h 262"/>
              <a:gd name="T6" fmla="*/ 0 60000 65536"/>
              <a:gd name="T7" fmla="*/ 0 60000 65536"/>
              <a:gd name="T8" fmla="*/ 0 60000 65536"/>
              <a:gd name="T9" fmla="*/ 0 w 566"/>
              <a:gd name="T10" fmla="*/ 0 h 262"/>
              <a:gd name="T11" fmla="*/ 566 w 566"/>
              <a:gd name="T12" fmla="*/ 262 h 262"/>
            </a:gdLst>
            <a:ahLst/>
            <a:cxnLst>
              <a:cxn ang="T6">
                <a:pos x="T0" y="T1"/>
              </a:cxn>
              <a:cxn ang="T7">
                <a:pos x="T2" y="T3"/>
              </a:cxn>
              <a:cxn ang="T8">
                <a:pos x="T4" y="T5"/>
              </a:cxn>
            </a:cxnLst>
            <a:rect l="T9" t="T10" r="T11" b="T12"/>
            <a:pathLst>
              <a:path w="566" h="262">
                <a:moveTo>
                  <a:pt x="566" y="0"/>
                </a:moveTo>
                <a:lnTo>
                  <a:pt x="0" y="262"/>
                </a:lnTo>
                <a:lnTo>
                  <a:pt x="566" y="0"/>
                </a:lnTo>
                <a:close/>
              </a:path>
            </a:pathLst>
          </a:custGeom>
          <a:solidFill>
            <a:srgbClr val="000000"/>
          </a:solidFill>
          <a:ln w="9525">
            <a:solidFill>
              <a:schemeClr val="tx1"/>
            </a:solidFill>
            <a:round/>
            <a:headEnd/>
            <a:tailEnd/>
          </a:ln>
        </p:spPr>
        <p:txBody>
          <a:bodyPr/>
          <a:lstStyle/>
          <a:p>
            <a:endParaRPr lang="es-CO"/>
          </a:p>
        </p:txBody>
      </p:sp>
      <p:sp>
        <p:nvSpPr>
          <p:cNvPr id="45168" name="Freeform 149"/>
          <p:cNvSpPr>
            <a:spLocks/>
          </p:cNvSpPr>
          <p:nvPr/>
        </p:nvSpPr>
        <p:spPr bwMode="auto">
          <a:xfrm>
            <a:off x="4322763" y="2663825"/>
            <a:ext cx="1587" cy="393700"/>
          </a:xfrm>
          <a:custGeom>
            <a:avLst/>
            <a:gdLst>
              <a:gd name="T0" fmla="*/ 0 w 1587"/>
              <a:gd name="T1" fmla="*/ 0 h 234"/>
              <a:gd name="T2" fmla="*/ 0 w 1587"/>
              <a:gd name="T3" fmla="*/ 2147483647 h 234"/>
              <a:gd name="T4" fmla="*/ 0 w 1587"/>
              <a:gd name="T5" fmla="*/ 0 h 234"/>
              <a:gd name="T6" fmla="*/ 0 60000 65536"/>
              <a:gd name="T7" fmla="*/ 0 60000 65536"/>
              <a:gd name="T8" fmla="*/ 0 60000 65536"/>
              <a:gd name="T9" fmla="*/ 0 w 1587"/>
              <a:gd name="T10" fmla="*/ 0 h 234"/>
              <a:gd name="T11" fmla="*/ 1587 w 1587"/>
              <a:gd name="T12" fmla="*/ 234 h 234"/>
            </a:gdLst>
            <a:ahLst/>
            <a:cxnLst>
              <a:cxn ang="T6">
                <a:pos x="T0" y="T1"/>
              </a:cxn>
              <a:cxn ang="T7">
                <a:pos x="T2" y="T3"/>
              </a:cxn>
              <a:cxn ang="T8">
                <a:pos x="T4" y="T5"/>
              </a:cxn>
            </a:cxnLst>
            <a:rect l="T9" t="T10" r="T11" b="T12"/>
            <a:pathLst>
              <a:path w="1587" h="234">
                <a:moveTo>
                  <a:pt x="0" y="0"/>
                </a:moveTo>
                <a:lnTo>
                  <a:pt x="0" y="234"/>
                </a:lnTo>
                <a:lnTo>
                  <a:pt x="0" y="0"/>
                </a:lnTo>
                <a:close/>
              </a:path>
            </a:pathLst>
          </a:custGeom>
          <a:solidFill>
            <a:srgbClr val="000000"/>
          </a:solidFill>
          <a:ln w="9525">
            <a:solidFill>
              <a:schemeClr val="tx1"/>
            </a:solidFill>
            <a:round/>
            <a:headEnd/>
            <a:tailEnd/>
          </a:ln>
        </p:spPr>
        <p:txBody>
          <a:bodyPr/>
          <a:lstStyle/>
          <a:p>
            <a:endParaRPr lang="es-CO"/>
          </a:p>
        </p:txBody>
      </p:sp>
      <p:sp>
        <p:nvSpPr>
          <p:cNvPr id="45169" name="Rectangle 152"/>
          <p:cNvSpPr>
            <a:spLocks noChangeArrowheads="1"/>
          </p:cNvSpPr>
          <p:nvPr/>
        </p:nvSpPr>
        <p:spPr bwMode="auto">
          <a:xfrm>
            <a:off x="3140075" y="5189538"/>
            <a:ext cx="11715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solidFill>
                  <a:schemeClr val="tx1">
                    <a:lumMod val="85000"/>
                    <a:lumOff val="15000"/>
                  </a:schemeClr>
                </a:solidFill>
              </a:rPr>
              <a:t>Angiogenesis</a:t>
            </a:r>
          </a:p>
        </p:txBody>
      </p:sp>
      <p:sp>
        <p:nvSpPr>
          <p:cNvPr id="45170" name="Freeform 153"/>
          <p:cNvSpPr>
            <a:spLocks/>
          </p:cNvSpPr>
          <p:nvPr/>
        </p:nvSpPr>
        <p:spPr bwMode="auto">
          <a:xfrm>
            <a:off x="5530850" y="3563938"/>
            <a:ext cx="33338" cy="134937"/>
          </a:xfrm>
          <a:custGeom>
            <a:avLst/>
            <a:gdLst>
              <a:gd name="T0" fmla="*/ 2147483647 w 20"/>
              <a:gd name="T1" fmla="*/ 2147483647 h 80"/>
              <a:gd name="T2" fmla="*/ 2147483647 w 20"/>
              <a:gd name="T3" fmla="*/ 2147483647 h 80"/>
              <a:gd name="T4" fmla="*/ 2147483647 w 20"/>
              <a:gd name="T5" fmla="*/ 2147483647 h 80"/>
              <a:gd name="T6" fmla="*/ 0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0"/>
                </a:lnTo>
                <a:lnTo>
                  <a:pt x="0" y="62"/>
                </a:lnTo>
                <a:lnTo>
                  <a:pt x="0" y="50"/>
                </a:lnTo>
                <a:lnTo>
                  <a:pt x="2" y="38"/>
                </a:lnTo>
                <a:lnTo>
                  <a:pt x="4" y="28"/>
                </a:lnTo>
                <a:lnTo>
                  <a:pt x="8" y="16"/>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1" name="Freeform 154"/>
          <p:cNvSpPr>
            <a:spLocks/>
          </p:cNvSpPr>
          <p:nvPr/>
        </p:nvSpPr>
        <p:spPr bwMode="auto">
          <a:xfrm>
            <a:off x="5581650" y="3575050"/>
            <a:ext cx="36513"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20" y="36"/>
                </a:lnTo>
                <a:lnTo>
                  <a:pt x="20" y="46"/>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2" name="Freeform 155"/>
          <p:cNvSpPr>
            <a:spLocks/>
          </p:cNvSpPr>
          <p:nvPr/>
        </p:nvSpPr>
        <p:spPr bwMode="auto">
          <a:xfrm>
            <a:off x="5403850" y="3568700"/>
            <a:ext cx="30163" cy="130175"/>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0" y="38"/>
                </a:lnTo>
                <a:lnTo>
                  <a:pt x="4" y="28"/>
                </a:lnTo>
                <a:lnTo>
                  <a:pt x="8" y="16"/>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3" name="Freeform 156"/>
          <p:cNvSpPr>
            <a:spLocks/>
          </p:cNvSpPr>
          <p:nvPr/>
        </p:nvSpPr>
        <p:spPr bwMode="auto">
          <a:xfrm>
            <a:off x="5453063" y="3575050"/>
            <a:ext cx="38100"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8"/>
                </a:lnTo>
                <a:lnTo>
                  <a:pt x="12" y="16"/>
                </a:lnTo>
                <a:lnTo>
                  <a:pt x="16" y="26"/>
                </a:lnTo>
                <a:lnTo>
                  <a:pt x="18" y="36"/>
                </a:lnTo>
                <a:lnTo>
                  <a:pt x="20" y="48"/>
                </a:lnTo>
                <a:lnTo>
                  <a:pt x="22" y="60"/>
                </a:lnTo>
                <a:lnTo>
                  <a:pt x="20" y="70"/>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4" name="Freeform 157"/>
          <p:cNvSpPr>
            <a:spLocks/>
          </p:cNvSpPr>
          <p:nvPr/>
        </p:nvSpPr>
        <p:spPr bwMode="auto">
          <a:xfrm>
            <a:off x="5286375" y="3560763"/>
            <a:ext cx="33338" cy="131762"/>
          </a:xfrm>
          <a:custGeom>
            <a:avLst/>
            <a:gdLst>
              <a:gd name="T0" fmla="*/ 2147483647 w 20"/>
              <a:gd name="T1" fmla="*/ 2147483647 h 78"/>
              <a:gd name="T2" fmla="*/ 2147483647 w 20"/>
              <a:gd name="T3" fmla="*/ 2147483647 h 78"/>
              <a:gd name="T4" fmla="*/ 2147483647 w 20"/>
              <a:gd name="T5" fmla="*/ 2147483647 h 78"/>
              <a:gd name="T6" fmla="*/ 0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0" y="60"/>
                </a:lnTo>
                <a:lnTo>
                  <a:pt x="0" y="50"/>
                </a:lnTo>
                <a:lnTo>
                  <a:pt x="2" y="38"/>
                </a:lnTo>
                <a:lnTo>
                  <a:pt x="4" y="26"/>
                </a:lnTo>
                <a:lnTo>
                  <a:pt x="8" y="16"/>
                </a:lnTo>
                <a:lnTo>
                  <a:pt x="14" y="6"/>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5" name="Freeform 158"/>
          <p:cNvSpPr>
            <a:spLocks/>
          </p:cNvSpPr>
          <p:nvPr/>
        </p:nvSpPr>
        <p:spPr bwMode="auto">
          <a:xfrm>
            <a:off x="5335588" y="3568700"/>
            <a:ext cx="38100"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20" y="36"/>
                </a:lnTo>
                <a:lnTo>
                  <a:pt x="22" y="48"/>
                </a:lnTo>
                <a:lnTo>
                  <a:pt x="22" y="58"/>
                </a:lnTo>
                <a:lnTo>
                  <a:pt x="22" y="68"/>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6" name="Freeform 159"/>
          <p:cNvSpPr>
            <a:spLocks/>
          </p:cNvSpPr>
          <p:nvPr/>
        </p:nvSpPr>
        <p:spPr bwMode="auto">
          <a:xfrm>
            <a:off x="5027613" y="3563938"/>
            <a:ext cx="30162" cy="134937"/>
          </a:xfrm>
          <a:custGeom>
            <a:avLst/>
            <a:gdLst>
              <a:gd name="T0" fmla="*/ 2147483647 w 18"/>
              <a:gd name="T1" fmla="*/ 2147483647 h 80"/>
              <a:gd name="T2" fmla="*/ 2147483647 w 18"/>
              <a:gd name="T3" fmla="*/ 2147483647 h 80"/>
              <a:gd name="T4" fmla="*/ 2147483647 w 18"/>
              <a:gd name="T5" fmla="*/ 2147483647 h 80"/>
              <a:gd name="T6" fmla="*/ 0 w 18"/>
              <a:gd name="T7" fmla="*/ 2147483647 h 80"/>
              <a:gd name="T8" fmla="*/ 0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2147483647 w 18"/>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8" y="80"/>
                </a:moveTo>
                <a:lnTo>
                  <a:pt x="8" y="80"/>
                </a:lnTo>
                <a:lnTo>
                  <a:pt x="4" y="70"/>
                </a:lnTo>
                <a:lnTo>
                  <a:pt x="0" y="62"/>
                </a:lnTo>
                <a:lnTo>
                  <a:pt x="0" y="50"/>
                </a:lnTo>
                <a:lnTo>
                  <a:pt x="2" y="38"/>
                </a:lnTo>
                <a:lnTo>
                  <a:pt x="4" y="28"/>
                </a:lnTo>
                <a:lnTo>
                  <a:pt x="8" y="16"/>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7" name="Freeform 160"/>
          <p:cNvSpPr>
            <a:spLocks/>
          </p:cNvSpPr>
          <p:nvPr/>
        </p:nvSpPr>
        <p:spPr bwMode="auto">
          <a:xfrm>
            <a:off x="5078413" y="3575050"/>
            <a:ext cx="36512"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20" y="36"/>
                </a:lnTo>
                <a:lnTo>
                  <a:pt x="20" y="46"/>
                </a:lnTo>
                <a:lnTo>
                  <a:pt x="22" y="58"/>
                </a:lnTo>
                <a:lnTo>
                  <a:pt x="20" y="68"/>
                </a:lnTo>
                <a:lnTo>
                  <a:pt x="18"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8" name="Freeform 161"/>
          <p:cNvSpPr>
            <a:spLocks/>
          </p:cNvSpPr>
          <p:nvPr/>
        </p:nvSpPr>
        <p:spPr bwMode="auto">
          <a:xfrm>
            <a:off x="4910138" y="3563938"/>
            <a:ext cx="30162"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0"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79" name="Freeform 162"/>
          <p:cNvSpPr>
            <a:spLocks/>
          </p:cNvSpPr>
          <p:nvPr/>
        </p:nvSpPr>
        <p:spPr bwMode="auto">
          <a:xfrm>
            <a:off x="4960938" y="3571875"/>
            <a:ext cx="36512"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18" y="36"/>
                </a:lnTo>
                <a:lnTo>
                  <a:pt x="20" y="48"/>
                </a:lnTo>
                <a:lnTo>
                  <a:pt x="22"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0" name="Freeform 163"/>
          <p:cNvSpPr>
            <a:spLocks/>
          </p:cNvSpPr>
          <p:nvPr/>
        </p:nvSpPr>
        <p:spPr bwMode="auto">
          <a:xfrm>
            <a:off x="4964113" y="3773488"/>
            <a:ext cx="30162" cy="133350"/>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6" y="10"/>
                </a:lnTo>
                <a:lnTo>
                  <a:pt x="18" y="20"/>
                </a:lnTo>
                <a:lnTo>
                  <a:pt x="18" y="30"/>
                </a:lnTo>
                <a:lnTo>
                  <a:pt x="18" y="42"/>
                </a:lnTo>
                <a:lnTo>
                  <a:pt x="14" y="52"/>
                </a:lnTo>
                <a:lnTo>
                  <a:pt x="10" y="64"/>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1" name="Freeform 164"/>
          <p:cNvSpPr>
            <a:spLocks/>
          </p:cNvSpPr>
          <p:nvPr/>
        </p:nvSpPr>
        <p:spPr bwMode="auto">
          <a:xfrm>
            <a:off x="4906963" y="3768725"/>
            <a:ext cx="36512" cy="128588"/>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0 w 22"/>
              <a:gd name="T15" fmla="*/ 2147483647 h 76"/>
              <a:gd name="T16" fmla="*/ 2147483647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6" y="70"/>
                </a:lnTo>
                <a:lnTo>
                  <a:pt x="10" y="62"/>
                </a:lnTo>
                <a:lnTo>
                  <a:pt x="6" y="52"/>
                </a:lnTo>
                <a:lnTo>
                  <a:pt x="4"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2" name="Freeform 165"/>
          <p:cNvSpPr>
            <a:spLocks/>
          </p:cNvSpPr>
          <p:nvPr/>
        </p:nvSpPr>
        <p:spPr bwMode="auto">
          <a:xfrm>
            <a:off x="5084763" y="3762375"/>
            <a:ext cx="30162" cy="134938"/>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6" y="8"/>
                </a:lnTo>
                <a:lnTo>
                  <a:pt x="18" y="18"/>
                </a:lnTo>
                <a:lnTo>
                  <a:pt x="18" y="30"/>
                </a:lnTo>
                <a:lnTo>
                  <a:pt x="18" y="40"/>
                </a:lnTo>
                <a:lnTo>
                  <a:pt x="14" y="52"/>
                </a:lnTo>
                <a:lnTo>
                  <a:pt x="10"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3" name="Freeform 166"/>
          <p:cNvSpPr>
            <a:spLocks/>
          </p:cNvSpPr>
          <p:nvPr/>
        </p:nvSpPr>
        <p:spPr bwMode="auto">
          <a:xfrm>
            <a:off x="5030788" y="3759200"/>
            <a:ext cx="33337" cy="127000"/>
          </a:xfrm>
          <a:custGeom>
            <a:avLst/>
            <a:gdLst>
              <a:gd name="T0" fmla="*/ 2147483647 w 20"/>
              <a:gd name="T1" fmla="*/ 2147483647 h 76"/>
              <a:gd name="T2" fmla="*/ 2147483647 w 20"/>
              <a:gd name="T3" fmla="*/ 2147483647 h 76"/>
              <a:gd name="T4" fmla="*/ 2147483647 w 20"/>
              <a:gd name="T5" fmla="*/ 2147483647 h 76"/>
              <a:gd name="T6" fmla="*/ 2147483647 w 20"/>
              <a:gd name="T7" fmla="*/ 2147483647 h 76"/>
              <a:gd name="T8" fmla="*/ 2147483647 w 20"/>
              <a:gd name="T9" fmla="*/ 2147483647 h 76"/>
              <a:gd name="T10" fmla="*/ 2147483647 w 20"/>
              <a:gd name="T11" fmla="*/ 2147483647 h 76"/>
              <a:gd name="T12" fmla="*/ 0 w 20"/>
              <a:gd name="T13" fmla="*/ 2147483647 h 76"/>
              <a:gd name="T14" fmla="*/ 0 w 20"/>
              <a:gd name="T15" fmla="*/ 2147483647 h 76"/>
              <a:gd name="T16" fmla="*/ 0 w 20"/>
              <a:gd name="T17" fmla="*/ 2147483647 h 76"/>
              <a:gd name="T18" fmla="*/ 2147483647 w 20"/>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6"/>
              <a:gd name="T32" fmla="*/ 20 w 20"/>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6">
                <a:moveTo>
                  <a:pt x="20" y="76"/>
                </a:moveTo>
                <a:lnTo>
                  <a:pt x="20" y="76"/>
                </a:lnTo>
                <a:lnTo>
                  <a:pt x="14" y="70"/>
                </a:lnTo>
                <a:lnTo>
                  <a:pt x="8" y="62"/>
                </a:lnTo>
                <a:lnTo>
                  <a:pt x="4" y="52"/>
                </a:lnTo>
                <a:lnTo>
                  <a:pt x="2" y="40"/>
                </a:lnTo>
                <a:lnTo>
                  <a:pt x="0" y="28"/>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4" name="Freeform 174"/>
          <p:cNvSpPr>
            <a:spLocks/>
          </p:cNvSpPr>
          <p:nvPr/>
        </p:nvSpPr>
        <p:spPr bwMode="auto">
          <a:xfrm>
            <a:off x="5332413" y="3776663"/>
            <a:ext cx="33337" cy="130175"/>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0"/>
                </a:lnTo>
                <a:lnTo>
                  <a:pt x="12"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5" name="Freeform 175"/>
          <p:cNvSpPr>
            <a:spLocks/>
          </p:cNvSpPr>
          <p:nvPr/>
        </p:nvSpPr>
        <p:spPr bwMode="auto">
          <a:xfrm>
            <a:off x="5278438" y="3768725"/>
            <a:ext cx="38100"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4" y="70"/>
                </a:lnTo>
                <a:lnTo>
                  <a:pt x="10" y="62"/>
                </a:lnTo>
                <a:lnTo>
                  <a:pt x="6" y="52"/>
                </a:lnTo>
                <a:lnTo>
                  <a:pt x="2" y="42"/>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6" name="Freeform 176"/>
          <p:cNvSpPr>
            <a:spLocks/>
          </p:cNvSpPr>
          <p:nvPr/>
        </p:nvSpPr>
        <p:spPr bwMode="auto">
          <a:xfrm>
            <a:off x="5461000" y="3779838"/>
            <a:ext cx="30163"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8"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7" name="Freeform 177"/>
          <p:cNvSpPr>
            <a:spLocks/>
          </p:cNvSpPr>
          <p:nvPr/>
        </p:nvSpPr>
        <p:spPr bwMode="auto">
          <a:xfrm>
            <a:off x="5403850" y="3773488"/>
            <a:ext cx="36513" cy="130175"/>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8" name="Freeform 178"/>
          <p:cNvSpPr>
            <a:spLocks/>
          </p:cNvSpPr>
          <p:nvPr/>
        </p:nvSpPr>
        <p:spPr bwMode="auto">
          <a:xfrm>
            <a:off x="5591175" y="3776663"/>
            <a:ext cx="33338" cy="133350"/>
          </a:xfrm>
          <a:custGeom>
            <a:avLst/>
            <a:gdLst>
              <a:gd name="T0" fmla="*/ 2147483647 w 20"/>
              <a:gd name="T1" fmla="*/ 0 h 80"/>
              <a:gd name="T2" fmla="*/ 2147483647 w 20"/>
              <a:gd name="T3" fmla="*/ 0 h 80"/>
              <a:gd name="T4" fmla="*/ 2147483647 w 20"/>
              <a:gd name="T5" fmla="*/ 2147483647 h 80"/>
              <a:gd name="T6" fmla="*/ 2147483647 w 20"/>
              <a:gd name="T7" fmla="*/ 2147483647 h 80"/>
              <a:gd name="T8" fmla="*/ 2147483647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0 w 20"/>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12" y="0"/>
                </a:moveTo>
                <a:lnTo>
                  <a:pt x="12" y="0"/>
                </a:lnTo>
                <a:lnTo>
                  <a:pt x="16" y="10"/>
                </a:lnTo>
                <a:lnTo>
                  <a:pt x="20" y="18"/>
                </a:lnTo>
                <a:lnTo>
                  <a:pt x="20" y="30"/>
                </a:lnTo>
                <a:lnTo>
                  <a:pt x="18" y="42"/>
                </a:lnTo>
                <a:lnTo>
                  <a:pt x="16" y="52"/>
                </a:lnTo>
                <a:lnTo>
                  <a:pt x="12" y="64"/>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89" name="Freeform 179"/>
          <p:cNvSpPr>
            <a:spLocks/>
          </p:cNvSpPr>
          <p:nvPr/>
        </p:nvSpPr>
        <p:spPr bwMode="auto">
          <a:xfrm>
            <a:off x="5537200" y="3773488"/>
            <a:ext cx="38100" cy="127000"/>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0 w 22"/>
              <a:gd name="T15" fmla="*/ 2147483647 h 76"/>
              <a:gd name="T16" fmla="*/ 2147483647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6" y="70"/>
                </a:lnTo>
                <a:lnTo>
                  <a:pt x="10" y="62"/>
                </a:lnTo>
                <a:lnTo>
                  <a:pt x="6" y="52"/>
                </a:lnTo>
                <a:lnTo>
                  <a:pt x="2"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90" name="Freeform 183"/>
          <p:cNvSpPr>
            <a:spLocks/>
          </p:cNvSpPr>
          <p:nvPr/>
        </p:nvSpPr>
        <p:spPr bwMode="auto">
          <a:xfrm>
            <a:off x="5040313" y="2428875"/>
            <a:ext cx="322262" cy="134938"/>
          </a:xfrm>
          <a:custGeom>
            <a:avLst/>
            <a:gdLst>
              <a:gd name="T0" fmla="*/ 2147483647 w 192"/>
              <a:gd name="T1" fmla="*/ 2147483647 h 80"/>
              <a:gd name="T2" fmla="*/ 2147483647 w 192"/>
              <a:gd name="T3" fmla="*/ 2147483647 h 80"/>
              <a:gd name="T4" fmla="*/ 2147483647 w 192"/>
              <a:gd name="T5" fmla="*/ 2147483647 h 80"/>
              <a:gd name="T6" fmla="*/ 2147483647 w 192"/>
              <a:gd name="T7" fmla="*/ 2147483647 h 80"/>
              <a:gd name="T8" fmla="*/ 2147483647 w 192"/>
              <a:gd name="T9" fmla="*/ 2147483647 h 80"/>
              <a:gd name="T10" fmla="*/ 2147483647 w 192"/>
              <a:gd name="T11" fmla="*/ 2147483647 h 80"/>
              <a:gd name="T12" fmla="*/ 2147483647 w 192"/>
              <a:gd name="T13" fmla="*/ 2147483647 h 80"/>
              <a:gd name="T14" fmla="*/ 2147483647 w 192"/>
              <a:gd name="T15" fmla="*/ 2147483647 h 80"/>
              <a:gd name="T16" fmla="*/ 2147483647 w 192"/>
              <a:gd name="T17" fmla="*/ 2147483647 h 80"/>
              <a:gd name="T18" fmla="*/ 2147483647 w 192"/>
              <a:gd name="T19" fmla="*/ 0 h 80"/>
              <a:gd name="T20" fmla="*/ 2147483647 w 192"/>
              <a:gd name="T21" fmla="*/ 0 h 80"/>
              <a:gd name="T22" fmla="*/ 2147483647 w 192"/>
              <a:gd name="T23" fmla="*/ 2147483647 h 80"/>
              <a:gd name="T24" fmla="*/ 2147483647 w 192"/>
              <a:gd name="T25" fmla="*/ 2147483647 h 80"/>
              <a:gd name="T26" fmla="*/ 2147483647 w 192"/>
              <a:gd name="T27" fmla="*/ 2147483647 h 80"/>
              <a:gd name="T28" fmla="*/ 2147483647 w 192"/>
              <a:gd name="T29" fmla="*/ 2147483647 h 80"/>
              <a:gd name="T30" fmla="*/ 2147483647 w 192"/>
              <a:gd name="T31" fmla="*/ 2147483647 h 80"/>
              <a:gd name="T32" fmla="*/ 2147483647 w 192"/>
              <a:gd name="T33" fmla="*/ 2147483647 h 80"/>
              <a:gd name="T34" fmla="*/ 2147483647 w 192"/>
              <a:gd name="T35" fmla="*/ 2147483647 h 80"/>
              <a:gd name="T36" fmla="*/ 0 w 192"/>
              <a:gd name="T37" fmla="*/ 2147483647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2"/>
              <a:gd name="T58" fmla="*/ 0 h 80"/>
              <a:gd name="T59" fmla="*/ 192 w 192"/>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2" h="80">
                <a:moveTo>
                  <a:pt x="192" y="80"/>
                </a:moveTo>
                <a:lnTo>
                  <a:pt x="192" y="80"/>
                </a:lnTo>
                <a:lnTo>
                  <a:pt x="190" y="64"/>
                </a:lnTo>
                <a:lnTo>
                  <a:pt x="184" y="50"/>
                </a:lnTo>
                <a:lnTo>
                  <a:pt x="176" y="36"/>
                </a:lnTo>
                <a:lnTo>
                  <a:pt x="164" y="24"/>
                </a:lnTo>
                <a:lnTo>
                  <a:pt x="150" y="14"/>
                </a:lnTo>
                <a:lnTo>
                  <a:pt x="134" y="8"/>
                </a:lnTo>
                <a:lnTo>
                  <a:pt x="116" y="2"/>
                </a:lnTo>
                <a:lnTo>
                  <a:pt x="96" y="0"/>
                </a:lnTo>
                <a:lnTo>
                  <a:pt x="76" y="2"/>
                </a:lnTo>
                <a:lnTo>
                  <a:pt x="58" y="8"/>
                </a:lnTo>
                <a:lnTo>
                  <a:pt x="42" y="14"/>
                </a:lnTo>
                <a:lnTo>
                  <a:pt x="28" y="24"/>
                </a:lnTo>
                <a:lnTo>
                  <a:pt x="16" y="36"/>
                </a:lnTo>
                <a:lnTo>
                  <a:pt x="8" y="50"/>
                </a:lnTo>
                <a:lnTo>
                  <a:pt x="2" y="64"/>
                </a:lnTo>
                <a:lnTo>
                  <a:pt x="0" y="8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91" name="Freeform 184"/>
          <p:cNvSpPr>
            <a:spLocks/>
          </p:cNvSpPr>
          <p:nvPr/>
        </p:nvSpPr>
        <p:spPr bwMode="auto">
          <a:xfrm>
            <a:off x="4960938" y="2482850"/>
            <a:ext cx="112712" cy="114300"/>
          </a:xfrm>
          <a:custGeom>
            <a:avLst/>
            <a:gdLst>
              <a:gd name="T0" fmla="*/ 2147483647 w 68"/>
              <a:gd name="T1" fmla="*/ 2147483647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0 h 68"/>
              <a:gd name="T18" fmla="*/ 2147483647 w 68"/>
              <a:gd name="T19" fmla="*/ 0 h 68"/>
              <a:gd name="T20" fmla="*/ 2147483647 w 68"/>
              <a:gd name="T21" fmla="*/ 0 h 68"/>
              <a:gd name="T22" fmla="*/ 2147483647 w 68"/>
              <a:gd name="T23" fmla="*/ 0 h 68"/>
              <a:gd name="T24" fmla="*/ 2147483647 w 68"/>
              <a:gd name="T25" fmla="*/ 2147483647 h 68"/>
              <a:gd name="T26" fmla="*/ 2147483647 w 68"/>
              <a:gd name="T27" fmla="*/ 2147483647 h 68"/>
              <a:gd name="T28" fmla="*/ 2147483647 w 68"/>
              <a:gd name="T29" fmla="*/ 2147483647 h 68"/>
              <a:gd name="T30" fmla="*/ 2147483647 w 68"/>
              <a:gd name="T31" fmla="*/ 2147483647 h 68"/>
              <a:gd name="T32" fmla="*/ 2147483647 w 68"/>
              <a:gd name="T33" fmla="*/ 2147483647 h 68"/>
              <a:gd name="T34" fmla="*/ 0 w 68"/>
              <a:gd name="T35" fmla="*/ 2147483647 h 68"/>
              <a:gd name="T36" fmla="*/ 0 w 68"/>
              <a:gd name="T37" fmla="*/ 2147483647 h 68"/>
              <a:gd name="T38" fmla="*/ 0 w 68"/>
              <a:gd name="T39" fmla="*/ 2147483647 h 68"/>
              <a:gd name="T40" fmla="*/ 0 w 68"/>
              <a:gd name="T41" fmla="*/ 2147483647 h 68"/>
              <a:gd name="T42" fmla="*/ 2147483647 w 68"/>
              <a:gd name="T43" fmla="*/ 2147483647 h 68"/>
              <a:gd name="T44" fmla="*/ 2147483647 w 68"/>
              <a:gd name="T45" fmla="*/ 2147483647 h 68"/>
              <a:gd name="T46" fmla="*/ 2147483647 w 68"/>
              <a:gd name="T47" fmla="*/ 2147483647 h 68"/>
              <a:gd name="T48" fmla="*/ 2147483647 w 68"/>
              <a:gd name="T49" fmla="*/ 2147483647 h 68"/>
              <a:gd name="T50" fmla="*/ 2147483647 w 68"/>
              <a:gd name="T51" fmla="*/ 2147483647 h 68"/>
              <a:gd name="T52" fmla="*/ 2147483647 w 68"/>
              <a:gd name="T53" fmla="*/ 2147483647 h 68"/>
              <a:gd name="T54" fmla="*/ 2147483647 w 68"/>
              <a:gd name="T55" fmla="*/ 2147483647 h 68"/>
              <a:gd name="T56" fmla="*/ 2147483647 w 68"/>
              <a:gd name="T57" fmla="*/ 2147483647 h 68"/>
              <a:gd name="T58" fmla="*/ 2147483647 w 68"/>
              <a:gd name="T59" fmla="*/ 2147483647 h 68"/>
              <a:gd name="T60" fmla="*/ 2147483647 w 68"/>
              <a:gd name="T61" fmla="*/ 2147483647 h 68"/>
              <a:gd name="T62" fmla="*/ 2147483647 w 68"/>
              <a:gd name="T63" fmla="*/ 2147483647 h 68"/>
              <a:gd name="T64" fmla="*/ 2147483647 w 68"/>
              <a:gd name="T65" fmla="*/ 2147483647 h 68"/>
              <a:gd name="T66" fmla="*/ 2147483647 w 68"/>
              <a:gd name="T67" fmla="*/ 2147483647 h 68"/>
              <a:gd name="T68" fmla="*/ 2147483647 w 68"/>
              <a:gd name="T69" fmla="*/ 2147483647 h 68"/>
              <a:gd name="T70" fmla="*/ 2147483647 w 68"/>
              <a:gd name="T71" fmla="*/ 2147483647 h 68"/>
              <a:gd name="T72" fmla="*/ 2147483647 w 68"/>
              <a:gd name="T73" fmla="*/ 2147483647 h 68"/>
              <a:gd name="T74" fmla="*/ 2147483647 w 68"/>
              <a:gd name="T75" fmla="*/ 21474836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8"/>
              <a:gd name="T116" fmla="*/ 68 w 68"/>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8">
                <a:moveTo>
                  <a:pt x="68" y="34"/>
                </a:moveTo>
                <a:lnTo>
                  <a:pt x="68" y="34"/>
                </a:lnTo>
                <a:lnTo>
                  <a:pt x="66" y="26"/>
                </a:lnTo>
                <a:lnTo>
                  <a:pt x="64" y="20"/>
                </a:lnTo>
                <a:lnTo>
                  <a:pt x="62" y="14"/>
                </a:lnTo>
                <a:lnTo>
                  <a:pt x="58" y="10"/>
                </a:lnTo>
                <a:lnTo>
                  <a:pt x="52" y="6"/>
                </a:lnTo>
                <a:lnTo>
                  <a:pt x="46" y="2"/>
                </a:lnTo>
                <a:lnTo>
                  <a:pt x="40" y="0"/>
                </a:lnTo>
                <a:lnTo>
                  <a:pt x="34" y="0"/>
                </a:lnTo>
                <a:lnTo>
                  <a:pt x="26" y="0"/>
                </a:lnTo>
                <a:lnTo>
                  <a:pt x="20" y="2"/>
                </a:lnTo>
                <a:lnTo>
                  <a:pt x="14" y="6"/>
                </a:lnTo>
                <a:lnTo>
                  <a:pt x="10" y="10"/>
                </a:lnTo>
                <a:lnTo>
                  <a:pt x="6" y="14"/>
                </a:lnTo>
                <a:lnTo>
                  <a:pt x="2" y="20"/>
                </a:lnTo>
                <a:lnTo>
                  <a:pt x="0" y="26"/>
                </a:lnTo>
                <a:lnTo>
                  <a:pt x="0" y="34"/>
                </a:lnTo>
                <a:lnTo>
                  <a:pt x="0" y="40"/>
                </a:lnTo>
                <a:lnTo>
                  <a:pt x="2" y="46"/>
                </a:lnTo>
                <a:lnTo>
                  <a:pt x="6" y="52"/>
                </a:lnTo>
                <a:lnTo>
                  <a:pt x="10" y="58"/>
                </a:lnTo>
                <a:lnTo>
                  <a:pt x="14" y="62"/>
                </a:lnTo>
                <a:lnTo>
                  <a:pt x="20" y="64"/>
                </a:lnTo>
                <a:lnTo>
                  <a:pt x="26" y="66"/>
                </a:lnTo>
                <a:lnTo>
                  <a:pt x="34" y="68"/>
                </a:lnTo>
                <a:lnTo>
                  <a:pt x="40" y="66"/>
                </a:lnTo>
                <a:lnTo>
                  <a:pt x="46" y="64"/>
                </a:lnTo>
                <a:lnTo>
                  <a:pt x="52" y="62"/>
                </a:lnTo>
                <a:lnTo>
                  <a:pt x="58" y="58"/>
                </a:lnTo>
                <a:lnTo>
                  <a:pt x="62" y="52"/>
                </a:lnTo>
                <a:lnTo>
                  <a:pt x="64" y="46"/>
                </a:lnTo>
                <a:lnTo>
                  <a:pt x="66" y="40"/>
                </a:lnTo>
                <a:lnTo>
                  <a:pt x="68"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92" name="Freeform 185"/>
          <p:cNvSpPr>
            <a:spLocks/>
          </p:cNvSpPr>
          <p:nvPr/>
        </p:nvSpPr>
        <p:spPr bwMode="auto">
          <a:xfrm>
            <a:off x="5332413" y="2482850"/>
            <a:ext cx="114300" cy="111125"/>
          </a:xfrm>
          <a:custGeom>
            <a:avLst/>
            <a:gdLst>
              <a:gd name="T0" fmla="*/ 2147483647 w 68"/>
              <a:gd name="T1" fmla="*/ 2147483647 h 66"/>
              <a:gd name="T2" fmla="*/ 2147483647 w 68"/>
              <a:gd name="T3" fmla="*/ 2147483647 h 66"/>
              <a:gd name="T4" fmla="*/ 2147483647 w 68"/>
              <a:gd name="T5" fmla="*/ 2147483647 h 66"/>
              <a:gd name="T6" fmla="*/ 2147483647 w 68"/>
              <a:gd name="T7" fmla="*/ 2147483647 h 66"/>
              <a:gd name="T8" fmla="*/ 2147483647 w 68"/>
              <a:gd name="T9" fmla="*/ 2147483647 h 66"/>
              <a:gd name="T10" fmla="*/ 2147483647 w 68"/>
              <a:gd name="T11" fmla="*/ 2147483647 h 66"/>
              <a:gd name="T12" fmla="*/ 2147483647 w 68"/>
              <a:gd name="T13" fmla="*/ 2147483647 h 66"/>
              <a:gd name="T14" fmla="*/ 2147483647 w 68"/>
              <a:gd name="T15" fmla="*/ 2147483647 h 66"/>
              <a:gd name="T16" fmla="*/ 2147483647 w 68"/>
              <a:gd name="T17" fmla="*/ 0 h 66"/>
              <a:gd name="T18" fmla="*/ 2147483647 w 68"/>
              <a:gd name="T19" fmla="*/ 0 h 66"/>
              <a:gd name="T20" fmla="*/ 2147483647 w 68"/>
              <a:gd name="T21" fmla="*/ 0 h 66"/>
              <a:gd name="T22" fmla="*/ 2147483647 w 68"/>
              <a:gd name="T23" fmla="*/ 0 h 66"/>
              <a:gd name="T24" fmla="*/ 2147483647 w 68"/>
              <a:gd name="T25" fmla="*/ 2147483647 h 66"/>
              <a:gd name="T26" fmla="*/ 2147483647 w 68"/>
              <a:gd name="T27" fmla="*/ 2147483647 h 66"/>
              <a:gd name="T28" fmla="*/ 2147483647 w 68"/>
              <a:gd name="T29" fmla="*/ 2147483647 h 66"/>
              <a:gd name="T30" fmla="*/ 2147483647 w 68"/>
              <a:gd name="T31" fmla="*/ 2147483647 h 66"/>
              <a:gd name="T32" fmla="*/ 2147483647 w 68"/>
              <a:gd name="T33" fmla="*/ 2147483647 h 66"/>
              <a:gd name="T34" fmla="*/ 0 w 68"/>
              <a:gd name="T35" fmla="*/ 2147483647 h 66"/>
              <a:gd name="T36" fmla="*/ 0 w 68"/>
              <a:gd name="T37" fmla="*/ 2147483647 h 66"/>
              <a:gd name="T38" fmla="*/ 0 w 68"/>
              <a:gd name="T39" fmla="*/ 2147483647 h 66"/>
              <a:gd name="T40" fmla="*/ 0 w 68"/>
              <a:gd name="T41" fmla="*/ 2147483647 h 66"/>
              <a:gd name="T42" fmla="*/ 2147483647 w 68"/>
              <a:gd name="T43" fmla="*/ 2147483647 h 66"/>
              <a:gd name="T44" fmla="*/ 2147483647 w 68"/>
              <a:gd name="T45" fmla="*/ 2147483647 h 66"/>
              <a:gd name="T46" fmla="*/ 2147483647 w 68"/>
              <a:gd name="T47" fmla="*/ 2147483647 h 66"/>
              <a:gd name="T48" fmla="*/ 2147483647 w 68"/>
              <a:gd name="T49" fmla="*/ 2147483647 h 66"/>
              <a:gd name="T50" fmla="*/ 2147483647 w 68"/>
              <a:gd name="T51" fmla="*/ 2147483647 h 66"/>
              <a:gd name="T52" fmla="*/ 2147483647 w 68"/>
              <a:gd name="T53" fmla="*/ 2147483647 h 66"/>
              <a:gd name="T54" fmla="*/ 2147483647 w 68"/>
              <a:gd name="T55" fmla="*/ 2147483647 h 66"/>
              <a:gd name="T56" fmla="*/ 2147483647 w 68"/>
              <a:gd name="T57" fmla="*/ 2147483647 h 66"/>
              <a:gd name="T58" fmla="*/ 2147483647 w 68"/>
              <a:gd name="T59" fmla="*/ 2147483647 h 66"/>
              <a:gd name="T60" fmla="*/ 2147483647 w 68"/>
              <a:gd name="T61" fmla="*/ 2147483647 h 66"/>
              <a:gd name="T62" fmla="*/ 2147483647 w 68"/>
              <a:gd name="T63" fmla="*/ 2147483647 h 66"/>
              <a:gd name="T64" fmla="*/ 2147483647 w 68"/>
              <a:gd name="T65" fmla="*/ 2147483647 h 66"/>
              <a:gd name="T66" fmla="*/ 2147483647 w 68"/>
              <a:gd name="T67" fmla="*/ 2147483647 h 66"/>
              <a:gd name="T68" fmla="*/ 2147483647 w 68"/>
              <a:gd name="T69" fmla="*/ 2147483647 h 66"/>
              <a:gd name="T70" fmla="*/ 2147483647 w 68"/>
              <a:gd name="T71" fmla="*/ 2147483647 h 66"/>
              <a:gd name="T72" fmla="*/ 2147483647 w 68"/>
              <a:gd name="T73" fmla="*/ 2147483647 h 66"/>
              <a:gd name="T74" fmla="*/ 2147483647 w 68"/>
              <a:gd name="T75" fmla="*/ 2147483647 h 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6"/>
              <a:gd name="T116" fmla="*/ 68 w 68"/>
              <a:gd name="T117" fmla="*/ 66 h 6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6">
                <a:moveTo>
                  <a:pt x="68" y="34"/>
                </a:moveTo>
                <a:lnTo>
                  <a:pt x="68" y="34"/>
                </a:lnTo>
                <a:lnTo>
                  <a:pt x="66" y="26"/>
                </a:lnTo>
                <a:lnTo>
                  <a:pt x="64" y="20"/>
                </a:lnTo>
                <a:lnTo>
                  <a:pt x="62" y="14"/>
                </a:lnTo>
                <a:lnTo>
                  <a:pt x="58" y="10"/>
                </a:lnTo>
                <a:lnTo>
                  <a:pt x="52" y="6"/>
                </a:lnTo>
                <a:lnTo>
                  <a:pt x="46" y="2"/>
                </a:lnTo>
                <a:lnTo>
                  <a:pt x="40" y="0"/>
                </a:lnTo>
                <a:lnTo>
                  <a:pt x="34" y="0"/>
                </a:lnTo>
                <a:lnTo>
                  <a:pt x="26" y="0"/>
                </a:lnTo>
                <a:lnTo>
                  <a:pt x="20" y="2"/>
                </a:lnTo>
                <a:lnTo>
                  <a:pt x="14" y="6"/>
                </a:lnTo>
                <a:lnTo>
                  <a:pt x="10" y="10"/>
                </a:lnTo>
                <a:lnTo>
                  <a:pt x="6" y="14"/>
                </a:lnTo>
                <a:lnTo>
                  <a:pt x="2" y="20"/>
                </a:lnTo>
                <a:lnTo>
                  <a:pt x="0" y="26"/>
                </a:lnTo>
                <a:lnTo>
                  <a:pt x="0" y="34"/>
                </a:lnTo>
                <a:lnTo>
                  <a:pt x="0" y="40"/>
                </a:lnTo>
                <a:lnTo>
                  <a:pt x="2" y="46"/>
                </a:lnTo>
                <a:lnTo>
                  <a:pt x="6" y="52"/>
                </a:lnTo>
                <a:lnTo>
                  <a:pt x="10" y="58"/>
                </a:lnTo>
                <a:lnTo>
                  <a:pt x="14" y="62"/>
                </a:lnTo>
                <a:lnTo>
                  <a:pt x="20" y="64"/>
                </a:lnTo>
                <a:lnTo>
                  <a:pt x="26" y="66"/>
                </a:lnTo>
                <a:lnTo>
                  <a:pt x="34" y="66"/>
                </a:lnTo>
                <a:lnTo>
                  <a:pt x="40" y="66"/>
                </a:lnTo>
                <a:lnTo>
                  <a:pt x="46" y="64"/>
                </a:lnTo>
                <a:lnTo>
                  <a:pt x="52" y="62"/>
                </a:lnTo>
                <a:lnTo>
                  <a:pt x="58" y="58"/>
                </a:lnTo>
                <a:lnTo>
                  <a:pt x="62" y="52"/>
                </a:lnTo>
                <a:lnTo>
                  <a:pt x="64" y="46"/>
                </a:lnTo>
                <a:lnTo>
                  <a:pt x="66" y="40"/>
                </a:lnTo>
                <a:lnTo>
                  <a:pt x="68"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93" name="Rectangle 186"/>
          <p:cNvSpPr>
            <a:spLocks noChangeArrowheads="1"/>
          </p:cNvSpPr>
          <p:nvPr/>
        </p:nvSpPr>
        <p:spPr bwMode="auto">
          <a:xfrm>
            <a:off x="4852988" y="2060575"/>
            <a:ext cx="6683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VEGF-E</a:t>
            </a:r>
          </a:p>
        </p:txBody>
      </p:sp>
      <p:sp>
        <p:nvSpPr>
          <p:cNvPr id="45194" name="Freeform 187"/>
          <p:cNvSpPr>
            <a:spLocks/>
          </p:cNvSpPr>
          <p:nvPr/>
        </p:nvSpPr>
        <p:spPr bwMode="auto">
          <a:xfrm>
            <a:off x="5840413" y="2428875"/>
            <a:ext cx="322262" cy="134938"/>
          </a:xfrm>
          <a:custGeom>
            <a:avLst/>
            <a:gdLst>
              <a:gd name="T0" fmla="*/ 2147483647 w 192"/>
              <a:gd name="T1" fmla="*/ 2147483647 h 80"/>
              <a:gd name="T2" fmla="*/ 2147483647 w 192"/>
              <a:gd name="T3" fmla="*/ 2147483647 h 80"/>
              <a:gd name="T4" fmla="*/ 2147483647 w 192"/>
              <a:gd name="T5" fmla="*/ 2147483647 h 80"/>
              <a:gd name="T6" fmla="*/ 2147483647 w 192"/>
              <a:gd name="T7" fmla="*/ 2147483647 h 80"/>
              <a:gd name="T8" fmla="*/ 2147483647 w 192"/>
              <a:gd name="T9" fmla="*/ 2147483647 h 80"/>
              <a:gd name="T10" fmla="*/ 2147483647 w 192"/>
              <a:gd name="T11" fmla="*/ 2147483647 h 80"/>
              <a:gd name="T12" fmla="*/ 2147483647 w 192"/>
              <a:gd name="T13" fmla="*/ 2147483647 h 80"/>
              <a:gd name="T14" fmla="*/ 2147483647 w 192"/>
              <a:gd name="T15" fmla="*/ 2147483647 h 80"/>
              <a:gd name="T16" fmla="*/ 2147483647 w 192"/>
              <a:gd name="T17" fmla="*/ 2147483647 h 80"/>
              <a:gd name="T18" fmla="*/ 2147483647 w 192"/>
              <a:gd name="T19" fmla="*/ 0 h 80"/>
              <a:gd name="T20" fmla="*/ 2147483647 w 192"/>
              <a:gd name="T21" fmla="*/ 0 h 80"/>
              <a:gd name="T22" fmla="*/ 2147483647 w 192"/>
              <a:gd name="T23" fmla="*/ 2147483647 h 80"/>
              <a:gd name="T24" fmla="*/ 2147483647 w 192"/>
              <a:gd name="T25" fmla="*/ 2147483647 h 80"/>
              <a:gd name="T26" fmla="*/ 2147483647 w 192"/>
              <a:gd name="T27" fmla="*/ 2147483647 h 80"/>
              <a:gd name="T28" fmla="*/ 2147483647 w 192"/>
              <a:gd name="T29" fmla="*/ 2147483647 h 80"/>
              <a:gd name="T30" fmla="*/ 2147483647 w 192"/>
              <a:gd name="T31" fmla="*/ 2147483647 h 80"/>
              <a:gd name="T32" fmla="*/ 2147483647 w 192"/>
              <a:gd name="T33" fmla="*/ 2147483647 h 80"/>
              <a:gd name="T34" fmla="*/ 0 w 192"/>
              <a:gd name="T35" fmla="*/ 2147483647 h 80"/>
              <a:gd name="T36" fmla="*/ 0 w 192"/>
              <a:gd name="T37" fmla="*/ 2147483647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2"/>
              <a:gd name="T58" fmla="*/ 0 h 80"/>
              <a:gd name="T59" fmla="*/ 192 w 192"/>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2" h="80">
                <a:moveTo>
                  <a:pt x="192" y="80"/>
                </a:moveTo>
                <a:lnTo>
                  <a:pt x="192" y="80"/>
                </a:lnTo>
                <a:lnTo>
                  <a:pt x="190" y="64"/>
                </a:lnTo>
                <a:lnTo>
                  <a:pt x="184" y="50"/>
                </a:lnTo>
                <a:lnTo>
                  <a:pt x="176" y="36"/>
                </a:lnTo>
                <a:lnTo>
                  <a:pt x="164" y="24"/>
                </a:lnTo>
                <a:lnTo>
                  <a:pt x="150" y="14"/>
                </a:lnTo>
                <a:lnTo>
                  <a:pt x="132" y="8"/>
                </a:lnTo>
                <a:lnTo>
                  <a:pt x="114" y="2"/>
                </a:lnTo>
                <a:lnTo>
                  <a:pt x="96" y="0"/>
                </a:lnTo>
                <a:lnTo>
                  <a:pt x="76" y="2"/>
                </a:lnTo>
                <a:lnTo>
                  <a:pt x="58" y="8"/>
                </a:lnTo>
                <a:lnTo>
                  <a:pt x="42" y="14"/>
                </a:lnTo>
                <a:lnTo>
                  <a:pt x="28" y="24"/>
                </a:lnTo>
                <a:lnTo>
                  <a:pt x="16" y="36"/>
                </a:lnTo>
                <a:lnTo>
                  <a:pt x="6" y="50"/>
                </a:lnTo>
                <a:lnTo>
                  <a:pt x="0" y="64"/>
                </a:lnTo>
                <a:lnTo>
                  <a:pt x="0" y="8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195" name="Freeform 188"/>
          <p:cNvSpPr>
            <a:spLocks/>
          </p:cNvSpPr>
          <p:nvPr/>
        </p:nvSpPr>
        <p:spPr bwMode="auto">
          <a:xfrm>
            <a:off x="5759450" y="2482850"/>
            <a:ext cx="111125" cy="114300"/>
          </a:xfrm>
          <a:custGeom>
            <a:avLst/>
            <a:gdLst>
              <a:gd name="T0" fmla="*/ 2147483647 w 66"/>
              <a:gd name="T1" fmla="*/ 2147483647 h 68"/>
              <a:gd name="T2" fmla="*/ 2147483647 w 66"/>
              <a:gd name="T3" fmla="*/ 2147483647 h 68"/>
              <a:gd name="T4" fmla="*/ 2147483647 w 66"/>
              <a:gd name="T5" fmla="*/ 2147483647 h 68"/>
              <a:gd name="T6" fmla="*/ 2147483647 w 66"/>
              <a:gd name="T7" fmla="*/ 2147483647 h 68"/>
              <a:gd name="T8" fmla="*/ 2147483647 w 66"/>
              <a:gd name="T9" fmla="*/ 2147483647 h 68"/>
              <a:gd name="T10" fmla="*/ 2147483647 w 66"/>
              <a:gd name="T11" fmla="*/ 2147483647 h 68"/>
              <a:gd name="T12" fmla="*/ 2147483647 w 66"/>
              <a:gd name="T13" fmla="*/ 2147483647 h 68"/>
              <a:gd name="T14" fmla="*/ 2147483647 w 66"/>
              <a:gd name="T15" fmla="*/ 2147483647 h 68"/>
              <a:gd name="T16" fmla="*/ 2147483647 w 66"/>
              <a:gd name="T17" fmla="*/ 0 h 68"/>
              <a:gd name="T18" fmla="*/ 2147483647 w 66"/>
              <a:gd name="T19" fmla="*/ 0 h 68"/>
              <a:gd name="T20" fmla="*/ 2147483647 w 66"/>
              <a:gd name="T21" fmla="*/ 0 h 68"/>
              <a:gd name="T22" fmla="*/ 2147483647 w 66"/>
              <a:gd name="T23" fmla="*/ 0 h 68"/>
              <a:gd name="T24" fmla="*/ 2147483647 w 66"/>
              <a:gd name="T25" fmla="*/ 2147483647 h 68"/>
              <a:gd name="T26" fmla="*/ 2147483647 w 66"/>
              <a:gd name="T27" fmla="*/ 2147483647 h 68"/>
              <a:gd name="T28" fmla="*/ 2147483647 w 66"/>
              <a:gd name="T29" fmla="*/ 2147483647 h 68"/>
              <a:gd name="T30" fmla="*/ 2147483647 w 66"/>
              <a:gd name="T31" fmla="*/ 2147483647 h 68"/>
              <a:gd name="T32" fmla="*/ 2147483647 w 66"/>
              <a:gd name="T33" fmla="*/ 2147483647 h 68"/>
              <a:gd name="T34" fmla="*/ 0 w 66"/>
              <a:gd name="T35" fmla="*/ 2147483647 h 68"/>
              <a:gd name="T36" fmla="*/ 0 w 66"/>
              <a:gd name="T37" fmla="*/ 2147483647 h 68"/>
              <a:gd name="T38" fmla="*/ 0 w 66"/>
              <a:gd name="T39" fmla="*/ 2147483647 h 68"/>
              <a:gd name="T40" fmla="*/ 0 w 66"/>
              <a:gd name="T41" fmla="*/ 2147483647 h 68"/>
              <a:gd name="T42" fmla="*/ 2147483647 w 66"/>
              <a:gd name="T43" fmla="*/ 2147483647 h 68"/>
              <a:gd name="T44" fmla="*/ 2147483647 w 66"/>
              <a:gd name="T45" fmla="*/ 2147483647 h 68"/>
              <a:gd name="T46" fmla="*/ 2147483647 w 66"/>
              <a:gd name="T47" fmla="*/ 2147483647 h 68"/>
              <a:gd name="T48" fmla="*/ 2147483647 w 66"/>
              <a:gd name="T49" fmla="*/ 2147483647 h 68"/>
              <a:gd name="T50" fmla="*/ 2147483647 w 66"/>
              <a:gd name="T51" fmla="*/ 2147483647 h 68"/>
              <a:gd name="T52" fmla="*/ 2147483647 w 66"/>
              <a:gd name="T53" fmla="*/ 2147483647 h 68"/>
              <a:gd name="T54" fmla="*/ 2147483647 w 66"/>
              <a:gd name="T55" fmla="*/ 2147483647 h 68"/>
              <a:gd name="T56" fmla="*/ 2147483647 w 66"/>
              <a:gd name="T57" fmla="*/ 2147483647 h 68"/>
              <a:gd name="T58" fmla="*/ 2147483647 w 66"/>
              <a:gd name="T59" fmla="*/ 2147483647 h 68"/>
              <a:gd name="T60" fmla="*/ 2147483647 w 66"/>
              <a:gd name="T61" fmla="*/ 2147483647 h 68"/>
              <a:gd name="T62" fmla="*/ 2147483647 w 66"/>
              <a:gd name="T63" fmla="*/ 2147483647 h 68"/>
              <a:gd name="T64" fmla="*/ 2147483647 w 66"/>
              <a:gd name="T65" fmla="*/ 2147483647 h 68"/>
              <a:gd name="T66" fmla="*/ 2147483647 w 66"/>
              <a:gd name="T67" fmla="*/ 2147483647 h 68"/>
              <a:gd name="T68" fmla="*/ 2147483647 w 66"/>
              <a:gd name="T69" fmla="*/ 2147483647 h 68"/>
              <a:gd name="T70" fmla="*/ 2147483647 w 66"/>
              <a:gd name="T71" fmla="*/ 2147483647 h 68"/>
              <a:gd name="T72" fmla="*/ 2147483647 w 66"/>
              <a:gd name="T73" fmla="*/ 2147483647 h 68"/>
              <a:gd name="T74" fmla="*/ 2147483647 w 66"/>
              <a:gd name="T75" fmla="*/ 21474836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68"/>
              <a:gd name="T116" fmla="*/ 66 w 66"/>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68">
                <a:moveTo>
                  <a:pt x="66" y="34"/>
                </a:moveTo>
                <a:lnTo>
                  <a:pt x="66" y="34"/>
                </a:lnTo>
                <a:lnTo>
                  <a:pt x="66" y="26"/>
                </a:lnTo>
                <a:lnTo>
                  <a:pt x="64" y="20"/>
                </a:lnTo>
                <a:lnTo>
                  <a:pt x="60" y="14"/>
                </a:lnTo>
                <a:lnTo>
                  <a:pt x="56" y="10"/>
                </a:lnTo>
                <a:lnTo>
                  <a:pt x="52" y="6"/>
                </a:lnTo>
                <a:lnTo>
                  <a:pt x="46" y="2"/>
                </a:lnTo>
                <a:lnTo>
                  <a:pt x="40" y="0"/>
                </a:lnTo>
                <a:lnTo>
                  <a:pt x="32" y="0"/>
                </a:lnTo>
                <a:lnTo>
                  <a:pt x="26" y="0"/>
                </a:lnTo>
                <a:lnTo>
                  <a:pt x="20" y="2"/>
                </a:lnTo>
                <a:lnTo>
                  <a:pt x="14" y="6"/>
                </a:lnTo>
                <a:lnTo>
                  <a:pt x="10" y="10"/>
                </a:lnTo>
                <a:lnTo>
                  <a:pt x="4" y="14"/>
                </a:lnTo>
                <a:lnTo>
                  <a:pt x="2" y="20"/>
                </a:lnTo>
                <a:lnTo>
                  <a:pt x="0" y="26"/>
                </a:lnTo>
                <a:lnTo>
                  <a:pt x="0" y="34"/>
                </a:lnTo>
                <a:lnTo>
                  <a:pt x="0" y="40"/>
                </a:lnTo>
                <a:lnTo>
                  <a:pt x="2" y="46"/>
                </a:lnTo>
                <a:lnTo>
                  <a:pt x="4" y="52"/>
                </a:lnTo>
                <a:lnTo>
                  <a:pt x="10" y="58"/>
                </a:lnTo>
                <a:lnTo>
                  <a:pt x="14" y="62"/>
                </a:lnTo>
                <a:lnTo>
                  <a:pt x="20" y="64"/>
                </a:lnTo>
                <a:lnTo>
                  <a:pt x="26" y="66"/>
                </a:lnTo>
                <a:lnTo>
                  <a:pt x="32" y="68"/>
                </a:lnTo>
                <a:lnTo>
                  <a:pt x="40" y="66"/>
                </a:lnTo>
                <a:lnTo>
                  <a:pt x="46" y="64"/>
                </a:lnTo>
                <a:lnTo>
                  <a:pt x="52" y="62"/>
                </a:lnTo>
                <a:lnTo>
                  <a:pt x="56" y="58"/>
                </a:lnTo>
                <a:lnTo>
                  <a:pt x="60" y="52"/>
                </a:lnTo>
                <a:lnTo>
                  <a:pt x="64" y="46"/>
                </a:lnTo>
                <a:lnTo>
                  <a:pt x="66" y="40"/>
                </a:lnTo>
                <a:lnTo>
                  <a:pt x="66"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96" name="Freeform 189"/>
          <p:cNvSpPr>
            <a:spLocks/>
          </p:cNvSpPr>
          <p:nvPr/>
        </p:nvSpPr>
        <p:spPr bwMode="auto">
          <a:xfrm>
            <a:off x="6129338" y="2482850"/>
            <a:ext cx="114300" cy="111125"/>
          </a:xfrm>
          <a:custGeom>
            <a:avLst/>
            <a:gdLst>
              <a:gd name="T0" fmla="*/ 2147483647 w 68"/>
              <a:gd name="T1" fmla="*/ 2147483647 h 66"/>
              <a:gd name="T2" fmla="*/ 2147483647 w 68"/>
              <a:gd name="T3" fmla="*/ 2147483647 h 66"/>
              <a:gd name="T4" fmla="*/ 2147483647 w 68"/>
              <a:gd name="T5" fmla="*/ 2147483647 h 66"/>
              <a:gd name="T6" fmla="*/ 2147483647 w 68"/>
              <a:gd name="T7" fmla="*/ 2147483647 h 66"/>
              <a:gd name="T8" fmla="*/ 2147483647 w 68"/>
              <a:gd name="T9" fmla="*/ 2147483647 h 66"/>
              <a:gd name="T10" fmla="*/ 2147483647 w 68"/>
              <a:gd name="T11" fmla="*/ 2147483647 h 66"/>
              <a:gd name="T12" fmla="*/ 2147483647 w 68"/>
              <a:gd name="T13" fmla="*/ 2147483647 h 66"/>
              <a:gd name="T14" fmla="*/ 2147483647 w 68"/>
              <a:gd name="T15" fmla="*/ 2147483647 h 66"/>
              <a:gd name="T16" fmla="*/ 2147483647 w 68"/>
              <a:gd name="T17" fmla="*/ 0 h 66"/>
              <a:gd name="T18" fmla="*/ 2147483647 w 68"/>
              <a:gd name="T19" fmla="*/ 0 h 66"/>
              <a:gd name="T20" fmla="*/ 2147483647 w 68"/>
              <a:gd name="T21" fmla="*/ 0 h 66"/>
              <a:gd name="T22" fmla="*/ 2147483647 w 68"/>
              <a:gd name="T23" fmla="*/ 0 h 66"/>
              <a:gd name="T24" fmla="*/ 2147483647 w 68"/>
              <a:gd name="T25" fmla="*/ 2147483647 h 66"/>
              <a:gd name="T26" fmla="*/ 2147483647 w 68"/>
              <a:gd name="T27" fmla="*/ 2147483647 h 66"/>
              <a:gd name="T28" fmla="*/ 2147483647 w 68"/>
              <a:gd name="T29" fmla="*/ 2147483647 h 66"/>
              <a:gd name="T30" fmla="*/ 2147483647 w 68"/>
              <a:gd name="T31" fmla="*/ 2147483647 h 66"/>
              <a:gd name="T32" fmla="*/ 2147483647 w 68"/>
              <a:gd name="T33" fmla="*/ 2147483647 h 66"/>
              <a:gd name="T34" fmla="*/ 2147483647 w 68"/>
              <a:gd name="T35" fmla="*/ 2147483647 h 66"/>
              <a:gd name="T36" fmla="*/ 0 w 68"/>
              <a:gd name="T37" fmla="*/ 2147483647 h 66"/>
              <a:gd name="T38" fmla="*/ 0 w 68"/>
              <a:gd name="T39" fmla="*/ 2147483647 h 66"/>
              <a:gd name="T40" fmla="*/ 2147483647 w 68"/>
              <a:gd name="T41" fmla="*/ 2147483647 h 66"/>
              <a:gd name="T42" fmla="*/ 2147483647 w 68"/>
              <a:gd name="T43" fmla="*/ 2147483647 h 66"/>
              <a:gd name="T44" fmla="*/ 2147483647 w 68"/>
              <a:gd name="T45" fmla="*/ 2147483647 h 66"/>
              <a:gd name="T46" fmla="*/ 2147483647 w 68"/>
              <a:gd name="T47" fmla="*/ 2147483647 h 66"/>
              <a:gd name="T48" fmla="*/ 2147483647 w 68"/>
              <a:gd name="T49" fmla="*/ 2147483647 h 66"/>
              <a:gd name="T50" fmla="*/ 2147483647 w 68"/>
              <a:gd name="T51" fmla="*/ 2147483647 h 66"/>
              <a:gd name="T52" fmla="*/ 2147483647 w 68"/>
              <a:gd name="T53" fmla="*/ 2147483647 h 66"/>
              <a:gd name="T54" fmla="*/ 2147483647 w 68"/>
              <a:gd name="T55" fmla="*/ 2147483647 h 66"/>
              <a:gd name="T56" fmla="*/ 2147483647 w 68"/>
              <a:gd name="T57" fmla="*/ 2147483647 h 66"/>
              <a:gd name="T58" fmla="*/ 2147483647 w 68"/>
              <a:gd name="T59" fmla="*/ 2147483647 h 66"/>
              <a:gd name="T60" fmla="*/ 2147483647 w 68"/>
              <a:gd name="T61" fmla="*/ 2147483647 h 66"/>
              <a:gd name="T62" fmla="*/ 2147483647 w 68"/>
              <a:gd name="T63" fmla="*/ 2147483647 h 66"/>
              <a:gd name="T64" fmla="*/ 2147483647 w 68"/>
              <a:gd name="T65" fmla="*/ 2147483647 h 66"/>
              <a:gd name="T66" fmla="*/ 2147483647 w 68"/>
              <a:gd name="T67" fmla="*/ 2147483647 h 66"/>
              <a:gd name="T68" fmla="*/ 2147483647 w 68"/>
              <a:gd name="T69" fmla="*/ 2147483647 h 66"/>
              <a:gd name="T70" fmla="*/ 2147483647 w 68"/>
              <a:gd name="T71" fmla="*/ 2147483647 h 66"/>
              <a:gd name="T72" fmla="*/ 2147483647 w 68"/>
              <a:gd name="T73" fmla="*/ 2147483647 h 66"/>
              <a:gd name="T74" fmla="*/ 2147483647 w 68"/>
              <a:gd name="T75" fmla="*/ 2147483647 h 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6"/>
              <a:gd name="T116" fmla="*/ 68 w 68"/>
              <a:gd name="T117" fmla="*/ 66 h 6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6">
                <a:moveTo>
                  <a:pt x="68" y="34"/>
                </a:moveTo>
                <a:lnTo>
                  <a:pt x="68" y="34"/>
                </a:lnTo>
                <a:lnTo>
                  <a:pt x="68" y="26"/>
                </a:lnTo>
                <a:lnTo>
                  <a:pt x="66" y="20"/>
                </a:lnTo>
                <a:lnTo>
                  <a:pt x="62" y="14"/>
                </a:lnTo>
                <a:lnTo>
                  <a:pt x="58" y="10"/>
                </a:lnTo>
                <a:lnTo>
                  <a:pt x="54" y="6"/>
                </a:lnTo>
                <a:lnTo>
                  <a:pt x="48" y="2"/>
                </a:lnTo>
                <a:lnTo>
                  <a:pt x="42" y="0"/>
                </a:lnTo>
                <a:lnTo>
                  <a:pt x="34" y="0"/>
                </a:lnTo>
                <a:lnTo>
                  <a:pt x="28" y="0"/>
                </a:lnTo>
                <a:lnTo>
                  <a:pt x="22" y="2"/>
                </a:lnTo>
                <a:lnTo>
                  <a:pt x="16" y="6"/>
                </a:lnTo>
                <a:lnTo>
                  <a:pt x="10" y="10"/>
                </a:lnTo>
                <a:lnTo>
                  <a:pt x="6" y="14"/>
                </a:lnTo>
                <a:lnTo>
                  <a:pt x="4" y="20"/>
                </a:lnTo>
                <a:lnTo>
                  <a:pt x="2" y="26"/>
                </a:lnTo>
                <a:lnTo>
                  <a:pt x="0" y="34"/>
                </a:lnTo>
                <a:lnTo>
                  <a:pt x="2" y="40"/>
                </a:lnTo>
                <a:lnTo>
                  <a:pt x="4" y="46"/>
                </a:lnTo>
                <a:lnTo>
                  <a:pt x="6" y="52"/>
                </a:lnTo>
                <a:lnTo>
                  <a:pt x="10" y="58"/>
                </a:lnTo>
                <a:lnTo>
                  <a:pt x="16" y="62"/>
                </a:lnTo>
                <a:lnTo>
                  <a:pt x="22" y="64"/>
                </a:lnTo>
                <a:lnTo>
                  <a:pt x="28" y="66"/>
                </a:lnTo>
                <a:lnTo>
                  <a:pt x="34" y="66"/>
                </a:lnTo>
                <a:lnTo>
                  <a:pt x="42" y="66"/>
                </a:lnTo>
                <a:lnTo>
                  <a:pt x="48" y="64"/>
                </a:lnTo>
                <a:lnTo>
                  <a:pt x="54" y="62"/>
                </a:lnTo>
                <a:lnTo>
                  <a:pt x="58" y="58"/>
                </a:lnTo>
                <a:lnTo>
                  <a:pt x="62" y="52"/>
                </a:lnTo>
                <a:lnTo>
                  <a:pt x="66" y="46"/>
                </a:lnTo>
                <a:lnTo>
                  <a:pt x="68" y="40"/>
                </a:lnTo>
                <a:lnTo>
                  <a:pt x="68"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197" name="Rectangle 190"/>
          <p:cNvSpPr>
            <a:spLocks noChangeArrowheads="1"/>
          </p:cNvSpPr>
          <p:nvPr/>
        </p:nvSpPr>
        <p:spPr bwMode="auto">
          <a:xfrm>
            <a:off x="5653088" y="2055813"/>
            <a:ext cx="677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VEGF-C</a:t>
            </a:r>
          </a:p>
        </p:txBody>
      </p:sp>
      <p:sp>
        <p:nvSpPr>
          <p:cNvPr id="45198" name="Freeform 191"/>
          <p:cNvSpPr>
            <a:spLocks/>
          </p:cNvSpPr>
          <p:nvPr/>
        </p:nvSpPr>
        <p:spPr bwMode="auto">
          <a:xfrm>
            <a:off x="4464050" y="2663825"/>
            <a:ext cx="738188" cy="444500"/>
          </a:xfrm>
          <a:custGeom>
            <a:avLst/>
            <a:gdLst>
              <a:gd name="T0" fmla="*/ 2147483647 w 440"/>
              <a:gd name="T1" fmla="*/ 0 h 264"/>
              <a:gd name="T2" fmla="*/ 0 w 440"/>
              <a:gd name="T3" fmla="*/ 2147483647 h 264"/>
              <a:gd name="T4" fmla="*/ 2147483647 w 440"/>
              <a:gd name="T5" fmla="*/ 0 h 264"/>
              <a:gd name="T6" fmla="*/ 0 60000 65536"/>
              <a:gd name="T7" fmla="*/ 0 60000 65536"/>
              <a:gd name="T8" fmla="*/ 0 60000 65536"/>
              <a:gd name="T9" fmla="*/ 0 w 440"/>
              <a:gd name="T10" fmla="*/ 0 h 264"/>
              <a:gd name="T11" fmla="*/ 440 w 440"/>
              <a:gd name="T12" fmla="*/ 264 h 264"/>
            </a:gdLst>
            <a:ahLst/>
            <a:cxnLst>
              <a:cxn ang="T6">
                <a:pos x="T0" y="T1"/>
              </a:cxn>
              <a:cxn ang="T7">
                <a:pos x="T2" y="T3"/>
              </a:cxn>
              <a:cxn ang="T8">
                <a:pos x="T4" y="T5"/>
              </a:cxn>
            </a:cxnLst>
            <a:rect l="T9" t="T10" r="T11" b="T12"/>
            <a:pathLst>
              <a:path w="440" h="264">
                <a:moveTo>
                  <a:pt x="440" y="0"/>
                </a:moveTo>
                <a:lnTo>
                  <a:pt x="0" y="264"/>
                </a:lnTo>
                <a:lnTo>
                  <a:pt x="440" y="0"/>
                </a:lnTo>
                <a:close/>
              </a:path>
            </a:pathLst>
          </a:custGeom>
          <a:solidFill>
            <a:srgbClr val="000000"/>
          </a:solidFill>
          <a:ln w="9525">
            <a:solidFill>
              <a:schemeClr val="tx1"/>
            </a:solidFill>
            <a:round/>
            <a:headEnd/>
            <a:tailEnd/>
          </a:ln>
        </p:spPr>
        <p:txBody>
          <a:bodyPr/>
          <a:lstStyle/>
          <a:p>
            <a:endParaRPr lang="es-CO"/>
          </a:p>
        </p:txBody>
      </p:sp>
      <p:sp>
        <p:nvSpPr>
          <p:cNvPr id="45199" name="Freeform 194"/>
          <p:cNvSpPr>
            <a:spLocks/>
          </p:cNvSpPr>
          <p:nvPr/>
        </p:nvSpPr>
        <p:spPr bwMode="auto">
          <a:xfrm>
            <a:off x="5994400" y="2663825"/>
            <a:ext cx="665163" cy="430213"/>
          </a:xfrm>
          <a:custGeom>
            <a:avLst/>
            <a:gdLst>
              <a:gd name="T0" fmla="*/ 0 w 396"/>
              <a:gd name="T1" fmla="*/ 0 h 256"/>
              <a:gd name="T2" fmla="*/ 2147483647 w 396"/>
              <a:gd name="T3" fmla="*/ 2147483647 h 256"/>
              <a:gd name="T4" fmla="*/ 0 w 396"/>
              <a:gd name="T5" fmla="*/ 0 h 256"/>
              <a:gd name="T6" fmla="*/ 0 60000 65536"/>
              <a:gd name="T7" fmla="*/ 0 60000 65536"/>
              <a:gd name="T8" fmla="*/ 0 60000 65536"/>
              <a:gd name="T9" fmla="*/ 0 w 396"/>
              <a:gd name="T10" fmla="*/ 0 h 256"/>
              <a:gd name="T11" fmla="*/ 396 w 396"/>
              <a:gd name="T12" fmla="*/ 256 h 256"/>
            </a:gdLst>
            <a:ahLst/>
            <a:cxnLst>
              <a:cxn ang="T6">
                <a:pos x="T0" y="T1"/>
              </a:cxn>
              <a:cxn ang="T7">
                <a:pos x="T2" y="T3"/>
              </a:cxn>
              <a:cxn ang="T8">
                <a:pos x="T4" y="T5"/>
              </a:cxn>
            </a:cxnLst>
            <a:rect l="T9" t="T10" r="T11" b="T12"/>
            <a:pathLst>
              <a:path w="396" h="256">
                <a:moveTo>
                  <a:pt x="0" y="0"/>
                </a:moveTo>
                <a:lnTo>
                  <a:pt x="396" y="256"/>
                </a:lnTo>
                <a:lnTo>
                  <a:pt x="0" y="0"/>
                </a:lnTo>
                <a:close/>
              </a:path>
            </a:pathLst>
          </a:custGeom>
          <a:solidFill>
            <a:srgbClr val="000000"/>
          </a:solidFill>
          <a:ln w="9525">
            <a:solidFill>
              <a:schemeClr val="tx1"/>
            </a:solidFill>
            <a:round/>
            <a:headEnd/>
            <a:tailEnd/>
          </a:ln>
        </p:spPr>
        <p:txBody>
          <a:bodyPr/>
          <a:lstStyle/>
          <a:p>
            <a:endParaRPr lang="es-CO"/>
          </a:p>
        </p:txBody>
      </p:sp>
      <p:sp>
        <p:nvSpPr>
          <p:cNvPr id="45200" name="Freeform 197"/>
          <p:cNvSpPr>
            <a:spLocks/>
          </p:cNvSpPr>
          <p:nvPr/>
        </p:nvSpPr>
        <p:spPr bwMode="auto">
          <a:xfrm>
            <a:off x="4576763" y="2663825"/>
            <a:ext cx="1423987" cy="514350"/>
          </a:xfrm>
          <a:custGeom>
            <a:avLst/>
            <a:gdLst>
              <a:gd name="T0" fmla="*/ 2147483647 w 848"/>
              <a:gd name="T1" fmla="*/ 0 h 306"/>
              <a:gd name="T2" fmla="*/ 0 w 848"/>
              <a:gd name="T3" fmla="*/ 2147483647 h 306"/>
              <a:gd name="T4" fmla="*/ 2147483647 w 848"/>
              <a:gd name="T5" fmla="*/ 0 h 306"/>
              <a:gd name="T6" fmla="*/ 0 60000 65536"/>
              <a:gd name="T7" fmla="*/ 0 60000 65536"/>
              <a:gd name="T8" fmla="*/ 0 60000 65536"/>
              <a:gd name="T9" fmla="*/ 0 w 848"/>
              <a:gd name="T10" fmla="*/ 0 h 306"/>
              <a:gd name="T11" fmla="*/ 848 w 848"/>
              <a:gd name="T12" fmla="*/ 306 h 306"/>
            </a:gdLst>
            <a:ahLst/>
            <a:cxnLst>
              <a:cxn ang="T6">
                <a:pos x="T0" y="T1"/>
              </a:cxn>
              <a:cxn ang="T7">
                <a:pos x="T2" y="T3"/>
              </a:cxn>
              <a:cxn ang="T8">
                <a:pos x="T4" y="T5"/>
              </a:cxn>
            </a:cxnLst>
            <a:rect l="T9" t="T10" r="T11" b="T12"/>
            <a:pathLst>
              <a:path w="848" h="306">
                <a:moveTo>
                  <a:pt x="848" y="0"/>
                </a:moveTo>
                <a:lnTo>
                  <a:pt x="0" y="306"/>
                </a:lnTo>
                <a:lnTo>
                  <a:pt x="848" y="0"/>
                </a:lnTo>
                <a:close/>
              </a:path>
            </a:pathLst>
          </a:custGeom>
          <a:solidFill>
            <a:srgbClr val="000000"/>
          </a:solidFill>
          <a:ln w="9525">
            <a:solidFill>
              <a:schemeClr val="tx1"/>
            </a:solidFill>
            <a:round/>
            <a:headEnd/>
            <a:tailEnd/>
          </a:ln>
        </p:spPr>
        <p:txBody>
          <a:bodyPr/>
          <a:lstStyle/>
          <a:p>
            <a:endParaRPr lang="es-CO"/>
          </a:p>
        </p:txBody>
      </p:sp>
      <p:sp>
        <p:nvSpPr>
          <p:cNvPr id="45201" name="Freeform 200"/>
          <p:cNvSpPr>
            <a:spLocks/>
          </p:cNvSpPr>
          <p:nvPr/>
        </p:nvSpPr>
        <p:spPr bwMode="auto">
          <a:xfrm>
            <a:off x="5662613" y="3560763"/>
            <a:ext cx="33337"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2"/>
                </a:lnTo>
                <a:lnTo>
                  <a:pt x="2" y="62"/>
                </a:lnTo>
                <a:lnTo>
                  <a:pt x="0" y="50"/>
                </a:lnTo>
                <a:lnTo>
                  <a:pt x="2" y="40"/>
                </a:lnTo>
                <a:lnTo>
                  <a:pt x="4" y="28"/>
                </a:lnTo>
                <a:lnTo>
                  <a:pt x="8" y="18"/>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2" name="Freeform 201"/>
          <p:cNvSpPr>
            <a:spLocks/>
          </p:cNvSpPr>
          <p:nvPr/>
        </p:nvSpPr>
        <p:spPr bwMode="auto">
          <a:xfrm>
            <a:off x="5711825" y="3571875"/>
            <a:ext cx="38100"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20" y="36"/>
                </a:lnTo>
                <a:lnTo>
                  <a:pt x="22" y="46"/>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3" name="Freeform 202"/>
          <p:cNvSpPr>
            <a:spLocks/>
          </p:cNvSpPr>
          <p:nvPr/>
        </p:nvSpPr>
        <p:spPr bwMode="auto">
          <a:xfrm>
            <a:off x="5705475" y="3768725"/>
            <a:ext cx="30163"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8"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4" name="Freeform 203"/>
          <p:cNvSpPr>
            <a:spLocks/>
          </p:cNvSpPr>
          <p:nvPr/>
        </p:nvSpPr>
        <p:spPr bwMode="auto">
          <a:xfrm>
            <a:off x="5648325" y="3762375"/>
            <a:ext cx="36513"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5" name="Freeform 206"/>
          <p:cNvSpPr>
            <a:spLocks/>
          </p:cNvSpPr>
          <p:nvPr/>
        </p:nvSpPr>
        <p:spPr bwMode="auto">
          <a:xfrm>
            <a:off x="6337300" y="3776663"/>
            <a:ext cx="30163"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8" y="40"/>
                </a:lnTo>
                <a:lnTo>
                  <a:pt x="14" y="52"/>
                </a:lnTo>
                <a:lnTo>
                  <a:pt x="10"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6" name="Freeform 207"/>
          <p:cNvSpPr>
            <a:spLocks/>
          </p:cNvSpPr>
          <p:nvPr/>
        </p:nvSpPr>
        <p:spPr bwMode="auto">
          <a:xfrm>
            <a:off x="6283325" y="3768725"/>
            <a:ext cx="33338"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0"/>
                </a:lnTo>
                <a:lnTo>
                  <a:pt x="8" y="62"/>
                </a:lnTo>
                <a:lnTo>
                  <a:pt x="4" y="52"/>
                </a:lnTo>
                <a:lnTo>
                  <a:pt x="2" y="42"/>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7" name="Freeform 208"/>
          <p:cNvSpPr>
            <a:spLocks/>
          </p:cNvSpPr>
          <p:nvPr/>
        </p:nvSpPr>
        <p:spPr bwMode="auto">
          <a:xfrm>
            <a:off x="6276975" y="3563938"/>
            <a:ext cx="30163"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6" y="78"/>
                </a:moveTo>
                <a:lnTo>
                  <a:pt x="6" y="78"/>
                </a:lnTo>
                <a:lnTo>
                  <a:pt x="2" y="70"/>
                </a:lnTo>
                <a:lnTo>
                  <a:pt x="0" y="60"/>
                </a:lnTo>
                <a:lnTo>
                  <a:pt x="0" y="50"/>
                </a:lnTo>
                <a:lnTo>
                  <a:pt x="0" y="38"/>
                </a:lnTo>
                <a:lnTo>
                  <a:pt x="2" y="26"/>
                </a:lnTo>
                <a:lnTo>
                  <a:pt x="6"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8" name="Freeform 209"/>
          <p:cNvSpPr>
            <a:spLocks/>
          </p:cNvSpPr>
          <p:nvPr/>
        </p:nvSpPr>
        <p:spPr bwMode="auto">
          <a:xfrm>
            <a:off x="6326188" y="3571875"/>
            <a:ext cx="34925" cy="130175"/>
          </a:xfrm>
          <a:custGeom>
            <a:avLst/>
            <a:gdLst>
              <a:gd name="T0" fmla="*/ 0 w 20"/>
              <a:gd name="T1" fmla="*/ 0 h 78"/>
              <a:gd name="T2" fmla="*/ 0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0" y="0"/>
                </a:moveTo>
                <a:lnTo>
                  <a:pt x="0" y="0"/>
                </a:lnTo>
                <a:lnTo>
                  <a:pt x="6" y="6"/>
                </a:lnTo>
                <a:lnTo>
                  <a:pt x="10" y="16"/>
                </a:lnTo>
                <a:lnTo>
                  <a:pt x="14" y="26"/>
                </a:lnTo>
                <a:lnTo>
                  <a:pt x="18" y="36"/>
                </a:lnTo>
                <a:lnTo>
                  <a:pt x="20" y="48"/>
                </a:lnTo>
                <a:lnTo>
                  <a:pt x="20"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09" name="Freeform 211"/>
          <p:cNvSpPr>
            <a:spLocks/>
          </p:cNvSpPr>
          <p:nvPr/>
        </p:nvSpPr>
        <p:spPr bwMode="auto">
          <a:xfrm>
            <a:off x="6151563" y="3563938"/>
            <a:ext cx="34925" cy="131762"/>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2" y="60"/>
                </a:lnTo>
                <a:lnTo>
                  <a:pt x="0" y="50"/>
                </a:lnTo>
                <a:lnTo>
                  <a:pt x="2" y="38"/>
                </a:lnTo>
                <a:lnTo>
                  <a:pt x="4" y="26"/>
                </a:lnTo>
                <a:lnTo>
                  <a:pt x="8" y="16"/>
                </a:lnTo>
                <a:lnTo>
                  <a:pt x="14" y="6"/>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0" name="Freeform 212"/>
          <p:cNvSpPr>
            <a:spLocks/>
          </p:cNvSpPr>
          <p:nvPr/>
        </p:nvSpPr>
        <p:spPr bwMode="auto">
          <a:xfrm>
            <a:off x="6202363" y="3571875"/>
            <a:ext cx="36512"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20" y="36"/>
                </a:lnTo>
                <a:lnTo>
                  <a:pt x="22" y="48"/>
                </a:lnTo>
                <a:lnTo>
                  <a:pt x="22" y="58"/>
                </a:lnTo>
                <a:lnTo>
                  <a:pt x="22" y="68"/>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1" name="Freeform 214"/>
          <p:cNvSpPr>
            <a:spLocks/>
          </p:cNvSpPr>
          <p:nvPr/>
        </p:nvSpPr>
        <p:spPr bwMode="auto">
          <a:xfrm>
            <a:off x="6208713" y="3773488"/>
            <a:ext cx="30162"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4" y="8"/>
                </a:lnTo>
                <a:lnTo>
                  <a:pt x="18" y="18"/>
                </a:lnTo>
                <a:lnTo>
                  <a:pt x="18" y="28"/>
                </a:lnTo>
                <a:lnTo>
                  <a:pt x="16"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2" name="Freeform 215"/>
          <p:cNvSpPr>
            <a:spLocks/>
          </p:cNvSpPr>
          <p:nvPr/>
        </p:nvSpPr>
        <p:spPr bwMode="auto">
          <a:xfrm>
            <a:off x="6151563" y="3765550"/>
            <a:ext cx="38100"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3" name="Freeform 217"/>
          <p:cNvSpPr>
            <a:spLocks/>
          </p:cNvSpPr>
          <p:nvPr/>
        </p:nvSpPr>
        <p:spPr bwMode="auto">
          <a:xfrm>
            <a:off x="6027738" y="3563938"/>
            <a:ext cx="33337" cy="131762"/>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2" y="60"/>
                </a:lnTo>
                <a:lnTo>
                  <a:pt x="0" y="50"/>
                </a:lnTo>
                <a:lnTo>
                  <a:pt x="2" y="38"/>
                </a:lnTo>
                <a:lnTo>
                  <a:pt x="4" y="26"/>
                </a:lnTo>
                <a:lnTo>
                  <a:pt x="8" y="16"/>
                </a:lnTo>
                <a:lnTo>
                  <a:pt x="14" y="6"/>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4" name="Freeform 218"/>
          <p:cNvSpPr>
            <a:spLocks/>
          </p:cNvSpPr>
          <p:nvPr/>
        </p:nvSpPr>
        <p:spPr bwMode="auto">
          <a:xfrm>
            <a:off x="6078538" y="3571875"/>
            <a:ext cx="36512"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8" y="6"/>
                </a:lnTo>
                <a:lnTo>
                  <a:pt x="12" y="16"/>
                </a:lnTo>
                <a:lnTo>
                  <a:pt x="16" y="26"/>
                </a:lnTo>
                <a:lnTo>
                  <a:pt x="20" y="36"/>
                </a:lnTo>
                <a:lnTo>
                  <a:pt x="22" y="48"/>
                </a:lnTo>
                <a:lnTo>
                  <a:pt x="22" y="58"/>
                </a:lnTo>
                <a:lnTo>
                  <a:pt x="22" y="68"/>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5" name="Freeform 220"/>
          <p:cNvSpPr>
            <a:spLocks/>
          </p:cNvSpPr>
          <p:nvPr/>
        </p:nvSpPr>
        <p:spPr bwMode="auto">
          <a:xfrm>
            <a:off x="6084888" y="3773488"/>
            <a:ext cx="30162"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8"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6" name="Freeform 221"/>
          <p:cNvSpPr>
            <a:spLocks/>
          </p:cNvSpPr>
          <p:nvPr/>
        </p:nvSpPr>
        <p:spPr bwMode="auto">
          <a:xfrm>
            <a:off x="6027738" y="3765550"/>
            <a:ext cx="36512"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7" name="Freeform 223"/>
          <p:cNvSpPr>
            <a:spLocks/>
          </p:cNvSpPr>
          <p:nvPr/>
        </p:nvSpPr>
        <p:spPr bwMode="auto">
          <a:xfrm>
            <a:off x="5907088" y="3563938"/>
            <a:ext cx="30162"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6" y="78"/>
                </a:moveTo>
                <a:lnTo>
                  <a:pt x="6" y="78"/>
                </a:lnTo>
                <a:lnTo>
                  <a:pt x="2" y="70"/>
                </a:lnTo>
                <a:lnTo>
                  <a:pt x="0" y="60"/>
                </a:lnTo>
                <a:lnTo>
                  <a:pt x="0" y="50"/>
                </a:lnTo>
                <a:lnTo>
                  <a:pt x="0"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8" name="Freeform 224"/>
          <p:cNvSpPr>
            <a:spLocks/>
          </p:cNvSpPr>
          <p:nvPr/>
        </p:nvSpPr>
        <p:spPr bwMode="auto">
          <a:xfrm>
            <a:off x="5957888" y="3571875"/>
            <a:ext cx="33337" cy="130175"/>
          </a:xfrm>
          <a:custGeom>
            <a:avLst/>
            <a:gdLst>
              <a:gd name="T0" fmla="*/ 0 w 20"/>
              <a:gd name="T1" fmla="*/ 0 h 78"/>
              <a:gd name="T2" fmla="*/ 0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0" y="0"/>
                </a:moveTo>
                <a:lnTo>
                  <a:pt x="0" y="0"/>
                </a:lnTo>
                <a:lnTo>
                  <a:pt x="6" y="6"/>
                </a:lnTo>
                <a:lnTo>
                  <a:pt x="10" y="16"/>
                </a:lnTo>
                <a:lnTo>
                  <a:pt x="16" y="26"/>
                </a:lnTo>
                <a:lnTo>
                  <a:pt x="18" y="36"/>
                </a:lnTo>
                <a:lnTo>
                  <a:pt x="20" y="48"/>
                </a:lnTo>
                <a:lnTo>
                  <a:pt x="20"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19" name="Freeform 226"/>
          <p:cNvSpPr>
            <a:spLocks/>
          </p:cNvSpPr>
          <p:nvPr/>
        </p:nvSpPr>
        <p:spPr bwMode="auto">
          <a:xfrm>
            <a:off x="5961063" y="3773488"/>
            <a:ext cx="30162"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0" name="Freeform 227"/>
          <p:cNvSpPr>
            <a:spLocks/>
          </p:cNvSpPr>
          <p:nvPr/>
        </p:nvSpPr>
        <p:spPr bwMode="auto">
          <a:xfrm>
            <a:off x="5907088" y="3765550"/>
            <a:ext cx="33337"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2"/>
                </a:lnTo>
                <a:lnTo>
                  <a:pt x="10" y="62"/>
                </a:lnTo>
                <a:lnTo>
                  <a:pt x="4"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1" name="Freeform 229"/>
          <p:cNvSpPr>
            <a:spLocks/>
          </p:cNvSpPr>
          <p:nvPr/>
        </p:nvSpPr>
        <p:spPr bwMode="auto">
          <a:xfrm>
            <a:off x="5783263" y="3563938"/>
            <a:ext cx="30162"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0"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2" name="Freeform 230"/>
          <p:cNvSpPr>
            <a:spLocks/>
          </p:cNvSpPr>
          <p:nvPr/>
        </p:nvSpPr>
        <p:spPr bwMode="auto">
          <a:xfrm>
            <a:off x="5832475" y="3571875"/>
            <a:ext cx="38100"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18" y="36"/>
                </a:lnTo>
                <a:lnTo>
                  <a:pt x="20" y="48"/>
                </a:lnTo>
                <a:lnTo>
                  <a:pt x="22"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3" name="Freeform 232"/>
          <p:cNvSpPr>
            <a:spLocks/>
          </p:cNvSpPr>
          <p:nvPr/>
        </p:nvSpPr>
        <p:spPr bwMode="auto">
          <a:xfrm>
            <a:off x="5837238" y="3773488"/>
            <a:ext cx="33337" cy="130175"/>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4" name="Freeform 233"/>
          <p:cNvSpPr>
            <a:spLocks/>
          </p:cNvSpPr>
          <p:nvPr/>
        </p:nvSpPr>
        <p:spPr bwMode="auto">
          <a:xfrm>
            <a:off x="5783263" y="3765550"/>
            <a:ext cx="36512"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4" y="72"/>
                </a:lnTo>
                <a:lnTo>
                  <a:pt x="10" y="62"/>
                </a:lnTo>
                <a:lnTo>
                  <a:pt x="6"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5" name="Rectangle 236"/>
          <p:cNvSpPr>
            <a:spLocks noChangeArrowheads="1"/>
          </p:cNvSpPr>
          <p:nvPr/>
        </p:nvSpPr>
        <p:spPr bwMode="auto">
          <a:xfrm>
            <a:off x="6478588" y="2060575"/>
            <a:ext cx="6778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VEGF-D</a:t>
            </a:r>
          </a:p>
        </p:txBody>
      </p:sp>
      <p:sp>
        <p:nvSpPr>
          <p:cNvPr id="45226" name="Freeform 237"/>
          <p:cNvSpPr>
            <a:spLocks/>
          </p:cNvSpPr>
          <p:nvPr/>
        </p:nvSpPr>
        <p:spPr bwMode="auto">
          <a:xfrm>
            <a:off x="6394450" y="3563938"/>
            <a:ext cx="33338"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0"/>
                </a:lnTo>
                <a:lnTo>
                  <a:pt x="2" y="60"/>
                </a:lnTo>
                <a:lnTo>
                  <a:pt x="0" y="50"/>
                </a:lnTo>
                <a:lnTo>
                  <a:pt x="2" y="38"/>
                </a:lnTo>
                <a:lnTo>
                  <a:pt x="4" y="28"/>
                </a:lnTo>
                <a:lnTo>
                  <a:pt x="8" y="16"/>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7" name="Freeform 238"/>
          <p:cNvSpPr>
            <a:spLocks/>
          </p:cNvSpPr>
          <p:nvPr/>
        </p:nvSpPr>
        <p:spPr bwMode="auto">
          <a:xfrm>
            <a:off x="6443663" y="3575050"/>
            <a:ext cx="38100"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6" y="6"/>
                </a:lnTo>
                <a:lnTo>
                  <a:pt x="12" y="14"/>
                </a:lnTo>
                <a:lnTo>
                  <a:pt x="16" y="24"/>
                </a:lnTo>
                <a:lnTo>
                  <a:pt x="20" y="36"/>
                </a:lnTo>
                <a:lnTo>
                  <a:pt x="22" y="46"/>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8" name="Freeform 239"/>
          <p:cNvSpPr>
            <a:spLocks/>
          </p:cNvSpPr>
          <p:nvPr/>
        </p:nvSpPr>
        <p:spPr bwMode="auto">
          <a:xfrm>
            <a:off x="6527800" y="3560763"/>
            <a:ext cx="33338" cy="134937"/>
          </a:xfrm>
          <a:custGeom>
            <a:avLst/>
            <a:gdLst>
              <a:gd name="T0" fmla="*/ 2147483647 w 20"/>
              <a:gd name="T1" fmla="*/ 2147483647 h 80"/>
              <a:gd name="T2" fmla="*/ 2147483647 w 20"/>
              <a:gd name="T3" fmla="*/ 2147483647 h 80"/>
              <a:gd name="T4" fmla="*/ 2147483647 w 20"/>
              <a:gd name="T5" fmla="*/ 2147483647 h 80"/>
              <a:gd name="T6" fmla="*/ 2147483647 w 20"/>
              <a:gd name="T7" fmla="*/ 2147483647 h 80"/>
              <a:gd name="T8" fmla="*/ 0 w 20"/>
              <a:gd name="T9" fmla="*/ 2147483647 h 80"/>
              <a:gd name="T10" fmla="*/ 2147483647 w 20"/>
              <a:gd name="T11" fmla="*/ 2147483647 h 80"/>
              <a:gd name="T12" fmla="*/ 2147483647 w 20"/>
              <a:gd name="T13" fmla="*/ 2147483647 h 80"/>
              <a:gd name="T14" fmla="*/ 2147483647 w 20"/>
              <a:gd name="T15" fmla="*/ 2147483647 h 80"/>
              <a:gd name="T16" fmla="*/ 2147483647 w 20"/>
              <a:gd name="T17" fmla="*/ 2147483647 h 80"/>
              <a:gd name="T18" fmla="*/ 2147483647 w 20"/>
              <a:gd name="T19" fmla="*/ 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80"/>
              <a:gd name="T32" fmla="*/ 20 w 2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80">
                <a:moveTo>
                  <a:pt x="8" y="80"/>
                </a:moveTo>
                <a:lnTo>
                  <a:pt x="8" y="80"/>
                </a:lnTo>
                <a:lnTo>
                  <a:pt x="4" y="72"/>
                </a:lnTo>
                <a:lnTo>
                  <a:pt x="2" y="62"/>
                </a:lnTo>
                <a:lnTo>
                  <a:pt x="0" y="50"/>
                </a:lnTo>
                <a:lnTo>
                  <a:pt x="2" y="40"/>
                </a:lnTo>
                <a:lnTo>
                  <a:pt x="4" y="28"/>
                </a:lnTo>
                <a:lnTo>
                  <a:pt x="8" y="18"/>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29" name="Freeform 240"/>
          <p:cNvSpPr>
            <a:spLocks/>
          </p:cNvSpPr>
          <p:nvPr/>
        </p:nvSpPr>
        <p:spPr bwMode="auto">
          <a:xfrm>
            <a:off x="6578600" y="3571875"/>
            <a:ext cx="36513" cy="127000"/>
          </a:xfrm>
          <a:custGeom>
            <a:avLst/>
            <a:gdLst>
              <a:gd name="T0" fmla="*/ 0 w 22"/>
              <a:gd name="T1" fmla="*/ 0 h 76"/>
              <a:gd name="T2" fmla="*/ 0 w 22"/>
              <a:gd name="T3" fmla="*/ 0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2147483647 w 22"/>
              <a:gd name="T15" fmla="*/ 2147483647 h 76"/>
              <a:gd name="T16" fmla="*/ 2147483647 w 22"/>
              <a:gd name="T17" fmla="*/ 2147483647 h 76"/>
              <a:gd name="T18" fmla="*/ 2147483647 w 22"/>
              <a:gd name="T19" fmla="*/ 2147483647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0" y="0"/>
                </a:moveTo>
                <a:lnTo>
                  <a:pt x="0" y="0"/>
                </a:lnTo>
                <a:lnTo>
                  <a:pt x="8" y="6"/>
                </a:lnTo>
                <a:lnTo>
                  <a:pt x="12" y="14"/>
                </a:lnTo>
                <a:lnTo>
                  <a:pt x="16" y="24"/>
                </a:lnTo>
                <a:lnTo>
                  <a:pt x="20" y="36"/>
                </a:lnTo>
                <a:lnTo>
                  <a:pt x="22" y="46"/>
                </a:lnTo>
                <a:lnTo>
                  <a:pt x="22" y="58"/>
                </a:lnTo>
                <a:lnTo>
                  <a:pt x="22" y="68"/>
                </a:lnTo>
                <a:lnTo>
                  <a:pt x="20" y="76"/>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30" name="Freeform 241"/>
          <p:cNvSpPr>
            <a:spLocks/>
          </p:cNvSpPr>
          <p:nvPr/>
        </p:nvSpPr>
        <p:spPr bwMode="auto">
          <a:xfrm>
            <a:off x="6569075" y="3768725"/>
            <a:ext cx="30163"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6"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31" name="Freeform 242"/>
          <p:cNvSpPr>
            <a:spLocks/>
          </p:cNvSpPr>
          <p:nvPr/>
        </p:nvSpPr>
        <p:spPr bwMode="auto">
          <a:xfrm>
            <a:off x="6511925" y="3762375"/>
            <a:ext cx="36513"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10"/>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32" name="Freeform 246"/>
          <p:cNvSpPr>
            <a:spLocks/>
          </p:cNvSpPr>
          <p:nvPr/>
        </p:nvSpPr>
        <p:spPr bwMode="auto">
          <a:xfrm>
            <a:off x="6457950" y="3776663"/>
            <a:ext cx="30163" cy="133350"/>
          </a:xfrm>
          <a:custGeom>
            <a:avLst/>
            <a:gdLst>
              <a:gd name="T0" fmla="*/ 2147483647 w 18"/>
              <a:gd name="T1" fmla="*/ 0 h 80"/>
              <a:gd name="T2" fmla="*/ 2147483647 w 18"/>
              <a:gd name="T3" fmla="*/ 0 h 80"/>
              <a:gd name="T4" fmla="*/ 2147483647 w 18"/>
              <a:gd name="T5" fmla="*/ 2147483647 h 80"/>
              <a:gd name="T6" fmla="*/ 2147483647 w 18"/>
              <a:gd name="T7" fmla="*/ 2147483647 h 80"/>
              <a:gd name="T8" fmla="*/ 2147483647 w 18"/>
              <a:gd name="T9" fmla="*/ 2147483647 h 80"/>
              <a:gd name="T10" fmla="*/ 2147483647 w 18"/>
              <a:gd name="T11" fmla="*/ 2147483647 h 80"/>
              <a:gd name="T12" fmla="*/ 2147483647 w 18"/>
              <a:gd name="T13" fmla="*/ 2147483647 h 80"/>
              <a:gd name="T14" fmla="*/ 2147483647 w 18"/>
              <a:gd name="T15" fmla="*/ 2147483647 h 80"/>
              <a:gd name="T16" fmla="*/ 2147483647 w 18"/>
              <a:gd name="T17" fmla="*/ 2147483647 h 80"/>
              <a:gd name="T18" fmla="*/ 0 w 18"/>
              <a:gd name="T19" fmla="*/ 214748364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80"/>
              <a:gd name="T32" fmla="*/ 18 w 18"/>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80">
                <a:moveTo>
                  <a:pt x="10" y="0"/>
                </a:moveTo>
                <a:lnTo>
                  <a:pt x="10" y="0"/>
                </a:lnTo>
                <a:lnTo>
                  <a:pt x="16" y="8"/>
                </a:lnTo>
                <a:lnTo>
                  <a:pt x="18" y="18"/>
                </a:lnTo>
                <a:lnTo>
                  <a:pt x="18" y="30"/>
                </a:lnTo>
                <a:lnTo>
                  <a:pt x="18" y="42"/>
                </a:lnTo>
                <a:lnTo>
                  <a:pt x="14" y="52"/>
                </a:lnTo>
                <a:lnTo>
                  <a:pt x="10" y="62"/>
                </a:lnTo>
                <a:lnTo>
                  <a:pt x="6" y="72"/>
                </a:lnTo>
                <a:lnTo>
                  <a:pt x="0" y="8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33" name="Freeform 247"/>
          <p:cNvSpPr>
            <a:spLocks/>
          </p:cNvSpPr>
          <p:nvPr/>
        </p:nvSpPr>
        <p:spPr bwMode="auto">
          <a:xfrm>
            <a:off x="6400800" y="3773488"/>
            <a:ext cx="36513" cy="127000"/>
          </a:xfrm>
          <a:custGeom>
            <a:avLst/>
            <a:gdLst>
              <a:gd name="T0" fmla="*/ 2147483647 w 22"/>
              <a:gd name="T1" fmla="*/ 2147483647 h 76"/>
              <a:gd name="T2" fmla="*/ 2147483647 w 22"/>
              <a:gd name="T3" fmla="*/ 2147483647 h 76"/>
              <a:gd name="T4" fmla="*/ 2147483647 w 22"/>
              <a:gd name="T5" fmla="*/ 2147483647 h 76"/>
              <a:gd name="T6" fmla="*/ 2147483647 w 22"/>
              <a:gd name="T7" fmla="*/ 2147483647 h 76"/>
              <a:gd name="T8" fmla="*/ 2147483647 w 22"/>
              <a:gd name="T9" fmla="*/ 2147483647 h 76"/>
              <a:gd name="T10" fmla="*/ 2147483647 w 22"/>
              <a:gd name="T11" fmla="*/ 2147483647 h 76"/>
              <a:gd name="T12" fmla="*/ 2147483647 w 22"/>
              <a:gd name="T13" fmla="*/ 2147483647 h 76"/>
              <a:gd name="T14" fmla="*/ 0 w 22"/>
              <a:gd name="T15" fmla="*/ 2147483647 h 76"/>
              <a:gd name="T16" fmla="*/ 2147483647 w 22"/>
              <a:gd name="T17" fmla="*/ 2147483647 h 76"/>
              <a:gd name="T18" fmla="*/ 2147483647 w 2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6"/>
              <a:gd name="T32" fmla="*/ 22 w 2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6">
                <a:moveTo>
                  <a:pt x="22" y="76"/>
                </a:moveTo>
                <a:lnTo>
                  <a:pt x="22" y="76"/>
                </a:lnTo>
                <a:lnTo>
                  <a:pt x="16" y="70"/>
                </a:lnTo>
                <a:lnTo>
                  <a:pt x="10" y="62"/>
                </a:lnTo>
                <a:lnTo>
                  <a:pt x="6" y="52"/>
                </a:lnTo>
                <a:lnTo>
                  <a:pt x="4" y="40"/>
                </a:lnTo>
                <a:lnTo>
                  <a:pt x="2" y="30"/>
                </a:lnTo>
                <a:lnTo>
                  <a:pt x="0" y="18"/>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34" name="Freeform 249"/>
          <p:cNvSpPr>
            <a:spLocks/>
          </p:cNvSpPr>
          <p:nvPr/>
        </p:nvSpPr>
        <p:spPr bwMode="auto">
          <a:xfrm>
            <a:off x="6864350" y="3332163"/>
            <a:ext cx="217488"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rgbClr val="0099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35" name="Freeform 250"/>
          <p:cNvSpPr>
            <a:spLocks/>
          </p:cNvSpPr>
          <p:nvPr/>
        </p:nvSpPr>
        <p:spPr bwMode="auto">
          <a:xfrm>
            <a:off x="6880225" y="3997325"/>
            <a:ext cx="192088" cy="95250"/>
          </a:xfrm>
          <a:custGeom>
            <a:avLst/>
            <a:gdLst>
              <a:gd name="T0" fmla="*/ 0 w 114"/>
              <a:gd name="T1" fmla="*/ 2147483647 h 56"/>
              <a:gd name="T2" fmla="*/ 0 w 114"/>
              <a:gd name="T3" fmla="*/ 2147483647 h 56"/>
              <a:gd name="T4" fmla="*/ 0 w 114"/>
              <a:gd name="T5" fmla="*/ 2147483647 h 56"/>
              <a:gd name="T6" fmla="*/ 2147483647 w 114"/>
              <a:gd name="T7" fmla="*/ 2147483647 h 56"/>
              <a:gd name="T8" fmla="*/ 2147483647 w 114"/>
              <a:gd name="T9" fmla="*/ 2147483647 h 56"/>
              <a:gd name="T10" fmla="*/ 2147483647 w 114"/>
              <a:gd name="T11" fmla="*/ 2147483647 h 56"/>
              <a:gd name="T12" fmla="*/ 2147483647 w 114"/>
              <a:gd name="T13" fmla="*/ 2147483647 h 56"/>
              <a:gd name="T14" fmla="*/ 2147483647 w 114"/>
              <a:gd name="T15" fmla="*/ 2147483647 h 56"/>
              <a:gd name="T16" fmla="*/ 2147483647 w 114"/>
              <a:gd name="T17" fmla="*/ 2147483647 h 56"/>
              <a:gd name="T18" fmla="*/ 2147483647 w 114"/>
              <a:gd name="T19" fmla="*/ 2147483647 h 56"/>
              <a:gd name="T20" fmla="*/ 2147483647 w 114"/>
              <a:gd name="T21" fmla="*/ 2147483647 h 56"/>
              <a:gd name="T22" fmla="*/ 2147483647 w 114"/>
              <a:gd name="T23" fmla="*/ 2147483647 h 56"/>
              <a:gd name="T24" fmla="*/ 2147483647 w 114"/>
              <a:gd name="T25" fmla="*/ 2147483647 h 56"/>
              <a:gd name="T26" fmla="*/ 2147483647 w 114"/>
              <a:gd name="T27" fmla="*/ 2147483647 h 56"/>
              <a:gd name="T28" fmla="*/ 2147483647 w 114"/>
              <a:gd name="T29" fmla="*/ 2147483647 h 56"/>
              <a:gd name="T30" fmla="*/ 2147483647 w 114"/>
              <a:gd name="T31" fmla="*/ 2147483647 h 56"/>
              <a:gd name="T32" fmla="*/ 2147483647 w 114"/>
              <a:gd name="T33" fmla="*/ 2147483647 h 56"/>
              <a:gd name="T34" fmla="*/ 2147483647 w 114"/>
              <a:gd name="T35" fmla="*/ 2147483647 h 56"/>
              <a:gd name="T36" fmla="*/ 2147483647 w 114"/>
              <a:gd name="T37" fmla="*/ 2147483647 h 56"/>
              <a:gd name="T38" fmla="*/ 2147483647 w 114"/>
              <a:gd name="T39" fmla="*/ 2147483647 h 56"/>
              <a:gd name="T40" fmla="*/ 2147483647 w 114"/>
              <a:gd name="T41" fmla="*/ 2147483647 h 56"/>
              <a:gd name="T42" fmla="*/ 2147483647 w 114"/>
              <a:gd name="T43" fmla="*/ 0 h 56"/>
              <a:gd name="T44" fmla="*/ 2147483647 w 114"/>
              <a:gd name="T45" fmla="*/ 0 h 56"/>
              <a:gd name="T46" fmla="*/ 2147483647 w 114"/>
              <a:gd name="T47" fmla="*/ 2147483647 h 56"/>
              <a:gd name="T48" fmla="*/ 2147483647 w 114"/>
              <a:gd name="T49" fmla="*/ 2147483647 h 56"/>
              <a:gd name="T50" fmla="*/ 2147483647 w 114"/>
              <a:gd name="T51" fmla="*/ 2147483647 h 56"/>
              <a:gd name="T52" fmla="*/ 2147483647 w 114"/>
              <a:gd name="T53" fmla="*/ 2147483647 h 56"/>
              <a:gd name="T54" fmla="*/ 0 w 114"/>
              <a:gd name="T55" fmla="*/ 2147483647 h 56"/>
              <a:gd name="T56" fmla="*/ 0 w 114"/>
              <a:gd name="T57" fmla="*/ 2147483647 h 56"/>
              <a:gd name="T58" fmla="*/ 0 w 114"/>
              <a:gd name="T59" fmla="*/ 2147483647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4"/>
              <a:gd name="T91" fmla="*/ 0 h 56"/>
              <a:gd name="T92" fmla="*/ 114 w 114"/>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4" h="56">
                <a:moveTo>
                  <a:pt x="0" y="28"/>
                </a:moveTo>
                <a:lnTo>
                  <a:pt x="0" y="28"/>
                </a:lnTo>
                <a:lnTo>
                  <a:pt x="0" y="34"/>
                </a:lnTo>
                <a:lnTo>
                  <a:pt x="4" y="38"/>
                </a:lnTo>
                <a:lnTo>
                  <a:pt x="10" y="44"/>
                </a:lnTo>
                <a:lnTo>
                  <a:pt x="16" y="48"/>
                </a:lnTo>
                <a:lnTo>
                  <a:pt x="34" y="54"/>
                </a:lnTo>
                <a:lnTo>
                  <a:pt x="58" y="56"/>
                </a:lnTo>
                <a:lnTo>
                  <a:pt x="80" y="54"/>
                </a:lnTo>
                <a:lnTo>
                  <a:pt x="98" y="48"/>
                </a:lnTo>
                <a:lnTo>
                  <a:pt x="104" y="44"/>
                </a:lnTo>
                <a:lnTo>
                  <a:pt x="110" y="38"/>
                </a:lnTo>
                <a:lnTo>
                  <a:pt x="114" y="34"/>
                </a:lnTo>
                <a:lnTo>
                  <a:pt x="114" y="28"/>
                </a:lnTo>
                <a:lnTo>
                  <a:pt x="114" y="22"/>
                </a:lnTo>
                <a:lnTo>
                  <a:pt x="110" y="18"/>
                </a:lnTo>
                <a:lnTo>
                  <a:pt x="104" y="12"/>
                </a:lnTo>
                <a:lnTo>
                  <a:pt x="98" y="8"/>
                </a:lnTo>
                <a:lnTo>
                  <a:pt x="80" y="2"/>
                </a:lnTo>
                <a:lnTo>
                  <a:pt x="58" y="0"/>
                </a:lnTo>
                <a:lnTo>
                  <a:pt x="34" y="2"/>
                </a:lnTo>
                <a:lnTo>
                  <a:pt x="16" y="8"/>
                </a:lnTo>
                <a:lnTo>
                  <a:pt x="10" y="12"/>
                </a:lnTo>
                <a:lnTo>
                  <a:pt x="4" y="18"/>
                </a:lnTo>
                <a:lnTo>
                  <a:pt x="0" y="22"/>
                </a:lnTo>
                <a:lnTo>
                  <a:pt x="0" y="28"/>
                </a:lnTo>
                <a:close/>
              </a:path>
            </a:pathLst>
          </a:custGeom>
          <a:solidFill>
            <a:srgbClr val="009900"/>
          </a:solidFill>
          <a:ln w="9525">
            <a:solidFill>
              <a:srgbClr val="009900"/>
            </a:solidFill>
            <a:prstDash val="solid"/>
            <a:round/>
            <a:headEnd/>
            <a:tailEnd/>
          </a:ln>
        </p:spPr>
        <p:txBody>
          <a:bodyPr/>
          <a:lstStyle/>
          <a:p>
            <a:endParaRPr lang="es-CO"/>
          </a:p>
        </p:txBody>
      </p:sp>
      <p:sp>
        <p:nvSpPr>
          <p:cNvPr id="45236" name="Freeform 251"/>
          <p:cNvSpPr>
            <a:spLocks/>
          </p:cNvSpPr>
          <p:nvPr/>
        </p:nvSpPr>
        <p:spPr bwMode="auto">
          <a:xfrm>
            <a:off x="6880225" y="4202113"/>
            <a:ext cx="192088" cy="104775"/>
          </a:xfrm>
          <a:custGeom>
            <a:avLst/>
            <a:gdLst>
              <a:gd name="T0" fmla="*/ 0 w 114"/>
              <a:gd name="T1" fmla="*/ 2147483647 h 62"/>
              <a:gd name="T2" fmla="*/ 0 w 114"/>
              <a:gd name="T3" fmla="*/ 2147483647 h 62"/>
              <a:gd name="T4" fmla="*/ 0 w 114"/>
              <a:gd name="T5" fmla="*/ 2147483647 h 62"/>
              <a:gd name="T6" fmla="*/ 2147483647 w 114"/>
              <a:gd name="T7" fmla="*/ 2147483647 h 62"/>
              <a:gd name="T8" fmla="*/ 2147483647 w 114"/>
              <a:gd name="T9" fmla="*/ 2147483647 h 62"/>
              <a:gd name="T10" fmla="*/ 2147483647 w 114"/>
              <a:gd name="T11" fmla="*/ 2147483647 h 62"/>
              <a:gd name="T12" fmla="*/ 2147483647 w 114"/>
              <a:gd name="T13" fmla="*/ 2147483647 h 62"/>
              <a:gd name="T14" fmla="*/ 2147483647 w 114"/>
              <a:gd name="T15" fmla="*/ 2147483647 h 62"/>
              <a:gd name="T16" fmla="*/ 2147483647 w 114"/>
              <a:gd name="T17" fmla="*/ 2147483647 h 62"/>
              <a:gd name="T18" fmla="*/ 2147483647 w 114"/>
              <a:gd name="T19" fmla="*/ 2147483647 h 62"/>
              <a:gd name="T20" fmla="*/ 2147483647 w 114"/>
              <a:gd name="T21" fmla="*/ 2147483647 h 62"/>
              <a:gd name="T22" fmla="*/ 2147483647 w 114"/>
              <a:gd name="T23" fmla="*/ 2147483647 h 62"/>
              <a:gd name="T24" fmla="*/ 2147483647 w 114"/>
              <a:gd name="T25" fmla="*/ 2147483647 h 62"/>
              <a:gd name="T26" fmla="*/ 2147483647 w 114"/>
              <a:gd name="T27" fmla="*/ 2147483647 h 62"/>
              <a:gd name="T28" fmla="*/ 2147483647 w 114"/>
              <a:gd name="T29" fmla="*/ 2147483647 h 62"/>
              <a:gd name="T30" fmla="*/ 2147483647 w 114"/>
              <a:gd name="T31" fmla="*/ 2147483647 h 62"/>
              <a:gd name="T32" fmla="*/ 2147483647 w 114"/>
              <a:gd name="T33" fmla="*/ 2147483647 h 62"/>
              <a:gd name="T34" fmla="*/ 2147483647 w 114"/>
              <a:gd name="T35" fmla="*/ 2147483647 h 62"/>
              <a:gd name="T36" fmla="*/ 2147483647 w 114"/>
              <a:gd name="T37" fmla="*/ 2147483647 h 62"/>
              <a:gd name="T38" fmla="*/ 2147483647 w 114"/>
              <a:gd name="T39" fmla="*/ 2147483647 h 62"/>
              <a:gd name="T40" fmla="*/ 2147483647 w 114"/>
              <a:gd name="T41" fmla="*/ 2147483647 h 62"/>
              <a:gd name="T42" fmla="*/ 2147483647 w 114"/>
              <a:gd name="T43" fmla="*/ 2147483647 h 62"/>
              <a:gd name="T44" fmla="*/ 2147483647 w 114"/>
              <a:gd name="T45" fmla="*/ 2147483647 h 62"/>
              <a:gd name="T46" fmla="*/ 2147483647 w 114"/>
              <a:gd name="T47" fmla="*/ 2147483647 h 62"/>
              <a:gd name="T48" fmla="*/ 2147483647 w 114"/>
              <a:gd name="T49" fmla="*/ 2147483647 h 62"/>
              <a:gd name="T50" fmla="*/ 2147483647 w 114"/>
              <a:gd name="T51" fmla="*/ 2147483647 h 62"/>
              <a:gd name="T52" fmla="*/ 2147483647 w 114"/>
              <a:gd name="T53" fmla="*/ 0 h 62"/>
              <a:gd name="T54" fmla="*/ 2147483647 w 114"/>
              <a:gd name="T55" fmla="*/ 0 h 62"/>
              <a:gd name="T56" fmla="*/ 2147483647 w 114"/>
              <a:gd name="T57" fmla="*/ 0 h 62"/>
              <a:gd name="T58" fmla="*/ 2147483647 w 114"/>
              <a:gd name="T59" fmla="*/ 0 h 62"/>
              <a:gd name="T60" fmla="*/ 2147483647 w 114"/>
              <a:gd name="T61" fmla="*/ 2147483647 h 62"/>
              <a:gd name="T62" fmla="*/ 2147483647 w 114"/>
              <a:gd name="T63" fmla="*/ 2147483647 h 62"/>
              <a:gd name="T64" fmla="*/ 2147483647 w 114"/>
              <a:gd name="T65" fmla="*/ 2147483647 h 62"/>
              <a:gd name="T66" fmla="*/ 2147483647 w 114"/>
              <a:gd name="T67" fmla="*/ 2147483647 h 62"/>
              <a:gd name="T68" fmla="*/ 2147483647 w 114"/>
              <a:gd name="T69" fmla="*/ 2147483647 h 62"/>
              <a:gd name="T70" fmla="*/ 0 w 114"/>
              <a:gd name="T71" fmla="*/ 2147483647 h 62"/>
              <a:gd name="T72" fmla="*/ 0 w 114"/>
              <a:gd name="T73" fmla="*/ 2147483647 h 62"/>
              <a:gd name="T74" fmla="*/ 0 w 114"/>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4"/>
              <a:gd name="T115" fmla="*/ 0 h 62"/>
              <a:gd name="T116" fmla="*/ 114 w 114"/>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4" h="62">
                <a:moveTo>
                  <a:pt x="0" y="30"/>
                </a:moveTo>
                <a:lnTo>
                  <a:pt x="0" y="30"/>
                </a:lnTo>
                <a:lnTo>
                  <a:pt x="0" y="38"/>
                </a:lnTo>
                <a:lnTo>
                  <a:pt x="4" y="42"/>
                </a:lnTo>
                <a:lnTo>
                  <a:pt x="10" y="48"/>
                </a:lnTo>
                <a:lnTo>
                  <a:pt x="16" y="52"/>
                </a:lnTo>
                <a:lnTo>
                  <a:pt x="26" y="56"/>
                </a:lnTo>
                <a:lnTo>
                  <a:pt x="34" y="60"/>
                </a:lnTo>
                <a:lnTo>
                  <a:pt x="46" y="62"/>
                </a:lnTo>
                <a:lnTo>
                  <a:pt x="58" y="62"/>
                </a:lnTo>
                <a:lnTo>
                  <a:pt x="68" y="62"/>
                </a:lnTo>
                <a:lnTo>
                  <a:pt x="80" y="60"/>
                </a:lnTo>
                <a:lnTo>
                  <a:pt x="90" y="56"/>
                </a:lnTo>
                <a:lnTo>
                  <a:pt x="98" y="52"/>
                </a:lnTo>
                <a:lnTo>
                  <a:pt x="104" y="48"/>
                </a:lnTo>
                <a:lnTo>
                  <a:pt x="110" y="42"/>
                </a:lnTo>
                <a:lnTo>
                  <a:pt x="114" y="38"/>
                </a:lnTo>
                <a:lnTo>
                  <a:pt x="114" y="30"/>
                </a:lnTo>
                <a:lnTo>
                  <a:pt x="114" y="24"/>
                </a:lnTo>
                <a:lnTo>
                  <a:pt x="110" y="20"/>
                </a:lnTo>
                <a:lnTo>
                  <a:pt x="104" y="14"/>
                </a:lnTo>
                <a:lnTo>
                  <a:pt x="98" y="10"/>
                </a:lnTo>
                <a:lnTo>
                  <a:pt x="90" y="6"/>
                </a:lnTo>
                <a:lnTo>
                  <a:pt x="80" y="2"/>
                </a:lnTo>
                <a:lnTo>
                  <a:pt x="68" y="0"/>
                </a:lnTo>
                <a:lnTo>
                  <a:pt x="58" y="0"/>
                </a:lnTo>
                <a:lnTo>
                  <a:pt x="46" y="0"/>
                </a:lnTo>
                <a:lnTo>
                  <a:pt x="34" y="2"/>
                </a:lnTo>
                <a:lnTo>
                  <a:pt x="26" y="6"/>
                </a:lnTo>
                <a:lnTo>
                  <a:pt x="16" y="10"/>
                </a:lnTo>
                <a:lnTo>
                  <a:pt x="10" y="14"/>
                </a:lnTo>
                <a:lnTo>
                  <a:pt x="4" y="20"/>
                </a:lnTo>
                <a:lnTo>
                  <a:pt x="0" y="24"/>
                </a:lnTo>
                <a:lnTo>
                  <a:pt x="0" y="30"/>
                </a:lnTo>
                <a:close/>
              </a:path>
            </a:pathLst>
          </a:custGeom>
          <a:solidFill>
            <a:srgbClr val="009900"/>
          </a:solidFill>
          <a:ln w="9525">
            <a:solidFill>
              <a:srgbClr val="009900"/>
            </a:solidFill>
            <a:prstDash val="solid"/>
            <a:round/>
            <a:headEnd/>
            <a:tailEnd/>
          </a:ln>
        </p:spPr>
        <p:txBody>
          <a:bodyPr/>
          <a:lstStyle/>
          <a:p>
            <a:endParaRPr lang="es-CO"/>
          </a:p>
        </p:txBody>
      </p:sp>
      <p:sp>
        <p:nvSpPr>
          <p:cNvPr id="45237" name="Rectangle 252"/>
          <p:cNvSpPr>
            <a:spLocks noChangeArrowheads="1"/>
          </p:cNvSpPr>
          <p:nvPr/>
        </p:nvSpPr>
        <p:spPr bwMode="auto">
          <a:xfrm>
            <a:off x="6477000" y="4575175"/>
            <a:ext cx="7778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VEGFR-3</a:t>
            </a:r>
          </a:p>
        </p:txBody>
      </p:sp>
      <p:sp>
        <p:nvSpPr>
          <p:cNvPr id="45238" name="Rectangle 253"/>
          <p:cNvSpPr>
            <a:spLocks noChangeArrowheads="1"/>
          </p:cNvSpPr>
          <p:nvPr/>
        </p:nvSpPr>
        <p:spPr bwMode="auto">
          <a:xfrm>
            <a:off x="6584950" y="4908550"/>
            <a:ext cx="495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(Flt-4)</a:t>
            </a:r>
          </a:p>
        </p:txBody>
      </p:sp>
      <p:sp>
        <p:nvSpPr>
          <p:cNvPr id="45239" name="Freeform 254"/>
          <p:cNvSpPr>
            <a:spLocks/>
          </p:cNvSpPr>
          <p:nvPr/>
        </p:nvSpPr>
        <p:spPr bwMode="auto">
          <a:xfrm>
            <a:off x="6834188" y="3563938"/>
            <a:ext cx="30162"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4" y="70"/>
                </a:lnTo>
                <a:lnTo>
                  <a:pt x="0" y="60"/>
                </a:lnTo>
                <a:lnTo>
                  <a:pt x="0" y="50"/>
                </a:lnTo>
                <a:lnTo>
                  <a:pt x="2" y="38"/>
                </a:lnTo>
                <a:lnTo>
                  <a:pt x="4" y="28"/>
                </a:lnTo>
                <a:lnTo>
                  <a:pt x="8" y="16"/>
                </a:lnTo>
                <a:lnTo>
                  <a:pt x="12" y="8"/>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0" name="Freeform 255"/>
          <p:cNvSpPr>
            <a:spLocks/>
          </p:cNvSpPr>
          <p:nvPr/>
        </p:nvSpPr>
        <p:spPr bwMode="auto">
          <a:xfrm>
            <a:off x="6883400" y="3571875"/>
            <a:ext cx="38100"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8"/>
                </a:lnTo>
                <a:lnTo>
                  <a:pt x="12" y="16"/>
                </a:lnTo>
                <a:lnTo>
                  <a:pt x="16" y="26"/>
                </a:lnTo>
                <a:lnTo>
                  <a:pt x="18" y="36"/>
                </a:lnTo>
                <a:lnTo>
                  <a:pt x="20" y="48"/>
                </a:lnTo>
                <a:lnTo>
                  <a:pt x="22" y="60"/>
                </a:lnTo>
                <a:lnTo>
                  <a:pt x="20" y="70"/>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1" name="Freeform 256"/>
          <p:cNvSpPr>
            <a:spLocks/>
          </p:cNvSpPr>
          <p:nvPr/>
        </p:nvSpPr>
        <p:spPr bwMode="auto">
          <a:xfrm>
            <a:off x="6710363" y="3557588"/>
            <a:ext cx="33337" cy="131762"/>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2" y="60"/>
                </a:lnTo>
                <a:lnTo>
                  <a:pt x="0" y="50"/>
                </a:lnTo>
                <a:lnTo>
                  <a:pt x="2" y="38"/>
                </a:lnTo>
                <a:lnTo>
                  <a:pt x="4" y="28"/>
                </a:lnTo>
                <a:lnTo>
                  <a:pt x="8" y="16"/>
                </a:lnTo>
                <a:lnTo>
                  <a:pt x="14" y="8"/>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2" name="Freeform 257"/>
          <p:cNvSpPr>
            <a:spLocks/>
          </p:cNvSpPr>
          <p:nvPr/>
        </p:nvSpPr>
        <p:spPr bwMode="auto">
          <a:xfrm>
            <a:off x="6759575" y="3563938"/>
            <a:ext cx="38100" cy="131762"/>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8" y="8"/>
                </a:lnTo>
                <a:lnTo>
                  <a:pt x="12" y="16"/>
                </a:lnTo>
                <a:lnTo>
                  <a:pt x="16" y="26"/>
                </a:lnTo>
                <a:lnTo>
                  <a:pt x="20" y="36"/>
                </a:lnTo>
                <a:lnTo>
                  <a:pt x="22" y="48"/>
                </a:lnTo>
                <a:lnTo>
                  <a:pt x="22" y="60"/>
                </a:lnTo>
                <a:lnTo>
                  <a:pt x="22" y="70"/>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3" name="Freeform 258"/>
          <p:cNvSpPr>
            <a:spLocks/>
          </p:cNvSpPr>
          <p:nvPr/>
        </p:nvSpPr>
        <p:spPr bwMode="auto">
          <a:xfrm>
            <a:off x="6765925" y="3779838"/>
            <a:ext cx="34925" cy="130175"/>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4" name="Freeform 259"/>
          <p:cNvSpPr>
            <a:spLocks/>
          </p:cNvSpPr>
          <p:nvPr/>
        </p:nvSpPr>
        <p:spPr bwMode="auto">
          <a:xfrm>
            <a:off x="6713538" y="3773488"/>
            <a:ext cx="36512" cy="130175"/>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5" name="Freeform 260"/>
          <p:cNvSpPr>
            <a:spLocks/>
          </p:cNvSpPr>
          <p:nvPr/>
        </p:nvSpPr>
        <p:spPr bwMode="auto">
          <a:xfrm>
            <a:off x="6894513" y="3776663"/>
            <a:ext cx="30162" cy="130175"/>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6" name="Freeform 261"/>
          <p:cNvSpPr>
            <a:spLocks/>
          </p:cNvSpPr>
          <p:nvPr/>
        </p:nvSpPr>
        <p:spPr bwMode="auto">
          <a:xfrm>
            <a:off x="6840538" y="3768725"/>
            <a:ext cx="33337"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2"/>
                </a:lnTo>
                <a:lnTo>
                  <a:pt x="10" y="62"/>
                </a:lnTo>
                <a:lnTo>
                  <a:pt x="6" y="52"/>
                </a:lnTo>
                <a:lnTo>
                  <a:pt x="2" y="42"/>
                </a:lnTo>
                <a:lnTo>
                  <a:pt x="0" y="30"/>
                </a:lnTo>
                <a:lnTo>
                  <a:pt x="0" y="20"/>
                </a:lnTo>
                <a:lnTo>
                  <a:pt x="0" y="10"/>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7" name="Freeform 266"/>
          <p:cNvSpPr>
            <a:spLocks/>
          </p:cNvSpPr>
          <p:nvPr/>
        </p:nvSpPr>
        <p:spPr bwMode="auto">
          <a:xfrm>
            <a:off x="6656388" y="2428875"/>
            <a:ext cx="322262" cy="134938"/>
          </a:xfrm>
          <a:custGeom>
            <a:avLst/>
            <a:gdLst>
              <a:gd name="T0" fmla="*/ 2147483647 w 192"/>
              <a:gd name="T1" fmla="*/ 2147483647 h 80"/>
              <a:gd name="T2" fmla="*/ 2147483647 w 192"/>
              <a:gd name="T3" fmla="*/ 2147483647 h 80"/>
              <a:gd name="T4" fmla="*/ 2147483647 w 192"/>
              <a:gd name="T5" fmla="*/ 2147483647 h 80"/>
              <a:gd name="T6" fmla="*/ 2147483647 w 192"/>
              <a:gd name="T7" fmla="*/ 2147483647 h 80"/>
              <a:gd name="T8" fmla="*/ 2147483647 w 192"/>
              <a:gd name="T9" fmla="*/ 2147483647 h 80"/>
              <a:gd name="T10" fmla="*/ 2147483647 w 192"/>
              <a:gd name="T11" fmla="*/ 2147483647 h 80"/>
              <a:gd name="T12" fmla="*/ 2147483647 w 192"/>
              <a:gd name="T13" fmla="*/ 2147483647 h 80"/>
              <a:gd name="T14" fmla="*/ 2147483647 w 192"/>
              <a:gd name="T15" fmla="*/ 2147483647 h 80"/>
              <a:gd name="T16" fmla="*/ 2147483647 w 192"/>
              <a:gd name="T17" fmla="*/ 2147483647 h 80"/>
              <a:gd name="T18" fmla="*/ 2147483647 w 192"/>
              <a:gd name="T19" fmla="*/ 0 h 80"/>
              <a:gd name="T20" fmla="*/ 2147483647 w 192"/>
              <a:gd name="T21" fmla="*/ 0 h 80"/>
              <a:gd name="T22" fmla="*/ 2147483647 w 192"/>
              <a:gd name="T23" fmla="*/ 2147483647 h 80"/>
              <a:gd name="T24" fmla="*/ 2147483647 w 192"/>
              <a:gd name="T25" fmla="*/ 2147483647 h 80"/>
              <a:gd name="T26" fmla="*/ 2147483647 w 192"/>
              <a:gd name="T27" fmla="*/ 2147483647 h 80"/>
              <a:gd name="T28" fmla="*/ 2147483647 w 192"/>
              <a:gd name="T29" fmla="*/ 2147483647 h 80"/>
              <a:gd name="T30" fmla="*/ 2147483647 w 192"/>
              <a:gd name="T31" fmla="*/ 2147483647 h 80"/>
              <a:gd name="T32" fmla="*/ 2147483647 w 192"/>
              <a:gd name="T33" fmla="*/ 2147483647 h 80"/>
              <a:gd name="T34" fmla="*/ 2147483647 w 192"/>
              <a:gd name="T35" fmla="*/ 2147483647 h 80"/>
              <a:gd name="T36" fmla="*/ 0 w 192"/>
              <a:gd name="T37" fmla="*/ 2147483647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2"/>
              <a:gd name="T58" fmla="*/ 0 h 80"/>
              <a:gd name="T59" fmla="*/ 192 w 192"/>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2" h="80">
                <a:moveTo>
                  <a:pt x="192" y="80"/>
                </a:moveTo>
                <a:lnTo>
                  <a:pt x="192" y="80"/>
                </a:lnTo>
                <a:lnTo>
                  <a:pt x="190" y="64"/>
                </a:lnTo>
                <a:lnTo>
                  <a:pt x="186" y="50"/>
                </a:lnTo>
                <a:lnTo>
                  <a:pt x="176" y="36"/>
                </a:lnTo>
                <a:lnTo>
                  <a:pt x="164" y="24"/>
                </a:lnTo>
                <a:lnTo>
                  <a:pt x="150" y="14"/>
                </a:lnTo>
                <a:lnTo>
                  <a:pt x="134" y="8"/>
                </a:lnTo>
                <a:lnTo>
                  <a:pt x="116" y="2"/>
                </a:lnTo>
                <a:lnTo>
                  <a:pt x="96" y="0"/>
                </a:lnTo>
                <a:lnTo>
                  <a:pt x="76" y="2"/>
                </a:lnTo>
                <a:lnTo>
                  <a:pt x="58" y="8"/>
                </a:lnTo>
                <a:lnTo>
                  <a:pt x="42" y="14"/>
                </a:lnTo>
                <a:lnTo>
                  <a:pt x="28" y="24"/>
                </a:lnTo>
                <a:lnTo>
                  <a:pt x="16" y="36"/>
                </a:lnTo>
                <a:lnTo>
                  <a:pt x="8" y="50"/>
                </a:lnTo>
                <a:lnTo>
                  <a:pt x="2" y="64"/>
                </a:lnTo>
                <a:lnTo>
                  <a:pt x="0" y="80"/>
                </a:lnTo>
              </a:path>
            </a:pathLst>
          </a:custGeom>
          <a:noFill/>
          <a:ln w="2857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48" name="Freeform 267"/>
          <p:cNvSpPr>
            <a:spLocks/>
          </p:cNvSpPr>
          <p:nvPr/>
        </p:nvSpPr>
        <p:spPr bwMode="auto">
          <a:xfrm>
            <a:off x="6575425" y="2482850"/>
            <a:ext cx="114300" cy="114300"/>
          </a:xfrm>
          <a:custGeom>
            <a:avLst/>
            <a:gdLst>
              <a:gd name="T0" fmla="*/ 2147483647 w 68"/>
              <a:gd name="T1" fmla="*/ 2147483647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0 h 68"/>
              <a:gd name="T18" fmla="*/ 2147483647 w 68"/>
              <a:gd name="T19" fmla="*/ 0 h 68"/>
              <a:gd name="T20" fmla="*/ 2147483647 w 68"/>
              <a:gd name="T21" fmla="*/ 0 h 68"/>
              <a:gd name="T22" fmla="*/ 2147483647 w 68"/>
              <a:gd name="T23" fmla="*/ 0 h 68"/>
              <a:gd name="T24" fmla="*/ 2147483647 w 68"/>
              <a:gd name="T25" fmla="*/ 2147483647 h 68"/>
              <a:gd name="T26" fmla="*/ 2147483647 w 68"/>
              <a:gd name="T27" fmla="*/ 2147483647 h 68"/>
              <a:gd name="T28" fmla="*/ 2147483647 w 68"/>
              <a:gd name="T29" fmla="*/ 2147483647 h 68"/>
              <a:gd name="T30" fmla="*/ 2147483647 w 68"/>
              <a:gd name="T31" fmla="*/ 2147483647 h 68"/>
              <a:gd name="T32" fmla="*/ 2147483647 w 68"/>
              <a:gd name="T33" fmla="*/ 2147483647 h 68"/>
              <a:gd name="T34" fmla="*/ 0 w 68"/>
              <a:gd name="T35" fmla="*/ 2147483647 h 68"/>
              <a:gd name="T36" fmla="*/ 0 w 68"/>
              <a:gd name="T37" fmla="*/ 2147483647 h 68"/>
              <a:gd name="T38" fmla="*/ 0 w 68"/>
              <a:gd name="T39" fmla="*/ 2147483647 h 68"/>
              <a:gd name="T40" fmla="*/ 0 w 68"/>
              <a:gd name="T41" fmla="*/ 2147483647 h 68"/>
              <a:gd name="T42" fmla="*/ 2147483647 w 68"/>
              <a:gd name="T43" fmla="*/ 2147483647 h 68"/>
              <a:gd name="T44" fmla="*/ 2147483647 w 68"/>
              <a:gd name="T45" fmla="*/ 2147483647 h 68"/>
              <a:gd name="T46" fmla="*/ 2147483647 w 68"/>
              <a:gd name="T47" fmla="*/ 2147483647 h 68"/>
              <a:gd name="T48" fmla="*/ 2147483647 w 68"/>
              <a:gd name="T49" fmla="*/ 2147483647 h 68"/>
              <a:gd name="T50" fmla="*/ 2147483647 w 68"/>
              <a:gd name="T51" fmla="*/ 2147483647 h 68"/>
              <a:gd name="T52" fmla="*/ 2147483647 w 68"/>
              <a:gd name="T53" fmla="*/ 2147483647 h 68"/>
              <a:gd name="T54" fmla="*/ 2147483647 w 68"/>
              <a:gd name="T55" fmla="*/ 2147483647 h 68"/>
              <a:gd name="T56" fmla="*/ 2147483647 w 68"/>
              <a:gd name="T57" fmla="*/ 2147483647 h 68"/>
              <a:gd name="T58" fmla="*/ 2147483647 w 68"/>
              <a:gd name="T59" fmla="*/ 2147483647 h 68"/>
              <a:gd name="T60" fmla="*/ 2147483647 w 68"/>
              <a:gd name="T61" fmla="*/ 2147483647 h 68"/>
              <a:gd name="T62" fmla="*/ 2147483647 w 68"/>
              <a:gd name="T63" fmla="*/ 2147483647 h 68"/>
              <a:gd name="T64" fmla="*/ 2147483647 w 68"/>
              <a:gd name="T65" fmla="*/ 2147483647 h 68"/>
              <a:gd name="T66" fmla="*/ 2147483647 w 68"/>
              <a:gd name="T67" fmla="*/ 2147483647 h 68"/>
              <a:gd name="T68" fmla="*/ 2147483647 w 68"/>
              <a:gd name="T69" fmla="*/ 2147483647 h 68"/>
              <a:gd name="T70" fmla="*/ 2147483647 w 68"/>
              <a:gd name="T71" fmla="*/ 2147483647 h 68"/>
              <a:gd name="T72" fmla="*/ 2147483647 w 68"/>
              <a:gd name="T73" fmla="*/ 2147483647 h 68"/>
              <a:gd name="T74" fmla="*/ 2147483647 w 68"/>
              <a:gd name="T75" fmla="*/ 21474836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8"/>
              <a:gd name="T116" fmla="*/ 68 w 68"/>
              <a:gd name="T117" fmla="*/ 68 h 6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8">
                <a:moveTo>
                  <a:pt x="68" y="34"/>
                </a:moveTo>
                <a:lnTo>
                  <a:pt x="68" y="34"/>
                </a:lnTo>
                <a:lnTo>
                  <a:pt x="66" y="26"/>
                </a:lnTo>
                <a:lnTo>
                  <a:pt x="64" y="20"/>
                </a:lnTo>
                <a:lnTo>
                  <a:pt x="62" y="14"/>
                </a:lnTo>
                <a:lnTo>
                  <a:pt x="58" y="10"/>
                </a:lnTo>
                <a:lnTo>
                  <a:pt x="52" y="6"/>
                </a:lnTo>
                <a:lnTo>
                  <a:pt x="46" y="2"/>
                </a:lnTo>
                <a:lnTo>
                  <a:pt x="40" y="0"/>
                </a:lnTo>
                <a:lnTo>
                  <a:pt x="34" y="0"/>
                </a:lnTo>
                <a:lnTo>
                  <a:pt x="26" y="0"/>
                </a:lnTo>
                <a:lnTo>
                  <a:pt x="20" y="2"/>
                </a:lnTo>
                <a:lnTo>
                  <a:pt x="14" y="6"/>
                </a:lnTo>
                <a:lnTo>
                  <a:pt x="10" y="10"/>
                </a:lnTo>
                <a:lnTo>
                  <a:pt x="6" y="14"/>
                </a:lnTo>
                <a:lnTo>
                  <a:pt x="2" y="20"/>
                </a:lnTo>
                <a:lnTo>
                  <a:pt x="0" y="26"/>
                </a:lnTo>
                <a:lnTo>
                  <a:pt x="0" y="34"/>
                </a:lnTo>
                <a:lnTo>
                  <a:pt x="0" y="40"/>
                </a:lnTo>
                <a:lnTo>
                  <a:pt x="2" y="46"/>
                </a:lnTo>
                <a:lnTo>
                  <a:pt x="6" y="52"/>
                </a:lnTo>
                <a:lnTo>
                  <a:pt x="10" y="58"/>
                </a:lnTo>
                <a:lnTo>
                  <a:pt x="14" y="62"/>
                </a:lnTo>
                <a:lnTo>
                  <a:pt x="20" y="64"/>
                </a:lnTo>
                <a:lnTo>
                  <a:pt x="26" y="66"/>
                </a:lnTo>
                <a:lnTo>
                  <a:pt x="34" y="68"/>
                </a:lnTo>
                <a:lnTo>
                  <a:pt x="40" y="66"/>
                </a:lnTo>
                <a:lnTo>
                  <a:pt x="46" y="64"/>
                </a:lnTo>
                <a:lnTo>
                  <a:pt x="52" y="62"/>
                </a:lnTo>
                <a:lnTo>
                  <a:pt x="58" y="58"/>
                </a:lnTo>
                <a:lnTo>
                  <a:pt x="62" y="52"/>
                </a:lnTo>
                <a:lnTo>
                  <a:pt x="64" y="46"/>
                </a:lnTo>
                <a:lnTo>
                  <a:pt x="66" y="40"/>
                </a:lnTo>
                <a:lnTo>
                  <a:pt x="68"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249" name="Freeform 268"/>
          <p:cNvSpPr>
            <a:spLocks/>
          </p:cNvSpPr>
          <p:nvPr/>
        </p:nvSpPr>
        <p:spPr bwMode="auto">
          <a:xfrm>
            <a:off x="6948488" y="2482850"/>
            <a:ext cx="114300" cy="111125"/>
          </a:xfrm>
          <a:custGeom>
            <a:avLst/>
            <a:gdLst>
              <a:gd name="T0" fmla="*/ 2147483647 w 68"/>
              <a:gd name="T1" fmla="*/ 2147483647 h 66"/>
              <a:gd name="T2" fmla="*/ 2147483647 w 68"/>
              <a:gd name="T3" fmla="*/ 2147483647 h 66"/>
              <a:gd name="T4" fmla="*/ 2147483647 w 68"/>
              <a:gd name="T5" fmla="*/ 2147483647 h 66"/>
              <a:gd name="T6" fmla="*/ 2147483647 w 68"/>
              <a:gd name="T7" fmla="*/ 2147483647 h 66"/>
              <a:gd name="T8" fmla="*/ 2147483647 w 68"/>
              <a:gd name="T9" fmla="*/ 2147483647 h 66"/>
              <a:gd name="T10" fmla="*/ 2147483647 w 68"/>
              <a:gd name="T11" fmla="*/ 2147483647 h 66"/>
              <a:gd name="T12" fmla="*/ 2147483647 w 68"/>
              <a:gd name="T13" fmla="*/ 2147483647 h 66"/>
              <a:gd name="T14" fmla="*/ 2147483647 w 68"/>
              <a:gd name="T15" fmla="*/ 2147483647 h 66"/>
              <a:gd name="T16" fmla="*/ 2147483647 w 68"/>
              <a:gd name="T17" fmla="*/ 0 h 66"/>
              <a:gd name="T18" fmla="*/ 2147483647 w 68"/>
              <a:gd name="T19" fmla="*/ 0 h 66"/>
              <a:gd name="T20" fmla="*/ 2147483647 w 68"/>
              <a:gd name="T21" fmla="*/ 0 h 66"/>
              <a:gd name="T22" fmla="*/ 2147483647 w 68"/>
              <a:gd name="T23" fmla="*/ 0 h 66"/>
              <a:gd name="T24" fmla="*/ 2147483647 w 68"/>
              <a:gd name="T25" fmla="*/ 2147483647 h 66"/>
              <a:gd name="T26" fmla="*/ 2147483647 w 68"/>
              <a:gd name="T27" fmla="*/ 2147483647 h 66"/>
              <a:gd name="T28" fmla="*/ 2147483647 w 68"/>
              <a:gd name="T29" fmla="*/ 2147483647 h 66"/>
              <a:gd name="T30" fmla="*/ 2147483647 w 68"/>
              <a:gd name="T31" fmla="*/ 2147483647 h 66"/>
              <a:gd name="T32" fmla="*/ 2147483647 w 68"/>
              <a:gd name="T33" fmla="*/ 2147483647 h 66"/>
              <a:gd name="T34" fmla="*/ 0 w 68"/>
              <a:gd name="T35" fmla="*/ 2147483647 h 66"/>
              <a:gd name="T36" fmla="*/ 0 w 68"/>
              <a:gd name="T37" fmla="*/ 2147483647 h 66"/>
              <a:gd name="T38" fmla="*/ 0 w 68"/>
              <a:gd name="T39" fmla="*/ 2147483647 h 66"/>
              <a:gd name="T40" fmla="*/ 0 w 68"/>
              <a:gd name="T41" fmla="*/ 2147483647 h 66"/>
              <a:gd name="T42" fmla="*/ 2147483647 w 68"/>
              <a:gd name="T43" fmla="*/ 2147483647 h 66"/>
              <a:gd name="T44" fmla="*/ 2147483647 w 68"/>
              <a:gd name="T45" fmla="*/ 2147483647 h 66"/>
              <a:gd name="T46" fmla="*/ 2147483647 w 68"/>
              <a:gd name="T47" fmla="*/ 2147483647 h 66"/>
              <a:gd name="T48" fmla="*/ 2147483647 w 68"/>
              <a:gd name="T49" fmla="*/ 2147483647 h 66"/>
              <a:gd name="T50" fmla="*/ 2147483647 w 68"/>
              <a:gd name="T51" fmla="*/ 2147483647 h 66"/>
              <a:gd name="T52" fmla="*/ 2147483647 w 68"/>
              <a:gd name="T53" fmla="*/ 2147483647 h 66"/>
              <a:gd name="T54" fmla="*/ 2147483647 w 68"/>
              <a:gd name="T55" fmla="*/ 2147483647 h 66"/>
              <a:gd name="T56" fmla="*/ 2147483647 w 68"/>
              <a:gd name="T57" fmla="*/ 2147483647 h 66"/>
              <a:gd name="T58" fmla="*/ 2147483647 w 68"/>
              <a:gd name="T59" fmla="*/ 2147483647 h 66"/>
              <a:gd name="T60" fmla="*/ 2147483647 w 68"/>
              <a:gd name="T61" fmla="*/ 2147483647 h 66"/>
              <a:gd name="T62" fmla="*/ 2147483647 w 68"/>
              <a:gd name="T63" fmla="*/ 2147483647 h 66"/>
              <a:gd name="T64" fmla="*/ 2147483647 w 68"/>
              <a:gd name="T65" fmla="*/ 2147483647 h 66"/>
              <a:gd name="T66" fmla="*/ 2147483647 w 68"/>
              <a:gd name="T67" fmla="*/ 2147483647 h 66"/>
              <a:gd name="T68" fmla="*/ 2147483647 w 68"/>
              <a:gd name="T69" fmla="*/ 2147483647 h 66"/>
              <a:gd name="T70" fmla="*/ 2147483647 w 68"/>
              <a:gd name="T71" fmla="*/ 2147483647 h 66"/>
              <a:gd name="T72" fmla="*/ 2147483647 w 68"/>
              <a:gd name="T73" fmla="*/ 2147483647 h 66"/>
              <a:gd name="T74" fmla="*/ 2147483647 w 68"/>
              <a:gd name="T75" fmla="*/ 2147483647 h 6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8"/>
              <a:gd name="T115" fmla="*/ 0 h 66"/>
              <a:gd name="T116" fmla="*/ 68 w 68"/>
              <a:gd name="T117" fmla="*/ 66 h 6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8" h="66">
                <a:moveTo>
                  <a:pt x="68" y="34"/>
                </a:moveTo>
                <a:lnTo>
                  <a:pt x="68" y="34"/>
                </a:lnTo>
                <a:lnTo>
                  <a:pt x="66" y="26"/>
                </a:lnTo>
                <a:lnTo>
                  <a:pt x="64" y="20"/>
                </a:lnTo>
                <a:lnTo>
                  <a:pt x="62" y="14"/>
                </a:lnTo>
                <a:lnTo>
                  <a:pt x="58" y="10"/>
                </a:lnTo>
                <a:lnTo>
                  <a:pt x="52" y="6"/>
                </a:lnTo>
                <a:lnTo>
                  <a:pt x="46" y="2"/>
                </a:lnTo>
                <a:lnTo>
                  <a:pt x="40" y="0"/>
                </a:lnTo>
                <a:lnTo>
                  <a:pt x="34" y="0"/>
                </a:lnTo>
                <a:lnTo>
                  <a:pt x="26" y="0"/>
                </a:lnTo>
                <a:lnTo>
                  <a:pt x="20" y="2"/>
                </a:lnTo>
                <a:lnTo>
                  <a:pt x="14" y="6"/>
                </a:lnTo>
                <a:lnTo>
                  <a:pt x="10" y="10"/>
                </a:lnTo>
                <a:lnTo>
                  <a:pt x="6" y="14"/>
                </a:lnTo>
                <a:lnTo>
                  <a:pt x="2" y="20"/>
                </a:lnTo>
                <a:lnTo>
                  <a:pt x="0" y="26"/>
                </a:lnTo>
                <a:lnTo>
                  <a:pt x="0" y="34"/>
                </a:lnTo>
                <a:lnTo>
                  <a:pt x="0" y="40"/>
                </a:lnTo>
                <a:lnTo>
                  <a:pt x="2" y="46"/>
                </a:lnTo>
                <a:lnTo>
                  <a:pt x="6" y="52"/>
                </a:lnTo>
                <a:lnTo>
                  <a:pt x="10" y="58"/>
                </a:lnTo>
                <a:lnTo>
                  <a:pt x="14" y="62"/>
                </a:lnTo>
                <a:lnTo>
                  <a:pt x="20" y="64"/>
                </a:lnTo>
                <a:lnTo>
                  <a:pt x="26" y="66"/>
                </a:lnTo>
                <a:lnTo>
                  <a:pt x="34" y="66"/>
                </a:lnTo>
                <a:lnTo>
                  <a:pt x="40" y="66"/>
                </a:lnTo>
                <a:lnTo>
                  <a:pt x="46" y="64"/>
                </a:lnTo>
                <a:lnTo>
                  <a:pt x="52" y="62"/>
                </a:lnTo>
                <a:lnTo>
                  <a:pt x="58" y="58"/>
                </a:lnTo>
                <a:lnTo>
                  <a:pt x="62" y="52"/>
                </a:lnTo>
                <a:lnTo>
                  <a:pt x="64" y="46"/>
                </a:lnTo>
                <a:lnTo>
                  <a:pt x="66" y="40"/>
                </a:lnTo>
                <a:lnTo>
                  <a:pt x="68" y="3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s-CO"/>
          </a:p>
        </p:txBody>
      </p:sp>
      <p:sp>
        <p:nvSpPr>
          <p:cNvPr id="45250" name="Rectangle 269"/>
          <p:cNvSpPr>
            <a:spLocks noChangeArrowheads="1"/>
          </p:cNvSpPr>
          <p:nvPr/>
        </p:nvSpPr>
        <p:spPr bwMode="auto">
          <a:xfrm>
            <a:off x="5994400" y="5108575"/>
            <a:ext cx="17716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Lymph angiogenesis</a:t>
            </a:r>
          </a:p>
        </p:txBody>
      </p:sp>
      <p:sp>
        <p:nvSpPr>
          <p:cNvPr id="45251" name="Rectangle 270"/>
          <p:cNvSpPr>
            <a:spLocks noChangeArrowheads="1"/>
          </p:cNvSpPr>
          <p:nvPr/>
        </p:nvSpPr>
        <p:spPr bwMode="auto">
          <a:xfrm>
            <a:off x="6096000" y="5337175"/>
            <a:ext cx="15319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solidFill>
                  <a:schemeClr val="tx1">
                    <a:lumMod val="85000"/>
                    <a:lumOff val="15000"/>
                  </a:schemeClr>
                </a:solidFill>
              </a:rPr>
              <a:t>tumor metastases</a:t>
            </a:r>
          </a:p>
        </p:txBody>
      </p:sp>
      <p:sp>
        <p:nvSpPr>
          <p:cNvPr id="45252" name="Freeform 271"/>
          <p:cNvSpPr>
            <a:spLocks/>
          </p:cNvSpPr>
          <p:nvPr/>
        </p:nvSpPr>
        <p:spPr bwMode="auto">
          <a:xfrm>
            <a:off x="6819900" y="2663825"/>
            <a:ext cx="1588" cy="390525"/>
          </a:xfrm>
          <a:custGeom>
            <a:avLst/>
            <a:gdLst>
              <a:gd name="T0" fmla="*/ 0 w 1588"/>
              <a:gd name="T1" fmla="*/ 0 h 232"/>
              <a:gd name="T2" fmla="*/ 0 w 1588"/>
              <a:gd name="T3" fmla="*/ 2147483647 h 232"/>
              <a:gd name="T4" fmla="*/ 0 w 1588"/>
              <a:gd name="T5" fmla="*/ 0 h 232"/>
              <a:gd name="T6" fmla="*/ 0 60000 65536"/>
              <a:gd name="T7" fmla="*/ 0 60000 65536"/>
              <a:gd name="T8" fmla="*/ 0 60000 65536"/>
              <a:gd name="T9" fmla="*/ 0 w 1588"/>
              <a:gd name="T10" fmla="*/ 0 h 232"/>
              <a:gd name="T11" fmla="*/ 1588 w 1588"/>
              <a:gd name="T12" fmla="*/ 232 h 232"/>
            </a:gdLst>
            <a:ahLst/>
            <a:cxnLst>
              <a:cxn ang="T6">
                <a:pos x="T0" y="T1"/>
              </a:cxn>
              <a:cxn ang="T7">
                <a:pos x="T2" y="T3"/>
              </a:cxn>
              <a:cxn ang="T8">
                <a:pos x="T4" y="T5"/>
              </a:cxn>
            </a:cxnLst>
            <a:rect l="T9" t="T10" r="T11" b="T12"/>
            <a:pathLst>
              <a:path w="1588" h="232">
                <a:moveTo>
                  <a:pt x="0" y="0"/>
                </a:moveTo>
                <a:lnTo>
                  <a:pt x="0" y="232"/>
                </a:lnTo>
                <a:lnTo>
                  <a:pt x="0" y="0"/>
                </a:lnTo>
                <a:close/>
              </a:path>
            </a:pathLst>
          </a:custGeom>
          <a:solidFill>
            <a:srgbClr val="000000"/>
          </a:solidFill>
          <a:ln w="9525">
            <a:solidFill>
              <a:schemeClr val="tx1"/>
            </a:solidFill>
            <a:round/>
            <a:headEnd/>
            <a:tailEnd/>
          </a:ln>
        </p:spPr>
        <p:txBody>
          <a:bodyPr/>
          <a:lstStyle/>
          <a:p>
            <a:endParaRPr lang="es-CO"/>
          </a:p>
        </p:txBody>
      </p:sp>
      <p:sp>
        <p:nvSpPr>
          <p:cNvPr id="45253" name="Freeform 274"/>
          <p:cNvSpPr>
            <a:spLocks/>
          </p:cNvSpPr>
          <p:nvPr/>
        </p:nvSpPr>
        <p:spPr bwMode="auto">
          <a:xfrm>
            <a:off x="7581900" y="3773488"/>
            <a:ext cx="34925" cy="130175"/>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0"/>
                </a:lnTo>
                <a:lnTo>
                  <a:pt x="12" y="62"/>
                </a:lnTo>
                <a:lnTo>
                  <a:pt x="6" y="70"/>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54" name="Freeform 275"/>
          <p:cNvSpPr>
            <a:spLocks/>
          </p:cNvSpPr>
          <p:nvPr/>
        </p:nvSpPr>
        <p:spPr bwMode="auto">
          <a:xfrm>
            <a:off x="7529513" y="3765550"/>
            <a:ext cx="36512"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0"/>
                </a:lnTo>
                <a:lnTo>
                  <a:pt x="10" y="62"/>
                </a:lnTo>
                <a:lnTo>
                  <a:pt x="6" y="52"/>
                </a:lnTo>
                <a:lnTo>
                  <a:pt x="2" y="42"/>
                </a:lnTo>
                <a:lnTo>
                  <a:pt x="0" y="30"/>
                </a:lnTo>
                <a:lnTo>
                  <a:pt x="0" y="18"/>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55" name="Freeform 276"/>
          <p:cNvSpPr>
            <a:spLocks/>
          </p:cNvSpPr>
          <p:nvPr/>
        </p:nvSpPr>
        <p:spPr bwMode="auto">
          <a:xfrm>
            <a:off x="7521575" y="3560763"/>
            <a:ext cx="30163"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2"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56" name="Freeform 277"/>
          <p:cNvSpPr>
            <a:spLocks/>
          </p:cNvSpPr>
          <p:nvPr/>
        </p:nvSpPr>
        <p:spPr bwMode="auto">
          <a:xfrm>
            <a:off x="7572375" y="3568700"/>
            <a:ext cx="36513"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18" y="36"/>
                </a:lnTo>
                <a:lnTo>
                  <a:pt x="20" y="48"/>
                </a:lnTo>
                <a:lnTo>
                  <a:pt x="22"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57" name="Freeform 279"/>
          <p:cNvSpPr>
            <a:spLocks/>
          </p:cNvSpPr>
          <p:nvPr/>
        </p:nvSpPr>
        <p:spPr bwMode="auto">
          <a:xfrm>
            <a:off x="7400925" y="3560763"/>
            <a:ext cx="30163"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6" y="78"/>
                </a:moveTo>
                <a:lnTo>
                  <a:pt x="6" y="78"/>
                </a:lnTo>
                <a:lnTo>
                  <a:pt x="2" y="70"/>
                </a:lnTo>
                <a:lnTo>
                  <a:pt x="0" y="60"/>
                </a:lnTo>
                <a:lnTo>
                  <a:pt x="0" y="50"/>
                </a:lnTo>
                <a:lnTo>
                  <a:pt x="0"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58" name="Freeform 280"/>
          <p:cNvSpPr>
            <a:spLocks/>
          </p:cNvSpPr>
          <p:nvPr/>
        </p:nvSpPr>
        <p:spPr bwMode="auto">
          <a:xfrm>
            <a:off x="7451725" y="3568700"/>
            <a:ext cx="33338" cy="130175"/>
          </a:xfrm>
          <a:custGeom>
            <a:avLst/>
            <a:gdLst>
              <a:gd name="T0" fmla="*/ 0 w 20"/>
              <a:gd name="T1" fmla="*/ 0 h 78"/>
              <a:gd name="T2" fmla="*/ 0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0" y="0"/>
                </a:moveTo>
                <a:lnTo>
                  <a:pt x="0" y="0"/>
                </a:lnTo>
                <a:lnTo>
                  <a:pt x="6" y="6"/>
                </a:lnTo>
                <a:lnTo>
                  <a:pt x="10" y="16"/>
                </a:lnTo>
                <a:lnTo>
                  <a:pt x="16" y="26"/>
                </a:lnTo>
                <a:lnTo>
                  <a:pt x="18" y="36"/>
                </a:lnTo>
                <a:lnTo>
                  <a:pt x="20" y="48"/>
                </a:lnTo>
                <a:lnTo>
                  <a:pt x="20"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59" name="Freeform 282"/>
          <p:cNvSpPr>
            <a:spLocks/>
          </p:cNvSpPr>
          <p:nvPr/>
        </p:nvSpPr>
        <p:spPr bwMode="auto">
          <a:xfrm>
            <a:off x="7454900" y="3768725"/>
            <a:ext cx="30163"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2" y="0"/>
                </a:moveTo>
                <a:lnTo>
                  <a:pt x="12" y="0"/>
                </a:lnTo>
                <a:lnTo>
                  <a:pt x="16" y="8"/>
                </a:lnTo>
                <a:lnTo>
                  <a:pt x="18" y="18"/>
                </a:lnTo>
                <a:lnTo>
                  <a:pt x="18" y="28"/>
                </a:lnTo>
                <a:lnTo>
                  <a:pt x="18" y="40"/>
                </a:lnTo>
                <a:lnTo>
                  <a:pt x="14"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0" name="Freeform 283"/>
          <p:cNvSpPr>
            <a:spLocks/>
          </p:cNvSpPr>
          <p:nvPr/>
        </p:nvSpPr>
        <p:spPr bwMode="auto">
          <a:xfrm>
            <a:off x="7400925" y="3762375"/>
            <a:ext cx="33338" cy="131763"/>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0 w 20"/>
              <a:gd name="T13" fmla="*/ 2147483647 h 78"/>
              <a:gd name="T14" fmla="*/ 0 w 20"/>
              <a:gd name="T15" fmla="*/ 2147483647 h 78"/>
              <a:gd name="T16" fmla="*/ 0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20" y="78"/>
                </a:moveTo>
                <a:lnTo>
                  <a:pt x="20" y="78"/>
                </a:lnTo>
                <a:lnTo>
                  <a:pt x="14" y="72"/>
                </a:lnTo>
                <a:lnTo>
                  <a:pt x="10" y="62"/>
                </a:lnTo>
                <a:lnTo>
                  <a:pt x="4" y="52"/>
                </a:lnTo>
                <a:lnTo>
                  <a:pt x="2" y="42"/>
                </a:lnTo>
                <a:lnTo>
                  <a:pt x="0" y="30"/>
                </a:lnTo>
                <a:lnTo>
                  <a:pt x="0" y="20"/>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1" name="Freeform 285"/>
          <p:cNvSpPr>
            <a:spLocks/>
          </p:cNvSpPr>
          <p:nvPr/>
        </p:nvSpPr>
        <p:spPr bwMode="auto">
          <a:xfrm>
            <a:off x="7277100" y="3560763"/>
            <a:ext cx="30163" cy="131762"/>
          </a:xfrm>
          <a:custGeom>
            <a:avLst/>
            <a:gdLst>
              <a:gd name="T0" fmla="*/ 2147483647 w 18"/>
              <a:gd name="T1" fmla="*/ 2147483647 h 78"/>
              <a:gd name="T2" fmla="*/ 2147483647 w 18"/>
              <a:gd name="T3" fmla="*/ 2147483647 h 78"/>
              <a:gd name="T4" fmla="*/ 2147483647 w 18"/>
              <a:gd name="T5" fmla="*/ 2147483647 h 78"/>
              <a:gd name="T6" fmla="*/ 0 w 18"/>
              <a:gd name="T7" fmla="*/ 2147483647 h 78"/>
              <a:gd name="T8" fmla="*/ 0 w 18"/>
              <a:gd name="T9" fmla="*/ 2147483647 h 78"/>
              <a:gd name="T10" fmla="*/ 0 w 18"/>
              <a:gd name="T11" fmla="*/ 2147483647 h 78"/>
              <a:gd name="T12" fmla="*/ 2147483647 w 18"/>
              <a:gd name="T13" fmla="*/ 2147483647 h 78"/>
              <a:gd name="T14" fmla="*/ 2147483647 w 18"/>
              <a:gd name="T15" fmla="*/ 2147483647 h 78"/>
              <a:gd name="T16" fmla="*/ 2147483647 w 18"/>
              <a:gd name="T17" fmla="*/ 2147483647 h 78"/>
              <a:gd name="T18" fmla="*/ 2147483647 w 18"/>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8" y="78"/>
                </a:moveTo>
                <a:lnTo>
                  <a:pt x="8" y="78"/>
                </a:lnTo>
                <a:lnTo>
                  <a:pt x="2" y="70"/>
                </a:lnTo>
                <a:lnTo>
                  <a:pt x="0" y="60"/>
                </a:lnTo>
                <a:lnTo>
                  <a:pt x="0" y="50"/>
                </a:lnTo>
                <a:lnTo>
                  <a:pt x="0" y="38"/>
                </a:lnTo>
                <a:lnTo>
                  <a:pt x="4" y="26"/>
                </a:lnTo>
                <a:lnTo>
                  <a:pt x="8" y="16"/>
                </a:lnTo>
                <a:lnTo>
                  <a:pt x="12" y="6"/>
                </a:lnTo>
                <a:lnTo>
                  <a:pt x="18"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2" name="Freeform 286"/>
          <p:cNvSpPr>
            <a:spLocks/>
          </p:cNvSpPr>
          <p:nvPr/>
        </p:nvSpPr>
        <p:spPr bwMode="auto">
          <a:xfrm>
            <a:off x="7327900" y="3568700"/>
            <a:ext cx="36513"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18" y="36"/>
                </a:lnTo>
                <a:lnTo>
                  <a:pt x="20" y="48"/>
                </a:lnTo>
                <a:lnTo>
                  <a:pt x="22"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3" name="Freeform 288"/>
          <p:cNvSpPr>
            <a:spLocks/>
          </p:cNvSpPr>
          <p:nvPr/>
        </p:nvSpPr>
        <p:spPr bwMode="auto">
          <a:xfrm>
            <a:off x="7331075" y="3768725"/>
            <a:ext cx="33338" cy="131763"/>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18" y="18"/>
                </a:lnTo>
                <a:lnTo>
                  <a:pt x="20"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4" name="Freeform 289"/>
          <p:cNvSpPr>
            <a:spLocks/>
          </p:cNvSpPr>
          <p:nvPr/>
        </p:nvSpPr>
        <p:spPr bwMode="auto">
          <a:xfrm>
            <a:off x="7277100" y="3762375"/>
            <a:ext cx="36513"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4" y="72"/>
                </a:lnTo>
                <a:lnTo>
                  <a:pt x="10" y="62"/>
                </a:lnTo>
                <a:lnTo>
                  <a:pt x="6" y="52"/>
                </a:lnTo>
                <a:lnTo>
                  <a:pt x="2" y="42"/>
                </a:lnTo>
                <a:lnTo>
                  <a:pt x="0" y="30"/>
                </a:lnTo>
                <a:lnTo>
                  <a:pt x="0" y="20"/>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5" name="Freeform 291"/>
          <p:cNvSpPr>
            <a:spLocks/>
          </p:cNvSpPr>
          <p:nvPr/>
        </p:nvSpPr>
        <p:spPr bwMode="auto">
          <a:xfrm>
            <a:off x="7153275" y="3560763"/>
            <a:ext cx="33338" cy="131762"/>
          </a:xfrm>
          <a:custGeom>
            <a:avLst/>
            <a:gdLst>
              <a:gd name="T0" fmla="*/ 2147483647 w 20"/>
              <a:gd name="T1" fmla="*/ 2147483647 h 78"/>
              <a:gd name="T2" fmla="*/ 2147483647 w 20"/>
              <a:gd name="T3" fmla="*/ 2147483647 h 78"/>
              <a:gd name="T4" fmla="*/ 2147483647 w 20"/>
              <a:gd name="T5" fmla="*/ 2147483647 h 78"/>
              <a:gd name="T6" fmla="*/ 0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0" y="60"/>
                </a:lnTo>
                <a:lnTo>
                  <a:pt x="0" y="50"/>
                </a:lnTo>
                <a:lnTo>
                  <a:pt x="2" y="38"/>
                </a:lnTo>
                <a:lnTo>
                  <a:pt x="4" y="26"/>
                </a:lnTo>
                <a:lnTo>
                  <a:pt x="8" y="16"/>
                </a:lnTo>
                <a:lnTo>
                  <a:pt x="14" y="6"/>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6" name="Freeform 292"/>
          <p:cNvSpPr>
            <a:spLocks/>
          </p:cNvSpPr>
          <p:nvPr/>
        </p:nvSpPr>
        <p:spPr bwMode="auto">
          <a:xfrm>
            <a:off x="7202488" y="3568700"/>
            <a:ext cx="38100"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20" y="36"/>
                </a:lnTo>
                <a:lnTo>
                  <a:pt x="20" y="48"/>
                </a:lnTo>
                <a:lnTo>
                  <a:pt x="22" y="58"/>
                </a:lnTo>
                <a:lnTo>
                  <a:pt x="20" y="68"/>
                </a:lnTo>
                <a:lnTo>
                  <a:pt x="18"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7" name="Freeform 294"/>
          <p:cNvSpPr>
            <a:spLocks/>
          </p:cNvSpPr>
          <p:nvPr/>
        </p:nvSpPr>
        <p:spPr bwMode="auto">
          <a:xfrm>
            <a:off x="7207250" y="3768725"/>
            <a:ext cx="33338" cy="131763"/>
          </a:xfrm>
          <a:custGeom>
            <a:avLst/>
            <a:gdLst>
              <a:gd name="T0" fmla="*/ 2147483647 w 20"/>
              <a:gd name="T1" fmla="*/ 0 h 78"/>
              <a:gd name="T2" fmla="*/ 2147483647 w 20"/>
              <a:gd name="T3" fmla="*/ 0 h 78"/>
              <a:gd name="T4" fmla="*/ 2147483647 w 20"/>
              <a:gd name="T5" fmla="*/ 2147483647 h 78"/>
              <a:gd name="T6" fmla="*/ 2147483647 w 20"/>
              <a:gd name="T7" fmla="*/ 2147483647 h 78"/>
              <a:gd name="T8" fmla="*/ 2147483647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0 w 20"/>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12" y="0"/>
                </a:moveTo>
                <a:lnTo>
                  <a:pt x="12" y="0"/>
                </a:lnTo>
                <a:lnTo>
                  <a:pt x="16" y="8"/>
                </a:lnTo>
                <a:lnTo>
                  <a:pt x="20" y="18"/>
                </a:lnTo>
                <a:lnTo>
                  <a:pt x="20" y="28"/>
                </a:lnTo>
                <a:lnTo>
                  <a:pt x="18" y="40"/>
                </a:lnTo>
                <a:lnTo>
                  <a:pt x="16" y="52"/>
                </a:lnTo>
                <a:lnTo>
                  <a:pt x="12"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8" name="Freeform 295"/>
          <p:cNvSpPr>
            <a:spLocks/>
          </p:cNvSpPr>
          <p:nvPr/>
        </p:nvSpPr>
        <p:spPr bwMode="auto">
          <a:xfrm>
            <a:off x="7153275" y="3762375"/>
            <a:ext cx="36513"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0 w 22"/>
              <a:gd name="T13" fmla="*/ 2147483647 h 78"/>
              <a:gd name="T14" fmla="*/ 0 w 22"/>
              <a:gd name="T15" fmla="*/ 2147483647 h 78"/>
              <a:gd name="T16" fmla="*/ 0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2" y="42"/>
                </a:lnTo>
                <a:lnTo>
                  <a:pt x="0" y="30"/>
                </a:lnTo>
                <a:lnTo>
                  <a:pt x="0" y="20"/>
                </a:lnTo>
                <a:lnTo>
                  <a:pt x="0" y="8"/>
                </a:lnTo>
                <a:lnTo>
                  <a:pt x="2"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69" name="Freeform 297"/>
          <p:cNvSpPr>
            <a:spLocks/>
          </p:cNvSpPr>
          <p:nvPr/>
        </p:nvSpPr>
        <p:spPr bwMode="auto">
          <a:xfrm>
            <a:off x="7027863" y="3560763"/>
            <a:ext cx="34925" cy="131762"/>
          </a:xfrm>
          <a:custGeom>
            <a:avLst/>
            <a:gdLst>
              <a:gd name="T0" fmla="*/ 2147483647 w 20"/>
              <a:gd name="T1" fmla="*/ 2147483647 h 78"/>
              <a:gd name="T2" fmla="*/ 2147483647 w 20"/>
              <a:gd name="T3" fmla="*/ 2147483647 h 78"/>
              <a:gd name="T4" fmla="*/ 2147483647 w 20"/>
              <a:gd name="T5" fmla="*/ 2147483647 h 78"/>
              <a:gd name="T6" fmla="*/ 2147483647 w 20"/>
              <a:gd name="T7" fmla="*/ 2147483647 h 78"/>
              <a:gd name="T8" fmla="*/ 0 w 20"/>
              <a:gd name="T9" fmla="*/ 2147483647 h 78"/>
              <a:gd name="T10" fmla="*/ 2147483647 w 20"/>
              <a:gd name="T11" fmla="*/ 2147483647 h 78"/>
              <a:gd name="T12" fmla="*/ 2147483647 w 20"/>
              <a:gd name="T13" fmla="*/ 2147483647 h 78"/>
              <a:gd name="T14" fmla="*/ 2147483647 w 20"/>
              <a:gd name="T15" fmla="*/ 2147483647 h 78"/>
              <a:gd name="T16" fmla="*/ 2147483647 w 20"/>
              <a:gd name="T17" fmla="*/ 2147483647 h 78"/>
              <a:gd name="T18" fmla="*/ 2147483647 w 20"/>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78"/>
              <a:gd name="T32" fmla="*/ 20 w 20"/>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78">
                <a:moveTo>
                  <a:pt x="8" y="78"/>
                </a:moveTo>
                <a:lnTo>
                  <a:pt x="8" y="78"/>
                </a:lnTo>
                <a:lnTo>
                  <a:pt x="4" y="70"/>
                </a:lnTo>
                <a:lnTo>
                  <a:pt x="2" y="60"/>
                </a:lnTo>
                <a:lnTo>
                  <a:pt x="0" y="50"/>
                </a:lnTo>
                <a:lnTo>
                  <a:pt x="2" y="38"/>
                </a:lnTo>
                <a:lnTo>
                  <a:pt x="4" y="26"/>
                </a:lnTo>
                <a:lnTo>
                  <a:pt x="8" y="16"/>
                </a:lnTo>
                <a:lnTo>
                  <a:pt x="14" y="6"/>
                </a:lnTo>
                <a:lnTo>
                  <a:pt x="20"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70" name="Freeform 298"/>
          <p:cNvSpPr>
            <a:spLocks/>
          </p:cNvSpPr>
          <p:nvPr/>
        </p:nvSpPr>
        <p:spPr bwMode="auto">
          <a:xfrm>
            <a:off x="7078663" y="3568700"/>
            <a:ext cx="36512" cy="130175"/>
          </a:xfrm>
          <a:custGeom>
            <a:avLst/>
            <a:gdLst>
              <a:gd name="T0" fmla="*/ 0 w 22"/>
              <a:gd name="T1" fmla="*/ 0 h 78"/>
              <a:gd name="T2" fmla="*/ 0 w 22"/>
              <a:gd name="T3" fmla="*/ 0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2147483647 w 22"/>
              <a:gd name="T15" fmla="*/ 2147483647 h 78"/>
              <a:gd name="T16" fmla="*/ 2147483647 w 22"/>
              <a:gd name="T17" fmla="*/ 2147483647 h 78"/>
              <a:gd name="T18" fmla="*/ 2147483647 w 22"/>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0" y="0"/>
                </a:moveTo>
                <a:lnTo>
                  <a:pt x="0" y="0"/>
                </a:lnTo>
                <a:lnTo>
                  <a:pt x="6" y="6"/>
                </a:lnTo>
                <a:lnTo>
                  <a:pt x="12" y="16"/>
                </a:lnTo>
                <a:lnTo>
                  <a:pt x="16" y="26"/>
                </a:lnTo>
                <a:lnTo>
                  <a:pt x="20" y="36"/>
                </a:lnTo>
                <a:lnTo>
                  <a:pt x="22" y="48"/>
                </a:lnTo>
                <a:lnTo>
                  <a:pt x="22" y="58"/>
                </a:lnTo>
                <a:lnTo>
                  <a:pt x="22" y="68"/>
                </a:lnTo>
                <a:lnTo>
                  <a:pt x="2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71" name="Freeform 300"/>
          <p:cNvSpPr>
            <a:spLocks/>
          </p:cNvSpPr>
          <p:nvPr/>
        </p:nvSpPr>
        <p:spPr bwMode="auto">
          <a:xfrm>
            <a:off x="7085013" y="3768725"/>
            <a:ext cx="30162" cy="131763"/>
          </a:xfrm>
          <a:custGeom>
            <a:avLst/>
            <a:gdLst>
              <a:gd name="T0" fmla="*/ 2147483647 w 18"/>
              <a:gd name="T1" fmla="*/ 0 h 78"/>
              <a:gd name="T2" fmla="*/ 2147483647 w 18"/>
              <a:gd name="T3" fmla="*/ 0 h 78"/>
              <a:gd name="T4" fmla="*/ 2147483647 w 18"/>
              <a:gd name="T5" fmla="*/ 2147483647 h 78"/>
              <a:gd name="T6" fmla="*/ 2147483647 w 18"/>
              <a:gd name="T7" fmla="*/ 2147483647 h 78"/>
              <a:gd name="T8" fmla="*/ 2147483647 w 18"/>
              <a:gd name="T9" fmla="*/ 2147483647 h 78"/>
              <a:gd name="T10" fmla="*/ 2147483647 w 18"/>
              <a:gd name="T11" fmla="*/ 2147483647 h 78"/>
              <a:gd name="T12" fmla="*/ 2147483647 w 18"/>
              <a:gd name="T13" fmla="*/ 2147483647 h 78"/>
              <a:gd name="T14" fmla="*/ 2147483647 w 18"/>
              <a:gd name="T15" fmla="*/ 2147483647 h 78"/>
              <a:gd name="T16" fmla="*/ 2147483647 w 18"/>
              <a:gd name="T17" fmla="*/ 2147483647 h 78"/>
              <a:gd name="T18" fmla="*/ 0 w 18"/>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78"/>
              <a:gd name="T32" fmla="*/ 18 w 1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78">
                <a:moveTo>
                  <a:pt x="10" y="0"/>
                </a:moveTo>
                <a:lnTo>
                  <a:pt x="10" y="0"/>
                </a:lnTo>
                <a:lnTo>
                  <a:pt x="16" y="8"/>
                </a:lnTo>
                <a:lnTo>
                  <a:pt x="18" y="18"/>
                </a:lnTo>
                <a:lnTo>
                  <a:pt x="18" y="28"/>
                </a:lnTo>
                <a:lnTo>
                  <a:pt x="16" y="40"/>
                </a:lnTo>
                <a:lnTo>
                  <a:pt x="14" y="52"/>
                </a:lnTo>
                <a:lnTo>
                  <a:pt x="10" y="62"/>
                </a:lnTo>
                <a:lnTo>
                  <a:pt x="6" y="72"/>
                </a:lnTo>
                <a:lnTo>
                  <a:pt x="0" y="78"/>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72" name="Freeform 301"/>
          <p:cNvSpPr>
            <a:spLocks/>
          </p:cNvSpPr>
          <p:nvPr/>
        </p:nvSpPr>
        <p:spPr bwMode="auto">
          <a:xfrm>
            <a:off x="7027863" y="3762375"/>
            <a:ext cx="38100" cy="131763"/>
          </a:xfrm>
          <a:custGeom>
            <a:avLst/>
            <a:gdLst>
              <a:gd name="T0" fmla="*/ 2147483647 w 22"/>
              <a:gd name="T1" fmla="*/ 2147483647 h 78"/>
              <a:gd name="T2" fmla="*/ 2147483647 w 22"/>
              <a:gd name="T3" fmla="*/ 2147483647 h 78"/>
              <a:gd name="T4" fmla="*/ 2147483647 w 22"/>
              <a:gd name="T5" fmla="*/ 2147483647 h 78"/>
              <a:gd name="T6" fmla="*/ 2147483647 w 22"/>
              <a:gd name="T7" fmla="*/ 2147483647 h 78"/>
              <a:gd name="T8" fmla="*/ 2147483647 w 22"/>
              <a:gd name="T9" fmla="*/ 2147483647 h 78"/>
              <a:gd name="T10" fmla="*/ 2147483647 w 22"/>
              <a:gd name="T11" fmla="*/ 2147483647 h 78"/>
              <a:gd name="T12" fmla="*/ 2147483647 w 22"/>
              <a:gd name="T13" fmla="*/ 2147483647 h 78"/>
              <a:gd name="T14" fmla="*/ 0 w 22"/>
              <a:gd name="T15" fmla="*/ 2147483647 h 78"/>
              <a:gd name="T16" fmla="*/ 2147483647 w 22"/>
              <a:gd name="T17" fmla="*/ 2147483647 h 78"/>
              <a:gd name="T18" fmla="*/ 2147483647 w 22"/>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8"/>
              <a:gd name="T32" fmla="*/ 22 w 22"/>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8">
                <a:moveTo>
                  <a:pt x="22" y="78"/>
                </a:moveTo>
                <a:lnTo>
                  <a:pt x="22" y="78"/>
                </a:lnTo>
                <a:lnTo>
                  <a:pt x="16" y="72"/>
                </a:lnTo>
                <a:lnTo>
                  <a:pt x="10" y="62"/>
                </a:lnTo>
                <a:lnTo>
                  <a:pt x="6" y="52"/>
                </a:lnTo>
                <a:lnTo>
                  <a:pt x="4" y="42"/>
                </a:lnTo>
                <a:lnTo>
                  <a:pt x="2" y="30"/>
                </a:lnTo>
                <a:lnTo>
                  <a:pt x="0" y="20"/>
                </a:lnTo>
                <a:lnTo>
                  <a:pt x="2" y="8"/>
                </a:lnTo>
                <a:lnTo>
                  <a:pt x="4" y="0"/>
                </a:lnTo>
              </a:path>
            </a:pathLst>
          </a:custGeom>
          <a:noFill/>
          <a:ln w="15875">
            <a:solidFill>
              <a:srgbClr val="B2B2B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grpSp>
        <p:nvGrpSpPr>
          <p:cNvPr id="2" name="Group 333"/>
          <p:cNvGrpSpPr/>
          <p:nvPr/>
        </p:nvGrpSpPr>
        <p:grpSpPr>
          <a:xfrm>
            <a:off x="2251075" y="3474233"/>
            <a:ext cx="5372100" cy="508000"/>
            <a:chOff x="2251075" y="3474233"/>
            <a:chExt cx="5372100" cy="508000"/>
          </a:xfrm>
          <a:solidFill>
            <a:schemeClr val="tx1">
              <a:lumMod val="95000"/>
            </a:schemeClr>
          </a:solidFill>
        </p:grpSpPr>
        <p:sp>
          <p:nvSpPr>
            <p:cNvPr id="1228814" name="Freeform 14"/>
            <p:cNvSpPr>
              <a:spLocks/>
            </p:cNvSpPr>
            <p:nvPr/>
          </p:nvSpPr>
          <p:spPr bwMode="auto">
            <a:xfrm>
              <a:off x="3059113" y="3477408"/>
              <a:ext cx="114300" cy="114300"/>
            </a:xfrm>
            <a:custGeom>
              <a:avLst/>
              <a:gdLst/>
              <a:ahLst/>
              <a:cxnLst>
                <a:cxn ang="0">
                  <a:pos x="68" y="34"/>
                </a:cxn>
                <a:cxn ang="0">
                  <a:pos x="68" y="34"/>
                </a:cxn>
                <a:cxn ang="0">
                  <a:pos x="68" y="28"/>
                </a:cxn>
                <a:cxn ang="0">
                  <a:pos x="66" y="20"/>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0"/>
                </a:cxn>
                <a:cxn ang="0">
                  <a:pos x="2" y="28"/>
                </a:cxn>
                <a:cxn ang="0">
                  <a:pos x="0" y="34"/>
                </a:cxn>
                <a:cxn ang="0">
                  <a:pos x="0" y="34"/>
                </a:cxn>
                <a:cxn ang="0">
                  <a:pos x="2" y="40"/>
                </a:cxn>
                <a:cxn ang="0">
                  <a:pos x="4" y="48"/>
                </a:cxn>
                <a:cxn ang="0">
                  <a:pos x="6" y="52"/>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2"/>
                </a:cxn>
                <a:cxn ang="0">
                  <a:pos x="66" y="48"/>
                </a:cxn>
                <a:cxn ang="0">
                  <a:pos x="68" y="40"/>
                </a:cxn>
                <a:cxn ang="0">
                  <a:pos x="68" y="34"/>
                </a:cxn>
                <a:cxn ang="0">
                  <a:pos x="68" y="34"/>
                </a:cxn>
              </a:cxnLst>
              <a:rect l="0" t="0" r="r" b="b"/>
              <a:pathLst>
                <a:path w="68" h="68">
                  <a:moveTo>
                    <a:pt x="68" y="34"/>
                  </a:moveTo>
                  <a:lnTo>
                    <a:pt x="68" y="34"/>
                  </a:lnTo>
                  <a:lnTo>
                    <a:pt x="68" y="28"/>
                  </a:lnTo>
                  <a:lnTo>
                    <a:pt x="66" y="20"/>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0"/>
                  </a:lnTo>
                  <a:lnTo>
                    <a:pt x="2" y="28"/>
                  </a:lnTo>
                  <a:lnTo>
                    <a:pt x="0" y="34"/>
                  </a:lnTo>
                  <a:lnTo>
                    <a:pt x="0" y="34"/>
                  </a:lnTo>
                  <a:lnTo>
                    <a:pt x="2" y="40"/>
                  </a:lnTo>
                  <a:lnTo>
                    <a:pt x="4" y="48"/>
                  </a:lnTo>
                  <a:lnTo>
                    <a:pt x="6" y="52"/>
                  </a:lnTo>
                  <a:lnTo>
                    <a:pt x="10" y="58"/>
                  </a:lnTo>
                  <a:lnTo>
                    <a:pt x="16" y="62"/>
                  </a:lnTo>
                  <a:lnTo>
                    <a:pt x="22" y="66"/>
                  </a:lnTo>
                  <a:lnTo>
                    <a:pt x="28" y="68"/>
                  </a:lnTo>
                  <a:lnTo>
                    <a:pt x="34" y="68"/>
                  </a:lnTo>
                  <a:lnTo>
                    <a:pt x="34" y="68"/>
                  </a:lnTo>
                  <a:lnTo>
                    <a:pt x="42" y="68"/>
                  </a:lnTo>
                  <a:lnTo>
                    <a:pt x="48" y="66"/>
                  </a:lnTo>
                  <a:lnTo>
                    <a:pt x="54" y="62"/>
                  </a:lnTo>
                  <a:lnTo>
                    <a:pt x="58" y="58"/>
                  </a:lnTo>
                  <a:lnTo>
                    <a:pt x="62" y="52"/>
                  </a:lnTo>
                  <a:lnTo>
                    <a:pt x="66" y="48"/>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15" name="Freeform 15"/>
            <p:cNvSpPr>
              <a:spLocks/>
            </p:cNvSpPr>
            <p:nvPr/>
          </p:nvSpPr>
          <p:spPr bwMode="auto">
            <a:xfrm>
              <a:off x="3067050"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16" name="Freeform 16"/>
            <p:cNvSpPr>
              <a:spLocks/>
            </p:cNvSpPr>
            <p:nvPr/>
          </p:nvSpPr>
          <p:spPr bwMode="auto">
            <a:xfrm>
              <a:off x="2935288" y="3477408"/>
              <a:ext cx="114300" cy="111125"/>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2"/>
                </a:cxn>
                <a:cxn ang="0">
                  <a:pos x="22" y="64"/>
                </a:cxn>
                <a:cxn ang="0">
                  <a:pos x="28" y="66"/>
                </a:cxn>
                <a:cxn ang="0">
                  <a:pos x="34" y="66"/>
                </a:cxn>
                <a:cxn ang="0">
                  <a:pos x="34" y="66"/>
                </a:cxn>
                <a:cxn ang="0">
                  <a:pos x="42" y="66"/>
                </a:cxn>
                <a:cxn ang="0">
                  <a:pos x="48" y="64"/>
                </a:cxn>
                <a:cxn ang="0">
                  <a:pos x="54" y="62"/>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2"/>
                  </a:lnTo>
                  <a:lnTo>
                    <a:pt x="22" y="64"/>
                  </a:lnTo>
                  <a:lnTo>
                    <a:pt x="28" y="66"/>
                  </a:lnTo>
                  <a:lnTo>
                    <a:pt x="34" y="66"/>
                  </a:lnTo>
                  <a:lnTo>
                    <a:pt x="34" y="66"/>
                  </a:lnTo>
                  <a:lnTo>
                    <a:pt x="42" y="66"/>
                  </a:lnTo>
                  <a:lnTo>
                    <a:pt x="48" y="64"/>
                  </a:lnTo>
                  <a:lnTo>
                    <a:pt x="54" y="62"/>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17" name="Freeform 17"/>
            <p:cNvSpPr>
              <a:spLocks/>
            </p:cNvSpPr>
            <p:nvPr/>
          </p:nvSpPr>
          <p:spPr bwMode="auto">
            <a:xfrm>
              <a:off x="2938463" y="3864758"/>
              <a:ext cx="114300" cy="109538"/>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0"/>
                </a:cxn>
                <a:cxn ang="0">
                  <a:pos x="22" y="64"/>
                </a:cxn>
                <a:cxn ang="0">
                  <a:pos x="28" y="66"/>
                </a:cxn>
                <a:cxn ang="0">
                  <a:pos x="34" y="66"/>
                </a:cxn>
                <a:cxn ang="0">
                  <a:pos x="34" y="66"/>
                </a:cxn>
                <a:cxn ang="0">
                  <a:pos x="42" y="66"/>
                </a:cxn>
                <a:cxn ang="0">
                  <a:pos x="48" y="64"/>
                </a:cxn>
                <a:cxn ang="0">
                  <a:pos x="54" y="60"/>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0"/>
                  </a:lnTo>
                  <a:lnTo>
                    <a:pt x="22" y="64"/>
                  </a:lnTo>
                  <a:lnTo>
                    <a:pt x="28" y="66"/>
                  </a:lnTo>
                  <a:lnTo>
                    <a:pt x="34" y="66"/>
                  </a:lnTo>
                  <a:lnTo>
                    <a:pt x="34" y="66"/>
                  </a:lnTo>
                  <a:lnTo>
                    <a:pt x="42" y="66"/>
                  </a:lnTo>
                  <a:lnTo>
                    <a:pt x="48" y="64"/>
                  </a:lnTo>
                  <a:lnTo>
                    <a:pt x="54" y="60"/>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25" name="Freeform 25"/>
            <p:cNvSpPr>
              <a:spLocks/>
            </p:cNvSpPr>
            <p:nvPr/>
          </p:nvSpPr>
          <p:spPr bwMode="auto">
            <a:xfrm>
              <a:off x="2744788" y="34742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28" name="Freeform 28"/>
            <p:cNvSpPr>
              <a:spLocks/>
            </p:cNvSpPr>
            <p:nvPr/>
          </p:nvSpPr>
          <p:spPr bwMode="auto">
            <a:xfrm>
              <a:off x="2622550" y="3474233"/>
              <a:ext cx="111125" cy="114300"/>
            </a:xfrm>
            <a:custGeom>
              <a:avLst/>
              <a:gdLst/>
              <a:ahLst/>
              <a:cxnLst>
                <a:cxn ang="0">
                  <a:pos x="66" y="34"/>
                </a:cxn>
                <a:cxn ang="0">
                  <a:pos x="66" y="34"/>
                </a:cxn>
                <a:cxn ang="0">
                  <a:pos x="66" y="28"/>
                </a:cxn>
                <a:cxn ang="0">
                  <a:pos x="64" y="22"/>
                </a:cxn>
                <a:cxn ang="0">
                  <a:pos x="60" y="16"/>
                </a:cxn>
                <a:cxn ang="0">
                  <a:pos x="56" y="10"/>
                </a:cxn>
                <a:cxn ang="0">
                  <a:pos x="52" y="6"/>
                </a:cxn>
                <a:cxn ang="0">
                  <a:pos x="46" y="4"/>
                </a:cxn>
                <a:cxn ang="0">
                  <a:pos x="40" y="2"/>
                </a:cxn>
                <a:cxn ang="0">
                  <a:pos x="32" y="0"/>
                </a:cxn>
                <a:cxn ang="0">
                  <a:pos x="32" y="0"/>
                </a:cxn>
                <a:cxn ang="0">
                  <a:pos x="26" y="2"/>
                </a:cxn>
                <a:cxn ang="0">
                  <a:pos x="20" y="4"/>
                </a:cxn>
                <a:cxn ang="0">
                  <a:pos x="14" y="6"/>
                </a:cxn>
                <a:cxn ang="0">
                  <a:pos x="10" y="10"/>
                </a:cxn>
                <a:cxn ang="0">
                  <a:pos x="4" y="16"/>
                </a:cxn>
                <a:cxn ang="0">
                  <a:pos x="2" y="22"/>
                </a:cxn>
                <a:cxn ang="0">
                  <a:pos x="0" y="28"/>
                </a:cxn>
                <a:cxn ang="0">
                  <a:pos x="0" y="34"/>
                </a:cxn>
                <a:cxn ang="0">
                  <a:pos x="0" y="34"/>
                </a:cxn>
                <a:cxn ang="0">
                  <a:pos x="0" y="42"/>
                </a:cxn>
                <a:cxn ang="0">
                  <a:pos x="2" y="48"/>
                </a:cxn>
                <a:cxn ang="0">
                  <a:pos x="4" y="54"/>
                </a:cxn>
                <a:cxn ang="0">
                  <a:pos x="10" y="58"/>
                </a:cxn>
                <a:cxn ang="0">
                  <a:pos x="14" y="62"/>
                </a:cxn>
                <a:cxn ang="0">
                  <a:pos x="20" y="66"/>
                </a:cxn>
                <a:cxn ang="0">
                  <a:pos x="26" y="68"/>
                </a:cxn>
                <a:cxn ang="0">
                  <a:pos x="32" y="68"/>
                </a:cxn>
                <a:cxn ang="0">
                  <a:pos x="32" y="68"/>
                </a:cxn>
                <a:cxn ang="0">
                  <a:pos x="40" y="68"/>
                </a:cxn>
                <a:cxn ang="0">
                  <a:pos x="46" y="66"/>
                </a:cxn>
                <a:cxn ang="0">
                  <a:pos x="52" y="62"/>
                </a:cxn>
                <a:cxn ang="0">
                  <a:pos x="56" y="58"/>
                </a:cxn>
                <a:cxn ang="0">
                  <a:pos x="60" y="54"/>
                </a:cxn>
                <a:cxn ang="0">
                  <a:pos x="64" y="48"/>
                </a:cxn>
                <a:cxn ang="0">
                  <a:pos x="66" y="42"/>
                </a:cxn>
                <a:cxn ang="0">
                  <a:pos x="66" y="34"/>
                </a:cxn>
                <a:cxn ang="0">
                  <a:pos x="66" y="34"/>
                </a:cxn>
              </a:cxnLst>
              <a:rect l="0" t="0" r="r" b="b"/>
              <a:pathLst>
                <a:path w="66" h="68">
                  <a:moveTo>
                    <a:pt x="66" y="34"/>
                  </a:moveTo>
                  <a:lnTo>
                    <a:pt x="66" y="34"/>
                  </a:lnTo>
                  <a:lnTo>
                    <a:pt x="66" y="28"/>
                  </a:lnTo>
                  <a:lnTo>
                    <a:pt x="64" y="22"/>
                  </a:lnTo>
                  <a:lnTo>
                    <a:pt x="60" y="16"/>
                  </a:lnTo>
                  <a:lnTo>
                    <a:pt x="56" y="10"/>
                  </a:lnTo>
                  <a:lnTo>
                    <a:pt x="52" y="6"/>
                  </a:lnTo>
                  <a:lnTo>
                    <a:pt x="46" y="4"/>
                  </a:lnTo>
                  <a:lnTo>
                    <a:pt x="40" y="2"/>
                  </a:lnTo>
                  <a:lnTo>
                    <a:pt x="32" y="0"/>
                  </a:lnTo>
                  <a:lnTo>
                    <a:pt x="32" y="0"/>
                  </a:lnTo>
                  <a:lnTo>
                    <a:pt x="26" y="2"/>
                  </a:lnTo>
                  <a:lnTo>
                    <a:pt x="20" y="4"/>
                  </a:lnTo>
                  <a:lnTo>
                    <a:pt x="14" y="6"/>
                  </a:lnTo>
                  <a:lnTo>
                    <a:pt x="10" y="10"/>
                  </a:lnTo>
                  <a:lnTo>
                    <a:pt x="4" y="16"/>
                  </a:lnTo>
                  <a:lnTo>
                    <a:pt x="2" y="22"/>
                  </a:lnTo>
                  <a:lnTo>
                    <a:pt x="0" y="28"/>
                  </a:lnTo>
                  <a:lnTo>
                    <a:pt x="0" y="34"/>
                  </a:lnTo>
                  <a:lnTo>
                    <a:pt x="0" y="34"/>
                  </a:lnTo>
                  <a:lnTo>
                    <a:pt x="0" y="42"/>
                  </a:lnTo>
                  <a:lnTo>
                    <a:pt x="2" y="48"/>
                  </a:lnTo>
                  <a:lnTo>
                    <a:pt x="4" y="54"/>
                  </a:lnTo>
                  <a:lnTo>
                    <a:pt x="10" y="58"/>
                  </a:lnTo>
                  <a:lnTo>
                    <a:pt x="14" y="62"/>
                  </a:lnTo>
                  <a:lnTo>
                    <a:pt x="20" y="66"/>
                  </a:lnTo>
                  <a:lnTo>
                    <a:pt x="26" y="68"/>
                  </a:lnTo>
                  <a:lnTo>
                    <a:pt x="32" y="68"/>
                  </a:lnTo>
                  <a:lnTo>
                    <a:pt x="32" y="68"/>
                  </a:lnTo>
                  <a:lnTo>
                    <a:pt x="40" y="68"/>
                  </a:lnTo>
                  <a:lnTo>
                    <a:pt x="46" y="66"/>
                  </a:lnTo>
                  <a:lnTo>
                    <a:pt x="52" y="62"/>
                  </a:lnTo>
                  <a:lnTo>
                    <a:pt x="56" y="58"/>
                  </a:lnTo>
                  <a:lnTo>
                    <a:pt x="60" y="54"/>
                  </a:lnTo>
                  <a:lnTo>
                    <a:pt x="64" y="48"/>
                  </a:lnTo>
                  <a:lnTo>
                    <a:pt x="66" y="42"/>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31" name="Freeform 31"/>
            <p:cNvSpPr>
              <a:spLocks/>
            </p:cNvSpPr>
            <p:nvPr/>
          </p:nvSpPr>
          <p:spPr bwMode="auto">
            <a:xfrm>
              <a:off x="2627313" y="3864758"/>
              <a:ext cx="112712" cy="109538"/>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0"/>
                </a:cxn>
                <a:cxn ang="0">
                  <a:pos x="22" y="64"/>
                </a:cxn>
                <a:cxn ang="0">
                  <a:pos x="28" y="66"/>
                </a:cxn>
                <a:cxn ang="0">
                  <a:pos x="34" y="66"/>
                </a:cxn>
                <a:cxn ang="0">
                  <a:pos x="34" y="66"/>
                </a:cxn>
                <a:cxn ang="0">
                  <a:pos x="42" y="66"/>
                </a:cxn>
                <a:cxn ang="0">
                  <a:pos x="48" y="64"/>
                </a:cxn>
                <a:cxn ang="0">
                  <a:pos x="54" y="60"/>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0"/>
                  </a:lnTo>
                  <a:lnTo>
                    <a:pt x="22" y="64"/>
                  </a:lnTo>
                  <a:lnTo>
                    <a:pt x="28" y="66"/>
                  </a:lnTo>
                  <a:lnTo>
                    <a:pt x="34" y="66"/>
                  </a:lnTo>
                  <a:lnTo>
                    <a:pt x="34" y="66"/>
                  </a:lnTo>
                  <a:lnTo>
                    <a:pt x="42" y="66"/>
                  </a:lnTo>
                  <a:lnTo>
                    <a:pt x="48" y="64"/>
                  </a:lnTo>
                  <a:lnTo>
                    <a:pt x="54" y="60"/>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34" name="Freeform 34"/>
            <p:cNvSpPr>
              <a:spLocks/>
            </p:cNvSpPr>
            <p:nvPr/>
          </p:nvSpPr>
          <p:spPr bwMode="auto">
            <a:xfrm>
              <a:off x="2498725" y="34742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37" name="Freeform 37"/>
            <p:cNvSpPr>
              <a:spLocks/>
            </p:cNvSpPr>
            <p:nvPr/>
          </p:nvSpPr>
          <p:spPr bwMode="auto">
            <a:xfrm>
              <a:off x="2505075" y="3864758"/>
              <a:ext cx="111125" cy="109538"/>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8" y="10"/>
                </a:cxn>
                <a:cxn ang="0">
                  <a:pos x="4" y="14"/>
                </a:cxn>
                <a:cxn ang="0">
                  <a:pos x="2" y="20"/>
                </a:cxn>
                <a:cxn ang="0">
                  <a:pos x="0" y="26"/>
                </a:cxn>
                <a:cxn ang="0">
                  <a:pos x="0" y="34"/>
                </a:cxn>
                <a:cxn ang="0">
                  <a:pos x="0" y="34"/>
                </a:cxn>
                <a:cxn ang="0">
                  <a:pos x="0" y="40"/>
                </a:cxn>
                <a:cxn ang="0">
                  <a:pos x="2" y="46"/>
                </a:cxn>
                <a:cxn ang="0">
                  <a:pos x="4" y="52"/>
                </a:cxn>
                <a:cxn ang="0">
                  <a:pos x="8" y="56"/>
                </a:cxn>
                <a:cxn ang="0">
                  <a:pos x="14" y="60"/>
                </a:cxn>
                <a:cxn ang="0">
                  <a:pos x="20" y="64"/>
                </a:cxn>
                <a:cxn ang="0">
                  <a:pos x="26" y="66"/>
                </a:cxn>
                <a:cxn ang="0">
                  <a:pos x="32" y="66"/>
                </a:cxn>
                <a:cxn ang="0">
                  <a:pos x="32" y="66"/>
                </a:cxn>
                <a:cxn ang="0">
                  <a:pos x="40" y="66"/>
                </a:cxn>
                <a:cxn ang="0">
                  <a:pos x="46" y="64"/>
                </a:cxn>
                <a:cxn ang="0">
                  <a:pos x="52" y="60"/>
                </a:cxn>
                <a:cxn ang="0">
                  <a:pos x="56" y="56"/>
                </a:cxn>
                <a:cxn ang="0">
                  <a:pos x="60"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8" y="10"/>
                  </a:lnTo>
                  <a:lnTo>
                    <a:pt x="4" y="14"/>
                  </a:lnTo>
                  <a:lnTo>
                    <a:pt x="2" y="20"/>
                  </a:lnTo>
                  <a:lnTo>
                    <a:pt x="0" y="26"/>
                  </a:lnTo>
                  <a:lnTo>
                    <a:pt x="0" y="34"/>
                  </a:lnTo>
                  <a:lnTo>
                    <a:pt x="0" y="34"/>
                  </a:lnTo>
                  <a:lnTo>
                    <a:pt x="0" y="40"/>
                  </a:lnTo>
                  <a:lnTo>
                    <a:pt x="2" y="46"/>
                  </a:lnTo>
                  <a:lnTo>
                    <a:pt x="4" y="52"/>
                  </a:lnTo>
                  <a:lnTo>
                    <a:pt x="8" y="56"/>
                  </a:lnTo>
                  <a:lnTo>
                    <a:pt x="14" y="60"/>
                  </a:lnTo>
                  <a:lnTo>
                    <a:pt x="20" y="64"/>
                  </a:lnTo>
                  <a:lnTo>
                    <a:pt x="26" y="66"/>
                  </a:lnTo>
                  <a:lnTo>
                    <a:pt x="32" y="66"/>
                  </a:lnTo>
                  <a:lnTo>
                    <a:pt x="32" y="66"/>
                  </a:lnTo>
                  <a:lnTo>
                    <a:pt x="40" y="66"/>
                  </a:lnTo>
                  <a:lnTo>
                    <a:pt x="46" y="64"/>
                  </a:lnTo>
                  <a:lnTo>
                    <a:pt x="52" y="60"/>
                  </a:lnTo>
                  <a:lnTo>
                    <a:pt x="56" y="56"/>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40" name="Freeform 40"/>
            <p:cNvSpPr>
              <a:spLocks/>
            </p:cNvSpPr>
            <p:nvPr/>
          </p:nvSpPr>
          <p:spPr bwMode="auto">
            <a:xfrm>
              <a:off x="2374900" y="34742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6" y="62"/>
                </a:cxn>
                <a:cxn ang="0">
                  <a:pos x="20" y="66"/>
                </a:cxn>
                <a:cxn ang="0">
                  <a:pos x="28"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2"/>
                  </a:lnTo>
                  <a:lnTo>
                    <a:pt x="2" y="48"/>
                  </a:lnTo>
                  <a:lnTo>
                    <a:pt x="6" y="54"/>
                  </a:lnTo>
                  <a:lnTo>
                    <a:pt x="10" y="58"/>
                  </a:lnTo>
                  <a:lnTo>
                    <a:pt x="16" y="62"/>
                  </a:lnTo>
                  <a:lnTo>
                    <a:pt x="20" y="66"/>
                  </a:lnTo>
                  <a:lnTo>
                    <a:pt x="28"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43" name="Freeform 43"/>
            <p:cNvSpPr>
              <a:spLocks/>
            </p:cNvSpPr>
            <p:nvPr/>
          </p:nvSpPr>
          <p:spPr bwMode="auto">
            <a:xfrm>
              <a:off x="2381250" y="3864758"/>
              <a:ext cx="111125" cy="109538"/>
            </a:xfrm>
            <a:custGeom>
              <a:avLst/>
              <a:gdLst/>
              <a:ahLst/>
              <a:cxnLst>
                <a:cxn ang="0">
                  <a:pos x="66" y="34"/>
                </a:cxn>
                <a:cxn ang="0">
                  <a:pos x="66"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0"/>
                </a:cxn>
                <a:cxn ang="0">
                  <a:pos x="20" y="64"/>
                </a:cxn>
                <a:cxn ang="0">
                  <a:pos x="26" y="66"/>
                </a:cxn>
                <a:cxn ang="0">
                  <a:pos x="34" y="66"/>
                </a:cxn>
                <a:cxn ang="0">
                  <a:pos x="34" y="66"/>
                </a:cxn>
                <a:cxn ang="0">
                  <a:pos x="40" y="66"/>
                </a:cxn>
                <a:cxn ang="0">
                  <a:pos x="46" y="64"/>
                </a:cxn>
                <a:cxn ang="0">
                  <a:pos x="52" y="60"/>
                </a:cxn>
                <a:cxn ang="0">
                  <a:pos x="58" y="56"/>
                </a:cxn>
                <a:cxn ang="0">
                  <a:pos x="62"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0"/>
                  </a:lnTo>
                  <a:lnTo>
                    <a:pt x="20" y="64"/>
                  </a:lnTo>
                  <a:lnTo>
                    <a:pt x="26" y="66"/>
                  </a:lnTo>
                  <a:lnTo>
                    <a:pt x="34" y="66"/>
                  </a:lnTo>
                  <a:lnTo>
                    <a:pt x="34" y="66"/>
                  </a:lnTo>
                  <a:lnTo>
                    <a:pt x="40" y="66"/>
                  </a:lnTo>
                  <a:lnTo>
                    <a:pt x="46" y="64"/>
                  </a:lnTo>
                  <a:lnTo>
                    <a:pt x="52" y="60"/>
                  </a:lnTo>
                  <a:lnTo>
                    <a:pt x="58" y="56"/>
                  </a:lnTo>
                  <a:lnTo>
                    <a:pt x="62"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46" name="Freeform 46"/>
            <p:cNvSpPr>
              <a:spLocks/>
            </p:cNvSpPr>
            <p:nvPr/>
          </p:nvSpPr>
          <p:spPr bwMode="auto">
            <a:xfrm>
              <a:off x="2251075" y="34742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49" name="Freeform 49"/>
            <p:cNvSpPr>
              <a:spLocks/>
            </p:cNvSpPr>
            <p:nvPr/>
          </p:nvSpPr>
          <p:spPr bwMode="auto">
            <a:xfrm>
              <a:off x="2257425" y="3864758"/>
              <a:ext cx="114300" cy="109538"/>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0"/>
                </a:cxn>
                <a:cxn ang="0">
                  <a:pos x="20" y="64"/>
                </a:cxn>
                <a:cxn ang="0">
                  <a:pos x="26" y="66"/>
                </a:cxn>
                <a:cxn ang="0">
                  <a:pos x="34" y="66"/>
                </a:cxn>
                <a:cxn ang="0">
                  <a:pos x="34" y="66"/>
                </a:cxn>
                <a:cxn ang="0">
                  <a:pos x="40" y="66"/>
                </a:cxn>
                <a:cxn ang="0">
                  <a:pos x="46" y="64"/>
                </a:cxn>
                <a:cxn ang="0">
                  <a:pos x="52" y="60"/>
                </a:cxn>
                <a:cxn ang="0">
                  <a:pos x="58" y="56"/>
                </a:cxn>
                <a:cxn ang="0">
                  <a:pos x="62" y="52"/>
                </a:cxn>
                <a:cxn ang="0">
                  <a:pos x="64" y="46"/>
                </a:cxn>
                <a:cxn ang="0">
                  <a:pos x="66" y="40"/>
                </a:cxn>
                <a:cxn ang="0">
                  <a:pos x="68" y="34"/>
                </a:cxn>
                <a:cxn ang="0">
                  <a:pos x="68" y="34"/>
                </a:cxn>
              </a:cxnLst>
              <a:rect l="0" t="0" r="r" b="b"/>
              <a:pathLst>
                <a:path w="68" h="66">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0"/>
                  </a:lnTo>
                  <a:lnTo>
                    <a:pt x="20" y="64"/>
                  </a:lnTo>
                  <a:lnTo>
                    <a:pt x="26" y="66"/>
                  </a:lnTo>
                  <a:lnTo>
                    <a:pt x="34" y="66"/>
                  </a:lnTo>
                  <a:lnTo>
                    <a:pt x="34" y="66"/>
                  </a:lnTo>
                  <a:lnTo>
                    <a:pt x="40" y="66"/>
                  </a:lnTo>
                  <a:lnTo>
                    <a:pt x="46" y="64"/>
                  </a:lnTo>
                  <a:lnTo>
                    <a:pt x="52" y="60"/>
                  </a:lnTo>
                  <a:lnTo>
                    <a:pt x="58" y="56"/>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50" name="Freeform 50"/>
            <p:cNvSpPr>
              <a:spLocks/>
            </p:cNvSpPr>
            <p:nvPr/>
          </p:nvSpPr>
          <p:spPr bwMode="auto">
            <a:xfrm>
              <a:off x="2747963" y="3864758"/>
              <a:ext cx="111125" cy="109538"/>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10" y="10"/>
                </a:cxn>
                <a:cxn ang="0">
                  <a:pos x="4" y="14"/>
                </a:cxn>
                <a:cxn ang="0">
                  <a:pos x="2" y="20"/>
                </a:cxn>
                <a:cxn ang="0">
                  <a:pos x="0" y="26"/>
                </a:cxn>
                <a:cxn ang="0">
                  <a:pos x="0" y="34"/>
                </a:cxn>
                <a:cxn ang="0">
                  <a:pos x="0" y="34"/>
                </a:cxn>
                <a:cxn ang="0">
                  <a:pos x="0" y="40"/>
                </a:cxn>
                <a:cxn ang="0">
                  <a:pos x="2" y="46"/>
                </a:cxn>
                <a:cxn ang="0">
                  <a:pos x="4" y="52"/>
                </a:cxn>
                <a:cxn ang="0">
                  <a:pos x="10" y="56"/>
                </a:cxn>
                <a:cxn ang="0">
                  <a:pos x="14" y="60"/>
                </a:cxn>
                <a:cxn ang="0">
                  <a:pos x="20" y="64"/>
                </a:cxn>
                <a:cxn ang="0">
                  <a:pos x="26" y="66"/>
                </a:cxn>
                <a:cxn ang="0">
                  <a:pos x="32" y="66"/>
                </a:cxn>
                <a:cxn ang="0">
                  <a:pos x="32" y="66"/>
                </a:cxn>
                <a:cxn ang="0">
                  <a:pos x="40" y="66"/>
                </a:cxn>
                <a:cxn ang="0">
                  <a:pos x="46" y="64"/>
                </a:cxn>
                <a:cxn ang="0">
                  <a:pos x="52" y="60"/>
                </a:cxn>
                <a:cxn ang="0">
                  <a:pos x="56" y="56"/>
                </a:cxn>
                <a:cxn ang="0">
                  <a:pos x="60"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10" y="10"/>
                  </a:lnTo>
                  <a:lnTo>
                    <a:pt x="4" y="14"/>
                  </a:lnTo>
                  <a:lnTo>
                    <a:pt x="2" y="20"/>
                  </a:lnTo>
                  <a:lnTo>
                    <a:pt x="0" y="26"/>
                  </a:lnTo>
                  <a:lnTo>
                    <a:pt x="0" y="34"/>
                  </a:lnTo>
                  <a:lnTo>
                    <a:pt x="0" y="34"/>
                  </a:lnTo>
                  <a:lnTo>
                    <a:pt x="0" y="40"/>
                  </a:lnTo>
                  <a:lnTo>
                    <a:pt x="2" y="46"/>
                  </a:lnTo>
                  <a:lnTo>
                    <a:pt x="4" y="52"/>
                  </a:lnTo>
                  <a:lnTo>
                    <a:pt x="10" y="56"/>
                  </a:lnTo>
                  <a:lnTo>
                    <a:pt x="14" y="60"/>
                  </a:lnTo>
                  <a:lnTo>
                    <a:pt x="20" y="64"/>
                  </a:lnTo>
                  <a:lnTo>
                    <a:pt x="26" y="66"/>
                  </a:lnTo>
                  <a:lnTo>
                    <a:pt x="32" y="66"/>
                  </a:lnTo>
                  <a:lnTo>
                    <a:pt x="32" y="66"/>
                  </a:lnTo>
                  <a:lnTo>
                    <a:pt x="40" y="66"/>
                  </a:lnTo>
                  <a:lnTo>
                    <a:pt x="46" y="64"/>
                  </a:lnTo>
                  <a:lnTo>
                    <a:pt x="52" y="60"/>
                  </a:lnTo>
                  <a:lnTo>
                    <a:pt x="56" y="56"/>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3" name="Freeform 73"/>
            <p:cNvSpPr>
              <a:spLocks/>
            </p:cNvSpPr>
            <p:nvPr/>
          </p:nvSpPr>
          <p:spPr bwMode="auto">
            <a:xfrm>
              <a:off x="4013200" y="3482171"/>
              <a:ext cx="111125" cy="109537"/>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10" y="10"/>
                </a:cxn>
                <a:cxn ang="0">
                  <a:pos x="4" y="14"/>
                </a:cxn>
                <a:cxn ang="0">
                  <a:pos x="2" y="20"/>
                </a:cxn>
                <a:cxn ang="0">
                  <a:pos x="0" y="26"/>
                </a:cxn>
                <a:cxn ang="0">
                  <a:pos x="0" y="34"/>
                </a:cxn>
                <a:cxn ang="0">
                  <a:pos x="0" y="34"/>
                </a:cxn>
                <a:cxn ang="0">
                  <a:pos x="0" y="40"/>
                </a:cxn>
                <a:cxn ang="0">
                  <a:pos x="2" y="46"/>
                </a:cxn>
                <a:cxn ang="0">
                  <a:pos x="4" y="52"/>
                </a:cxn>
                <a:cxn ang="0">
                  <a:pos x="10" y="56"/>
                </a:cxn>
                <a:cxn ang="0">
                  <a:pos x="14" y="62"/>
                </a:cxn>
                <a:cxn ang="0">
                  <a:pos x="20" y="64"/>
                </a:cxn>
                <a:cxn ang="0">
                  <a:pos x="26" y="66"/>
                </a:cxn>
                <a:cxn ang="0">
                  <a:pos x="32" y="66"/>
                </a:cxn>
                <a:cxn ang="0">
                  <a:pos x="32" y="66"/>
                </a:cxn>
                <a:cxn ang="0">
                  <a:pos x="40" y="66"/>
                </a:cxn>
                <a:cxn ang="0">
                  <a:pos x="46" y="64"/>
                </a:cxn>
                <a:cxn ang="0">
                  <a:pos x="52" y="62"/>
                </a:cxn>
                <a:cxn ang="0">
                  <a:pos x="56" y="56"/>
                </a:cxn>
                <a:cxn ang="0">
                  <a:pos x="60"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10" y="10"/>
                  </a:lnTo>
                  <a:lnTo>
                    <a:pt x="4" y="14"/>
                  </a:lnTo>
                  <a:lnTo>
                    <a:pt x="2" y="20"/>
                  </a:lnTo>
                  <a:lnTo>
                    <a:pt x="0" y="26"/>
                  </a:lnTo>
                  <a:lnTo>
                    <a:pt x="0" y="34"/>
                  </a:lnTo>
                  <a:lnTo>
                    <a:pt x="0" y="34"/>
                  </a:lnTo>
                  <a:lnTo>
                    <a:pt x="0" y="40"/>
                  </a:lnTo>
                  <a:lnTo>
                    <a:pt x="2" y="46"/>
                  </a:lnTo>
                  <a:lnTo>
                    <a:pt x="4" y="52"/>
                  </a:lnTo>
                  <a:lnTo>
                    <a:pt x="10" y="56"/>
                  </a:lnTo>
                  <a:lnTo>
                    <a:pt x="14" y="62"/>
                  </a:lnTo>
                  <a:lnTo>
                    <a:pt x="20" y="64"/>
                  </a:lnTo>
                  <a:lnTo>
                    <a:pt x="26" y="66"/>
                  </a:lnTo>
                  <a:lnTo>
                    <a:pt x="32" y="66"/>
                  </a:lnTo>
                  <a:lnTo>
                    <a:pt x="32" y="66"/>
                  </a:lnTo>
                  <a:lnTo>
                    <a:pt x="40" y="66"/>
                  </a:lnTo>
                  <a:lnTo>
                    <a:pt x="46" y="64"/>
                  </a:lnTo>
                  <a:lnTo>
                    <a:pt x="52" y="62"/>
                  </a:lnTo>
                  <a:lnTo>
                    <a:pt x="56" y="56"/>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4" name="Freeform 74"/>
            <p:cNvSpPr>
              <a:spLocks/>
            </p:cNvSpPr>
            <p:nvPr/>
          </p:nvSpPr>
          <p:spPr bwMode="auto">
            <a:xfrm>
              <a:off x="4013200" y="3867933"/>
              <a:ext cx="111125" cy="114300"/>
            </a:xfrm>
            <a:custGeom>
              <a:avLst/>
              <a:gdLst/>
              <a:ahLst/>
              <a:cxnLst>
                <a:cxn ang="0">
                  <a:pos x="66" y="34"/>
                </a:cxn>
                <a:cxn ang="0">
                  <a:pos x="66" y="34"/>
                </a:cxn>
                <a:cxn ang="0">
                  <a:pos x="66" y="28"/>
                </a:cxn>
                <a:cxn ang="0">
                  <a:pos x="64" y="22"/>
                </a:cxn>
                <a:cxn ang="0">
                  <a:pos x="60" y="16"/>
                </a:cxn>
                <a:cxn ang="0">
                  <a:pos x="56" y="10"/>
                </a:cxn>
                <a:cxn ang="0">
                  <a:pos x="52" y="6"/>
                </a:cxn>
                <a:cxn ang="0">
                  <a:pos x="46" y="4"/>
                </a:cxn>
                <a:cxn ang="0">
                  <a:pos x="40" y="2"/>
                </a:cxn>
                <a:cxn ang="0">
                  <a:pos x="32" y="0"/>
                </a:cxn>
                <a:cxn ang="0">
                  <a:pos x="32" y="0"/>
                </a:cxn>
                <a:cxn ang="0">
                  <a:pos x="26" y="2"/>
                </a:cxn>
                <a:cxn ang="0">
                  <a:pos x="20" y="4"/>
                </a:cxn>
                <a:cxn ang="0">
                  <a:pos x="14" y="6"/>
                </a:cxn>
                <a:cxn ang="0">
                  <a:pos x="8" y="10"/>
                </a:cxn>
                <a:cxn ang="0">
                  <a:pos x="4" y="16"/>
                </a:cxn>
                <a:cxn ang="0">
                  <a:pos x="2" y="22"/>
                </a:cxn>
                <a:cxn ang="0">
                  <a:pos x="0" y="28"/>
                </a:cxn>
                <a:cxn ang="0">
                  <a:pos x="0" y="34"/>
                </a:cxn>
                <a:cxn ang="0">
                  <a:pos x="0" y="34"/>
                </a:cxn>
                <a:cxn ang="0">
                  <a:pos x="0" y="42"/>
                </a:cxn>
                <a:cxn ang="0">
                  <a:pos x="2" y="48"/>
                </a:cxn>
                <a:cxn ang="0">
                  <a:pos x="4" y="54"/>
                </a:cxn>
                <a:cxn ang="0">
                  <a:pos x="8" y="58"/>
                </a:cxn>
                <a:cxn ang="0">
                  <a:pos x="14" y="62"/>
                </a:cxn>
                <a:cxn ang="0">
                  <a:pos x="20" y="66"/>
                </a:cxn>
                <a:cxn ang="0">
                  <a:pos x="26" y="68"/>
                </a:cxn>
                <a:cxn ang="0">
                  <a:pos x="32" y="68"/>
                </a:cxn>
                <a:cxn ang="0">
                  <a:pos x="32" y="68"/>
                </a:cxn>
                <a:cxn ang="0">
                  <a:pos x="40" y="68"/>
                </a:cxn>
                <a:cxn ang="0">
                  <a:pos x="46" y="66"/>
                </a:cxn>
                <a:cxn ang="0">
                  <a:pos x="52" y="62"/>
                </a:cxn>
                <a:cxn ang="0">
                  <a:pos x="56" y="58"/>
                </a:cxn>
                <a:cxn ang="0">
                  <a:pos x="60" y="54"/>
                </a:cxn>
                <a:cxn ang="0">
                  <a:pos x="64" y="48"/>
                </a:cxn>
                <a:cxn ang="0">
                  <a:pos x="66" y="42"/>
                </a:cxn>
                <a:cxn ang="0">
                  <a:pos x="66" y="34"/>
                </a:cxn>
                <a:cxn ang="0">
                  <a:pos x="66" y="34"/>
                </a:cxn>
              </a:cxnLst>
              <a:rect l="0" t="0" r="r" b="b"/>
              <a:pathLst>
                <a:path w="66" h="68">
                  <a:moveTo>
                    <a:pt x="66" y="34"/>
                  </a:moveTo>
                  <a:lnTo>
                    <a:pt x="66" y="34"/>
                  </a:lnTo>
                  <a:lnTo>
                    <a:pt x="66" y="28"/>
                  </a:lnTo>
                  <a:lnTo>
                    <a:pt x="64" y="22"/>
                  </a:lnTo>
                  <a:lnTo>
                    <a:pt x="60" y="16"/>
                  </a:lnTo>
                  <a:lnTo>
                    <a:pt x="56" y="10"/>
                  </a:lnTo>
                  <a:lnTo>
                    <a:pt x="52" y="6"/>
                  </a:lnTo>
                  <a:lnTo>
                    <a:pt x="46" y="4"/>
                  </a:lnTo>
                  <a:lnTo>
                    <a:pt x="40" y="2"/>
                  </a:lnTo>
                  <a:lnTo>
                    <a:pt x="32" y="0"/>
                  </a:lnTo>
                  <a:lnTo>
                    <a:pt x="32" y="0"/>
                  </a:lnTo>
                  <a:lnTo>
                    <a:pt x="26" y="2"/>
                  </a:lnTo>
                  <a:lnTo>
                    <a:pt x="20" y="4"/>
                  </a:lnTo>
                  <a:lnTo>
                    <a:pt x="14" y="6"/>
                  </a:lnTo>
                  <a:lnTo>
                    <a:pt x="8" y="10"/>
                  </a:lnTo>
                  <a:lnTo>
                    <a:pt x="4" y="16"/>
                  </a:lnTo>
                  <a:lnTo>
                    <a:pt x="2" y="22"/>
                  </a:lnTo>
                  <a:lnTo>
                    <a:pt x="0" y="28"/>
                  </a:lnTo>
                  <a:lnTo>
                    <a:pt x="0" y="34"/>
                  </a:lnTo>
                  <a:lnTo>
                    <a:pt x="0" y="34"/>
                  </a:lnTo>
                  <a:lnTo>
                    <a:pt x="0" y="42"/>
                  </a:lnTo>
                  <a:lnTo>
                    <a:pt x="2" y="48"/>
                  </a:lnTo>
                  <a:lnTo>
                    <a:pt x="4" y="54"/>
                  </a:lnTo>
                  <a:lnTo>
                    <a:pt x="8" y="58"/>
                  </a:lnTo>
                  <a:lnTo>
                    <a:pt x="14" y="62"/>
                  </a:lnTo>
                  <a:lnTo>
                    <a:pt x="20" y="66"/>
                  </a:lnTo>
                  <a:lnTo>
                    <a:pt x="26" y="68"/>
                  </a:lnTo>
                  <a:lnTo>
                    <a:pt x="32" y="68"/>
                  </a:lnTo>
                  <a:lnTo>
                    <a:pt x="32" y="68"/>
                  </a:lnTo>
                  <a:lnTo>
                    <a:pt x="40" y="68"/>
                  </a:lnTo>
                  <a:lnTo>
                    <a:pt x="46" y="66"/>
                  </a:lnTo>
                  <a:lnTo>
                    <a:pt x="52" y="62"/>
                  </a:lnTo>
                  <a:lnTo>
                    <a:pt x="56" y="58"/>
                  </a:lnTo>
                  <a:lnTo>
                    <a:pt x="60" y="54"/>
                  </a:lnTo>
                  <a:lnTo>
                    <a:pt x="64" y="48"/>
                  </a:lnTo>
                  <a:lnTo>
                    <a:pt x="66" y="42"/>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5" name="Freeform 75"/>
            <p:cNvSpPr>
              <a:spLocks/>
            </p:cNvSpPr>
            <p:nvPr/>
          </p:nvSpPr>
          <p:spPr bwMode="auto">
            <a:xfrm>
              <a:off x="3886200" y="3482171"/>
              <a:ext cx="114300" cy="109537"/>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2"/>
                </a:cxn>
                <a:cxn ang="0">
                  <a:pos x="20" y="64"/>
                </a:cxn>
                <a:cxn ang="0">
                  <a:pos x="26" y="66"/>
                </a:cxn>
                <a:cxn ang="0">
                  <a:pos x="34" y="66"/>
                </a:cxn>
                <a:cxn ang="0">
                  <a:pos x="34" y="66"/>
                </a:cxn>
                <a:cxn ang="0">
                  <a:pos x="40" y="66"/>
                </a:cxn>
                <a:cxn ang="0">
                  <a:pos x="46" y="64"/>
                </a:cxn>
                <a:cxn ang="0">
                  <a:pos x="52" y="62"/>
                </a:cxn>
                <a:cxn ang="0">
                  <a:pos x="58" y="56"/>
                </a:cxn>
                <a:cxn ang="0">
                  <a:pos x="62" y="52"/>
                </a:cxn>
                <a:cxn ang="0">
                  <a:pos x="64" y="46"/>
                </a:cxn>
                <a:cxn ang="0">
                  <a:pos x="66" y="40"/>
                </a:cxn>
                <a:cxn ang="0">
                  <a:pos x="68" y="34"/>
                </a:cxn>
                <a:cxn ang="0">
                  <a:pos x="68" y="34"/>
                </a:cxn>
              </a:cxnLst>
              <a:rect l="0" t="0" r="r" b="b"/>
              <a:pathLst>
                <a:path w="68" h="66">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2"/>
                  </a:lnTo>
                  <a:lnTo>
                    <a:pt x="20" y="64"/>
                  </a:lnTo>
                  <a:lnTo>
                    <a:pt x="26" y="66"/>
                  </a:lnTo>
                  <a:lnTo>
                    <a:pt x="34" y="66"/>
                  </a:lnTo>
                  <a:lnTo>
                    <a:pt x="34" y="66"/>
                  </a:lnTo>
                  <a:lnTo>
                    <a:pt x="40" y="66"/>
                  </a:lnTo>
                  <a:lnTo>
                    <a:pt x="46" y="64"/>
                  </a:lnTo>
                  <a:lnTo>
                    <a:pt x="52" y="62"/>
                  </a:lnTo>
                  <a:lnTo>
                    <a:pt x="58" y="56"/>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6" name="Freeform 76"/>
            <p:cNvSpPr>
              <a:spLocks/>
            </p:cNvSpPr>
            <p:nvPr/>
          </p:nvSpPr>
          <p:spPr bwMode="auto">
            <a:xfrm>
              <a:off x="3757613" y="3477408"/>
              <a:ext cx="114300" cy="111125"/>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2"/>
                </a:cxn>
                <a:cxn ang="0">
                  <a:pos x="22" y="64"/>
                </a:cxn>
                <a:cxn ang="0">
                  <a:pos x="28" y="66"/>
                </a:cxn>
                <a:cxn ang="0">
                  <a:pos x="34" y="66"/>
                </a:cxn>
                <a:cxn ang="0">
                  <a:pos x="34" y="66"/>
                </a:cxn>
                <a:cxn ang="0">
                  <a:pos x="42" y="66"/>
                </a:cxn>
                <a:cxn ang="0">
                  <a:pos x="48" y="64"/>
                </a:cxn>
                <a:cxn ang="0">
                  <a:pos x="54" y="62"/>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2"/>
                  </a:lnTo>
                  <a:lnTo>
                    <a:pt x="22" y="64"/>
                  </a:lnTo>
                  <a:lnTo>
                    <a:pt x="28" y="66"/>
                  </a:lnTo>
                  <a:lnTo>
                    <a:pt x="34" y="66"/>
                  </a:lnTo>
                  <a:lnTo>
                    <a:pt x="34" y="66"/>
                  </a:lnTo>
                  <a:lnTo>
                    <a:pt x="42" y="66"/>
                  </a:lnTo>
                  <a:lnTo>
                    <a:pt x="48" y="64"/>
                  </a:lnTo>
                  <a:lnTo>
                    <a:pt x="54" y="62"/>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7" name="Freeform 77"/>
            <p:cNvSpPr>
              <a:spLocks/>
            </p:cNvSpPr>
            <p:nvPr/>
          </p:nvSpPr>
          <p:spPr bwMode="auto">
            <a:xfrm>
              <a:off x="3633788" y="3477408"/>
              <a:ext cx="114300" cy="114300"/>
            </a:xfrm>
            <a:custGeom>
              <a:avLst/>
              <a:gdLst/>
              <a:ahLst/>
              <a:cxnLst>
                <a:cxn ang="0">
                  <a:pos x="68" y="34"/>
                </a:cxn>
                <a:cxn ang="0">
                  <a:pos x="68" y="34"/>
                </a:cxn>
                <a:cxn ang="0">
                  <a:pos x="68" y="28"/>
                </a:cxn>
                <a:cxn ang="0">
                  <a:pos x="66" y="20"/>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2" y="20"/>
                </a:cxn>
                <a:cxn ang="0">
                  <a:pos x="2" y="28"/>
                </a:cxn>
                <a:cxn ang="0">
                  <a:pos x="0" y="34"/>
                </a:cxn>
                <a:cxn ang="0">
                  <a:pos x="0" y="34"/>
                </a:cxn>
                <a:cxn ang="0">
                  <a:pos x="2" y="40"/>
                </a:cxn>
                <a:cxn ang="0">
                  <a:pos x="2" y="48"/>
                </a:cxn>
                <a:cxn ang="0">
                  <a:pos x="6" y="52"/>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2"/>
                </a:cxn>
                <a:cxn ang="0">
                  <a:pos x="66" y="48"/>
                </a:cxn>
                <a:cxn ang="0">
                  <a:pos x="68" y="40"/>
                </a:cxn>
                <a:cxn ang="0">
                  <a:pos x="68" y="34"/>
                </a:cxn>
                <a:cxn ang="0">
                  <a:pos x="68" y="34"/>
                </a:cxn>
              </a:cxnLst>
              <a:rect l="0" t="0" r="r" b="b"/>
              <a:pathLst>
                <a:path w="68" h="68">
                  <a:moveTo>
                    <a:pt x="68" y="34"/>
                  </a:moveTo>
                  <a:lnTo>
                    <a:pt x="68" y="34"/>
                  </a:lnTo>
                  <a:lnTo>
                    <a:pt x="68" y="28"/>
                  </a:lnTo>
                  <a:lnTo>
                    <a:pt x="66" y="20"/>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2" y="20"/>
                  </a:lnTo>
                  <a:lnTo>
                    <a:pt x="2" y="28"/>
                  </a:lnTo>
                  <a:lnTo>
                    <a:pt x="0" y="34"/>
                  </a:lnTo>
                  <a:lnTo>
                    <a:pt x="0" y="34"/>
                  </a:lnTo>
                  <a:lnTo>
                    <a:pt x="2" y="40"/>
                  </a:lnTo>
                  <a:lnTo>
                    <a:pt x="2" y="48"/>
                  </a:lnTo>
                  <a:lnTo>
                    <a:pt x="6" y="52"/>
                  </a:lnTo>
                  <a:lnTo>
                    <a:pt x="10" y="58"/>
                  </a:lnTo>
                  <a:lnTo>
                    <a:pt x="16" y="62"/>
                  </a:lnTo>
                  <a:lnTo>
                    <a:pt x="20" y="66"/>
                  </a:lnTo>
                  <a:lnTo>
                    <a:pt x="28" y="68"/>
                  </a:lnTo>
                  <a:lnTo>
                    <a:pt x="34" y="68"/>
                  </a:lnTo>
                  <a:lnTo>
                    <a:pt x="34" y="68"/>
                  </a:lnTo>
                  <a:lnTo>
                    <a:pt x="40" y="68"/>
                  </a:lnTo>
                  <a:lnTo>
                    <a:pt x="48" y="66"/>
                  </a:lnTo>
                  <a:lnTo>
                    <a:pt x="52" y="62"/>
                  </a:lnTo>
                  <a:lnTo>
                    <a:pt x="58" y="58"/>
                  </a:lnTo>
                  <a:lnTo>
                    <a:pt x="62" y="52"/>
                  </a:lnTo>
                  <a:lnTo>
                    <a:pt x="66" y="48"/>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8" name="Freeform 78"/>
            <p:cNvSpPr>
              <a:spLocks/>
            </p:cNvSpPr>
            <p:nvPr/>
          </p:nvSpPr>
          <p:spPr bwMode="auto">
            <a:xfrm>
              <a:off x="3503613" y="3482171"/>
              <a:ext cx="114300" cy="112712"/>
            </a:xfrm>
            <a:custGeom>
              <a:avLst/>
              <a:gdLst/>
              <a:ahLst/>
              <a:cxnLst>
                <a:cxn ang="0">
                  <a:pos x="68" y="34"/>
                </a:cxn>
                <a:cxn ang="0">
                  <a:pos x="68" y="34"/>
                </a:cxn>
                <a:cxn ang="0">
                  <a:pos x="66" y="28"/>
                </a:cxn>
                <a:cxn ang="0">
                  <a:pos x="64" y="22"/>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0"/>
                </a:cxn>
                <a:cxn ang="0">
                  <a:pos x="2" y="48"/>
                </a:cxn>
                <a:cxn ang="0">
                  <a:pos x="6" y="52"/>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2"/>
                </a:cxn>
                <a:cxn ang="0">
                  <a:pos x="64" y="48"/>
                </a:cxn>
                <a:cxn ang="0">
                  <a:pos x="66" y="40"/>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0"/>
                  </a:lnTo>
                  <a:lnTo>
                    <a:pt x="2" y="48"/>
                  </a:lnTo>
                  <a:lnTo>
                    <a:pt x="6" y="52"/>
                  </a:lnTo>
                  <a:lnTo>
                    <a:pt x="10" y="58"/>
                  </a:lnTo>
                  <a:lnTo>
                    <a:pt x="16" y="62"/>
                  </a:lnTo>
                  <a:lnTo>
                    <a:pt x="20" y="66"/>
                  </a:lnTo>
                  <a:lnTo>
                    <a:pt x="28" y="68"/>
                  </a:lnTo>
                  <a:lnTo>
                    <a:pt x="34" y="68"/>
                  </a:lnTo>
                  <a:lnTo>
                    <a:pt x="34" y="68"/>
                  </a:lnTo>
                  <a:lnTo>
                    <a:pt x="40" y="68"/>
                  </a:lnTo>
                  <a:lnTo>
                    <a:pt x="48" y="66"/>
                  </a:lnTo>
                  <a:lnTo>
                    <a:pt x="52" y="62"/>
                  </a:lnTo>
                  <a:lnTo>
                    <a:pt x="58" y="58"/>
                  </a:lnTo>
                  <a:lnTo>
                    <a:pt x="62" y="52"/>
                  </a:lnTo>
                  <a:lnTo>
                    <a:pt x="64" y="48"/>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79" name="Freeform 79"/>
            <p:cNvSpPr>
              <a:spLocks/>
            </p:cNvSpPr>
            <p:nvPr/>
          </p:nvSpPr>
          <p:spPr bwMode="auto">
            <a:xfrm>
              <a:off x="3509963"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6" y="62"/>
                </a:cxn>
                <a:cxn ang="0">
                  <a:pos x="20" y="66"/>
                </a:cxn>
                <a:cxn ang="0">
                  <a:pos x="28"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2"/>
                  </a:lnTo>
                  <a:lnTo>
                    <a:pt x="2" y="48"/>
                  </a:lnTo>
                  <a:lnTo>
                    <a:pt x="6" y="54"/>
                  </a:lnTo>
                  <a:lnTo>
                    <a:pt x="10" y="58"/>
                  </a:lnTo>
                  <a:lnTo>
                    <a:pt x="16" y="62"/>
                  </a:lnTo>
                  <a:lnTo>
                    <a:pt x="20" y="66"/>
                  </a:lnTo>
                  <a:lnTo>
                    <a:pt x="28"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80" name="Freeform 80"/>
            <p:cNvSpPr>
              <a:spLocks/>
            </p:cNvSpPr>
            <p:nvPr/>
          </p:nvSpPr>
          <p:spPr bwMode="auto">
            <a:xfrm>
              <a:off x="3378200" y="3482171"/>
              <a:ext cx="114300" cy="109537"/>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2"/>
                </a:cxn>
                <a:cxn ang="0">
                  <a:pos x="22" y="64"/>
                </a:cxn>
                <a:cxn ang="0">
                  <a:pos x="28" y="66"/>
                </a:cxn>
                <a:cxn ang="0">
                  <a:pos x="34" y="66"/>
                </a:cxn>
                <a:cxn ang="0">
                  <a:pos x="34" y="66"/>
                </a:cxn>
                <a:cxn ang="0">
                  <a:pos x="42" y="66"/>
                </a:cxn>
                <a:cxn ang="0">
                  <a:pos x="48" y="64"/>
                </a:cxn>
                <a:cxn ang="0">
                  <a:pos x="54" y="62"/>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2"/>
                  </a:lnTo>
                  <a:lnTo>
                    <a:pt x="22" y="64"/>
                  </a:lnTo>
                  <a:lnTo>
                    <a:pt x="28" y="66"/>
                  </a:lnTo>
                  <a:lnTo>
                    <a:pt x="34" y="66"/>
                  </a:lnTo>
                  <a:lnTo>
                    <a:pt x="34" y="66"/>
                  </a:lnTo>
                  <a:lnTo>
                    <a:pt x="42" y="66"/>
                  </a:lnTo>
                  <a:lnTo>
                    <a:pt x="48" y="64"/>
                  </a:lnTo>
                  <a:lnTo>
                    <a:pt x="54" y="62"/>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81" name="Freeform 81"/>
            <p:cNvSpPr>
              <a:spLocks/>
            </p:cNvSpPr>
            <p:nvPr/>
          </p:nvSpPr>
          <p:spPr bwMode="auto">
            <a:xfrm>
              <a:off x="3386138" y="3867933"/>
              <a:ext cx="109537" cy="114300"/>
            </a:xfrm>
            <a:custGeom>
              <a:avLst/>
              <a:gdLst/>
              <a:ahLst/>
              <a:cxnLst>
                <a:cxn ang="0">
                  <a:pos x="66" y="34"/>
                </a:cxn>
                <a:cxn ang="0">
                  <a:pos x="66" y="34"/>
                </a:cxn>
                <a:cxn ang="0">
                  <a:pos x="66" y="28"/>
                </a:cxn>
                <a:cxn ang="0">
                  <a:pos x="64" y="22"/>
                </a:cxn>
                <a:cxn ang="0">
                  <a:pos x="62" y="16"/>
                </a:cxn>
                <a:cxn ang="0">
                  <a:pos x="56"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6" y="58"/>
                </a:cxn>
                <a:cxn ang="0">
                  <a:pos x="62" y="54"/>
                </a:cxn>
                <a:cxn ang="0">
                  <a:pos x="64" y="48"/>
                </a:cxn>
                <a:cxn ang="0">
                  <a:pos x="66" y="42"/>
                </a:cxn>
                <a:cxn ang="0">
                  <a:pos x="66" y="34"/>
                </a:cxn>
                <a:cxn ang="0">
                  <a:pos x="66" y="34"/>
                </a:cxn>
              </a:cxnLst>
              <a:rect l="0" t="0" r="r" b="b"/>
              <a:pathLst>
                <a:path w="66" h="68">
                  <a:moveTo>
                    <a:pt x="66" y="34"/>
                  </a:moveTo>
                  <a:lnTo>
                    <a:pt x="66" y="34"/>
                  </a:lnTo>
                  <a:lnTo>
                    <a:pt x="66" y="28"/>
                  </a:lnTo>
                  <a:lnTo>
                    <a:pt x="64" y="22"/>
                  </a:lnTo>
                  <a:lnTo>
                    <a:pt x="62" y="16"/>
                  </a:lnTo>
                  <a:lnTo>
                    <a:pt x="56"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6" y="58"/>
                  </a:lnTo>
                  <a:lnTo>
                    <a:pt x="62" y="54"/>
                  </a:lnTo>
                  <a:lnTo>
                    <a:pt x="64" y="48"/>
                  </a:lnTo>
                  <a:lnTo>
                    <a:pt x="66" y="42"/>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82" name="Freeform 82"/>
            <p:cNvSpPr>
              <a:spLocks/>
            </p:cNvSpPr>
            <p:nvPr/>
          </p:nvSpPr>
          <p:spPr bwMode="auto">
            <a:xfrm>
              <a:off x="3257550" y="3482171"/>
              <a:ext cx="111125" cy="112712"/>
            </a:xfrm>
            <a:custGeom>
              <a:avLst/>
              <a:gdLst/>
              <a:ahLst/>
              <a:cxnLst>
                <a:cxn ang="0">
                  <a:pos x="66" y="34"/>
                </a:cxn>
                <a:cxn ang="0">
                  <a:pos x="66" y="34"/>
                </a:cxn>
                <a:cxn ang="0">
                  <a:pos x="66" y="28"/>
                </a:cxn>
                <a:cxn ang="0">
                  <a:pos x="64" y="22"/>
                </a:cxn>
                <a:cxn ang="0">
                  <a:pos x="62" y="16"/>
                </a:cxn>
                <a:cxn ang="0">
                  <a:pos x="56"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0"/>
                </a:cxn>
                <a:cxn ang="0">
                  <a:pos x="2" y="48"/>
                </a:cxn>
                <a:cxn ang="0">
                  <a:pos x="6" y="52"/>
                </a:cxn>
                <a:cxn ang="0">
                  <a:pos x="10" y="58"/>
                </a:cxn>
                <a:cxn ang="0">
                  <a:pos x="14" y="62"/>
                </a:cxn>
                <a:cxn ang="0">
                  <a:pos x="20" y="66"/>
                </a:cxn>
                <a:cxn ang="0">
                  <a:pos x="26" y="68"/>
                </a:cxn>
                <a:cxn ang="0">
                  <a:pos x="34" y="68"/>
                </a:cxn>
                <a:cxn ang="0">
                  <a:pos x="34" y="68"/>
                </a:cxn>
                <a:cxn ang="0">
                  <a:pos x="40" y="68"/>
                </a:cxn>
                <a:cxn ang="0">
                  <a:pos x="46" y="66"/>
                </a:cxn>
                <a:cxn ang="0">
                  <a:pos x="52" y="62"/>
                </a:cxn>
                <a:cxn ang="0">
                  <a:pos x="56" y="58"/>
                </a:cxn>
                <a:cxn ang="0">
                  <a:pos x="62" y="52"/>
                </a:cxn>
                <a:cxn ang="0">
                  <a:pos x="64" y="48"/>
                </a:cxn>
                <a:cxn ang="0">
                  <a:pos x="66" y="40"/>
                </a:cxn>
                <a:cxn ang="0">
                  <a:pos x="66" y="34"/>
                </a:cxn>
                <a:cxn ang="0">
                  <a:pos x="66" y="34"/>
                </a:cxn>
              </a:cxnLst>
              <a:rect l="0" t="0" r="r" b="b"/>
              <a:pathLst>
                <a:path w="66" h="68">
                  <a:moveTo>
                    <a:pt x="66" y="34"/>
                  </a:moveTo>
                  <a:lnTo>
                    <a:pt x="66" y="34"/>
                  </a:lnTo>
                  <a:lnTo>
                    <a:pt x="66" y="28"/>
                  </a:lnTo>
                  <a:lnTo>
                    <a:pt x="64" y="22"/>
                  </a:lnTo>
                  <a:lnTo>
                    <a:pt x="62" y="16"/>
                  </a:lnTo>
                  <a:lnTo>
                    <a:pt x="56"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0"/>
                  </a:lnTo>
                  <a:lnTo>
                    <a:pt x="2" y="48"/>
                  </a:lnTo>
                  <a:lnTo>
                    <a:pt x="6" y="52"/>
                  </a:lnTo>
                  <a:lnTo>
                    <a:pt x="10" y="58"/>
                  </a:lnTo>
                  <a:lnTo>
                    <a:pt x="14" y="62"/>
                  </a:lnTo>
                  <a:lnTo>
                    <a:pt x="20" y="66"/>
                  </a:lnTo>
                  <a:lnTo>
                    <a:pt x="26" y="68"/>
                  </a:lnTo>
                  <a:lnTo>
                    <a:pt x="34" y="68"/>
                  </a:lnTo>
                  <a:lnTo>
                    <a:pt x="34" y="68"/>
                  </a:lnTo>
                  <a:lnTo>
                    <a:pt x="40" y="68"/>
                  </a:lnTo>
                  <a:lnTo>
                    <a:pt x="46" y="66"/>
                  </a:lnTo>
                  <a:lnTo>
                    <a:pt x="52" y="62"/>
                  </a:lnTo>
                  <a:lnTo>
                    <a:pt x="56" y="58"/>
                  </a:lnTo>
                  <a:lnTo>
                    <a:pt x="62" y="52"/>
                  </a:lnTo>
                  <a:lnTo>
                    <a:pt x="64" y="48"/>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83" name="Freeform 83"/>
            <p:cNvSpPr>
              <a:spLocks/>
            </p:cNvSpPr>
            <p:nvPr/>
          </p:nvSpPr>
          <p:spPr bwMode="auto">
            <a:xfrm>
              <a:off x="3257550" y="38679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90" name="Freeform 90"/>
            <p:cNvSpPr>
              <a:spLocks/>
            </p:cNvSpPr>
            <p:nvPr/>
          </p:nvSpPr>
          <p:spPr bwMode="auto">
            <a:xfrm>
              <a:off x="3886200" y="3867933"/>
              <a:ext cx="114300" cy="114300"/>
            </a:xfrm>
            <a:custGeom>
              <a:avLst/>
              <a:gdLst/>
              <a:ahLst/>
              <a:cxnLst>
                <a:cxn ang="0">
                  <a:pos x="68" y="34"/>
                </a:cxn>
                <a:cxn ang="0">
                  <a:pos x="68" y="34"/>
                </a:cxn>
                <a:cxn ang="0">
                  <a:pos x="68" y="28"/>
                </a:cxn>
                <a:cxn ang="0">
                  <a:pos x="66" y="22"/>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2"/>
                  </a:lnTo>
                  <a:lnTo>
                    <a:pt x="2" y="48"/>
                  </a:lnTo>
                  <a:lnTo>
                    <a:pt x="6" y="54"/>
                  </a:lnTo>
                  <a:lnTo>
                    <a:pt x="10" y="58"/>
                  </a:lnTo>
                  <a:lnTo>
                    <a:pt x="16" y="62"/>
                  </a:lnTo>
                  <a:lnTo>
                    <a:pt x="20" y="66"/>
                  </a:lnTo>
                  <a:lnTo>
                    <a:pt x="28" y="68"/>
                  </a:lnTo>
                  <a:lnTo>
                    <a:pt x="34" y="68"/>
                  </a:lnTo>
                  <a:lnTo>
                    <a:pt x="34" y="68"/>
                  </a:lnTo>
                  <a:lnTo>
                    <a:pt x="40" y="68"/>
                  </a:lnTo>
                  <a:lnTo>
                    <a:pt x="48" y="66"/>
                  </a:lnTo>
                  <a:lnTo>
                    <a:pt x="52"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91" name="Freeform 91"/>
            <p:cNvSpPr>
              <a:spLocks/>
            </p:cNvSpPr>
            <p:nvPr/>
          </p:nvSpPr>
          <p:spPr bwMode="auto">
            <a:xfrm>
              <a:off x="3760788"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892" name="Freeform 92"/>
            <p:cNvSpPr>
              <a:spLocks/>
            </p:cNvSpPr>
            <p:nvPr/>
          </p:nvSpPr>
          <p:spPr bwMode="auto">
            <a:xfrm>
              <a:off x="3633788" y="38679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11" name="Freeform 111"/>
            <p:cNvSpPr>
              <a:spLocks/>
            </p:cNvSpPr>
            <p:nvPr/>
          </p:nvSpPr>
          <p:spPr bwMode="auto">
            <a:xfrm>
              <a:off x="4325938" y="3477408"/>
              <a:ext cx="114300" cy="114300"/>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8"/>
                </a:cxn>
                <a:cxn ang="0">
                  <a:pos x="34" y="68"/>
                </a:cxn>
                <a:cxn ang="0">
                  <a:pos x="40" y="66"/>
                </a:cxn>
                <a:cxn ang="0">
                  <a:pos x="46" y="64"/>
                </a:cxn>
                <a:cxn ang="0">
                  <a:pos x="52" y="62"/>
                </a:cxn>
                <a:cxn ang="0">
                  <a:pos x="58" y="58"/>
                </a:cxn>
                <a:cxn ang="0">
                  <a:pos x="62" y="52"/>
                </a:cxn>
                <a:cxn ang="0">
                  <a:pos x="64" y="46"/>
                </a:cxn>
                <a:cxn ang="0">
                  <a:pos x="66" y="40"/>
                </a:cxn>
                <a:cxn ang="0">
                  <a:pos x="68" y="34"/>
                </a:cxn>
                <a:cxn ang="0">
                  <a:pos x="68" y="34"/>
                </a:cxn>
              </a:cxnLst>
              <a:rect l="0" t="0" r="r" b="b"/>
              <a:pathLst>
                <a:path w="68" h="68">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8"/>
                  </a:lnTo>
                  <a:lnTo>
                    <a:pt x="34" y="68"/>
                  </a:lnTo>
                  <a:lnTo>
                    <a:pt x="40" y="66"/>
                  </a:lnTo>
                  <a:lnTo>
                    <a:pt x="46" y="64"/>
                  </a:lnTo>
                  <a:lnTo>
                    <a:pt x="52" y="62"/>
                  </a:lnTo>
                  <a:lnTo>
                    <a:pt x="58" y="58"/>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12" name="Freeform 112"/>
            <p:cNvSpPr>
              <a:spLocks/>
            </p:cNvSpPr>
            <p:nvPr/>
          </p:nvSpPr>
          <p:spPr bwMode="auto">
            <a:xfrm>
              <a:off x="4332288" y="3867933"/>
              <a:ext cx="111125" cy="114300"/>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8" y="10"/>
                </a:cxn>
                <a:cxn ang="0">
                  <a:pos x="4" y="14"/>
                </a:cxn>
                <a:cxn ang="0">
                  <a:pos x="2" y="20"/>
                </a:cxn>
                <a:cxn ang="0">
                  <a:pos x="0" y="26"/>
                </a:cxn>
                <a:cxn ang="0">
                  <a:pos x="0" y="34"/>
                </a:cxn>
                <a:cxn ang="0">
                  <a:pos x="0" y="34"/>
                </a:cxn>
                <a:cxn ang="0">
                  <a:pos x="0" y="40"/>
                </a:cxn>
                <a:cxn ang="0">
                  <a:pos x="2" y="46"/>
                </a:cxn>
                <a:cxn ang="0">
                  <a:pos x="4" y="52"/>
                </a:cxn>
                <a:cxn ang="0">
                  <a:pos x="8" y="58"/>
                </a:cxn>
                <a:cxn ang="0">
                  <a:pos x="14" y="62"/>
                </a:cxn>
                <a:cxn ang="0">
                  <a:pos x="20" y="64"/>
                </a:cxn>
                <a:cxn ang="0">
                  <a:pos x="26" y="66"/>
                </a:cxn>
                <a:cxn ang="0">
                  <a:pos x="32" y="68"/>
                </a:cxn>
                <a:cxn ang="0">
                  <a:pos x="32" y="68"/>
                </a:cxn>
                <a:cxn ang="0">
                  <a:pos x="40" y="66"/>
                </a:cxn>
                <a:cxn ang="0">
                  <a:pos x="46" y="64"/>
                </a:cxn>
                <a:cxn ang="0">
                  <a:pos x="52" y="62"/>
                </a:cxn>
                <a:cxn ang="0">
                  <a:pos x="56" y="58"/>
                </a:cxn>
                <a:cxn ang="0">
                  <a:pos x="60" y="52"/>
                </a:cxn>
                <a:cxn ang="0">
                  <a:pos x="64" y="46"/>
                </a:cxn>
                <a:cxn ang="0">
                  <a:pos x="66" y="40"/>
                </a:cxn>
                <a:cxn ang="0">
                  <a:pos x="66" y="34"/>
                </a:cxn>
                <a:cxn ang="0">
                  <a:pos x="66" y="34"/>
                </a:cxn>
              </a:cxnLst>
              <a:rect l="0" t="0" r="r" b="b"/>
              <a:pathLst>
                <a:path w="66" h="68">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8" y="10"/>
                  </a:lnTo>
                  <a:lnTo>
                    <a:pt x="4" y="14"/>
                  </a:lnTo>
                  <a:lnTo>
                    <a:pt x="2" y="20"/>
                  </a:lnTo>
                  <a:lnTo>
                    <a:pt x="0" y="26"/>
                  </a:lnTo>
                  <a:lnTo>
                    <a:pt x="0" y="34"/>
                  </a:lnTo>
                  <a:lnTo>
                    <a:pt x="0" y="34"/>
                  </a:lnTo>
                  <a:lnTo>
                    <a:pt x="0" y="40"/>
                  </a:lnTo>
                  <a:lnTo>
                    <a:pt x="2" y="46"/>
                  </a:lnTo>
                  <a:lnTo>
                    <a:pt x="4" y="52"/>
                  </a:lnTo>
                  <a:lnTo>
                    <a:pt x="8" y="58"/>
                  </a:lnTo>
                  <a:lnTo>
                    <a:pt x="14" y="62"/>
                  </a:lnTo>
                  <a:lnTo>
                    <a:pt x="20" y="64"/>
                  </a:lnTo>
                  <a:lnTo>
                    <a:pt x="26" y="66"/>
                  </a:lnTo>
                  <a:lnTo>
                    <a:pt x="32" y="68"/>
                  </a:lnTo>
                  <a:lnTo>
                    <a:pt x="32" y="68"/>
                  </a:lnTo>
                  <a:lnTo>
                    <a:pt x="40" y="66"/>
                  </a:lnTo>
                  <a:lnTo>
                    <a:pt x="46" y="64"/>
                  </a:lnTo>
                  <a:lnTo>
                    <a:pt x="52" y="62"/>
                  </a:lnTo>
                  <a:lnTo>
                    <a:pt x="56" y="58"/>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13" name="Freeform 113"/>
            <p:cNvSpPr>
              <a:spLocks/>
            </p:cNvSpPr>
            <p:nvPr/>
          </p:nvSpPr>
          <p:spPr bwMode="auto">
            <a:xfrm>
              <a:off x="4202113" y="3474233"/>
              <a:ext cx="112712" cy="114300"/>
            </a:xfrm>
            <a:custGeom>
              <a:avLst/>
              <a:gdLst/>
              <a:ahLst/>
              <a:cxnLst>
                <a:cxn ang="0">
                  <a:pos x="68" y="34"/>
                </a:cxn>
                <a:cxn ang="0">
                  <a:pos x="68" y="34"/>
                </a:cxn>
                <a:cxn ang="0">
                  <a:pos x="68" y="28"/>
                </a:cxn>
                <a:cxn ang="0">
                  <a:pos x="66" y="22"/>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0" y="66"/>
                  </a:lnTo>
                  <a:lnTo>
                    <a:pt x="28" y="68"/>
                  </a:lnTo>
                  <a:lnTo>
                    <a:pt x="34" y="68"/>
                  </a:lnTo>
                  <a:lnTo>
                    <a:pt x="34" y="68"/>
                  </a:lnTo>
                  <a:lnTo>
                    <a:pt x="40" y="68"/>
                  </a:lnTo>
                  <a:lnTo>
                    <a:pt x="48" y="66"/>
                  </a:lnTo>
                  <a:lnTo>
                    <a:pt x="52"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14" name="Freeform 114"/>
            <p:cNvSpPr>
              <a:spLocks/>
            </p:cNvSpPr>
            <p:nvPr/>
          </p:nvSpPr>
          <p:spPr bwMode="auto">
            <a:xfrm>
              <a:off x="4205288" y="3861583"/>
              <a:ext cx="114300" cy="112713"/>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0"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0"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0"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0"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31" name="Freeform 131"/>
            <p:cNvSpPr>
              <a:spLocks/>
            </p:cNvSpPr>
            <p:nvPr/>
          </p:nvSpPr>
          <p:spPr bwMode="auto">
            <a:xfrm>
              <a:off x="4768850" y="3482171"/>
              <a:ext cx="111125" cy="112712"/>
            </a:xfrm>
            <a:custGeom>
              <a:avLst/>
              <a:gdLst/>
              <a:ahLst/>
              <a:cxnLst>
                <a:cxn ang="0">
                  <a:pos x="66" y="34"/>
                </a:cxn>
                <a:cxn ang="0">
                  <a:pos x="66" y="34"/>
                </a:cxn>
                <a:cxn ang="0">
                  <a:pos x="66" y="28"/>
                </a:cxn>
                <a:cxn ang="0">
                  <a:pos x="64" y="22"/>
                </a:cxn>
                <a:cxn ang="0">
                  <a:pos x="60" y="16"/>
                </a:cxn>
                <a:cxn ang="0">
                  <a:pos x="56"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0"/>
                </a:cxn>
                <a:cxn ang="0">
                  <a:pos x="2" y="48"/>
                </a:cxn>
                <a:cxn ang="0">
                  <a:pos x="6" y="52"/>
                </a:cxn>
                <a:cxn ang="0">
                  <a:pos x="10" y="58"/>
                </a:cxn>
                <a:cxn ang="0">
                  <a:pos x="14" y="62"/>
                </a:cxn>
                <a:cxn ang="0">
                  <a:pos x="20" y="66"/>
                </a:cxn>
                <a:cxn ang="0">
                  <a:pos x="26" y="68"/>
                </a:cxn>
                <a:cxn ang="0">
                  <a:pos x="34" y="68"/>
                </a:cxn>
                <a:cxn ang="0">
                  <a:pos x="34" y="68"/>
                </a:cxn>
                <a:cxn ang="0">
                  <a:pos x="40" y="68"/>
                </a:cxn>
                <a:cxn ang="0">
                  <a:pos x="46" y="66"/>
                </a:cxn>
                <a:cxn ang="0">
                  <a:pos x="52" y="62"/>
                </a:cxn>
                <a:cxn ang="0">
                  <a:pos x="56" y="58"/>
                </a:cxn>
                <a:cxn ang="0">
                  <a:pos x="60" y="52"/>
                </a:cxn>
                <a:cxn ang="0">
                  <a:pos x="64" y="48"/>
                </a:cxn>
                <a:cxn ang="0">
                  <a:pos x="66" y="40"/>
                </a:cxn>
                <a:cxn ang="0">
                  <a:pos x="66" y="34"/>
                </a:cxn>
                <a:cxn ang="0">
                  <a:pos x="66" y="34"/>
                </a:cxn>
              </a:cxnLst>
              <a:rect l="0" t="0" r="r" b="b"/>
              <a:pathLst>
                <a:path w="66" h="68">
                  <a:moveTo>
                    <a:pt x="66" y="34"/>
                  </a:moveTo>
                  <a:lnTo>
                    <a:pt x="66" y="34"/>
                  </a:lnTo>
                  <a:lnTo>
                    <a:pt x="66" y="28"/>
                  </a:lnTo>
                  <a:lnTo>
                    <a:pt x="64" y="22"/>
                  </a:lnTo>
                  <a:lnTo>
                    <a:pt x="60" y="16"/>
                  </a:lnTo>
                  <a:lnTo>
                    <a:pt x="56"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0"/>
                  </a:lnTo>
                  <a:lnTo>
                    <a:pt x="2" y="48"/>
                  </a:lnTo>
                  <a:lnTo>
                    <a:pt x="6" y="52"/>
                  </a:lnTo>
                  <a:lnTo>
                    <a:pt x="10" y="58"/>
                  </a:lnTo>
                  <a:lnTo>
                    <a:pt x="14" y="62"/>
                  </a:lnTo>
                  <a:lnTo>
                    <a:pt x="20" y="66"/>
                  </a:lnTo>
                  <a:lnTo>
                    <a:pt x="26" y="68"/>
                  </a:lnTo>
                  <a:lnTo>
                    <a:pt x="34" y="68"/>
                  </a:lnTo>
                  <a:lnTo>
                    <a:pt x="34" y="68"/>
                  </a:lnTo>
                  <a:lnTo>
                    <a:pt x="40" y="68"/>
                  </a:lnTo>
                  <a:lnTo>
                    <a:pt x="46" y="66"/>
                  </a:lnTo>
                  <a:lnTo>
                    <a:pt x="52" y="62"/>
                  </a:lnTo>
                  <a:lnTo>
                    <a:pt x="56" y="58"/>
                  </a:lnTo>
                  <a:lnTo>
                    <a:pt x="60" y="52"/>
                  </a:lnTo>
                  <a:lnTo>
                    <a:pt x="64" y="48"/>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32" name="Freeform 132"/>
            <p:cNvSpPr>
              <a:spLocks/>
            </p:cNvSpPr>
            <p:nvPr/>
          </p:nvSpPr>
          <p:spPr bwMode="auto">
            <a:xfrm>
              <a:off x="4775200" y="3867933"/>
              <a:ext cx="111125" cy="114300"/>
            </a:xfrm>
            <a:custGeom>
              <a:avLst/>
              <a:gdLst/>
              <a:ahLst/>
              <a:cxnLst>
                <a:cxn ang="0">
                  <a:pos x="66" y="34"/>
                </a:cxn>
                <a:cxn ang="0">
                  <a:pos x="66" y="34"/>
                </a:cxn>
                <a:cxn ang="0">
                  <a:pos x="66" y="28"/>
                </a:cxn>
                <a:cxn ang="0">
                  <a:pos x="64" y="22"/>
                </a:cxn>
                <a:cxn ang="0">
                  <a:pos x="60" y="16"/>
                </a:cxn>
                <a:cxn ang="0">
                  <a:pos x="56"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6" y="58"/>
                </a:cxn>
                <a:cxn ang="0">
                  <a:pos x="60" y="54"/>
                </a:cxn>
                <a:cxn ang="0">
                  <a:pos x="64" y="48"/>
                </a:cxn>
                <a:cxn ang="0">
                  <a:pos x="66" y="42"/>
                </a:cxn>
                <a:cxn ang="0">
                  <a:pos x="66" y="34"/>
                </a:cxn>
                <a:cxn ang="0">
                  <a:pos x="66" y="34"/>
                </a:cxn>
              </a:cxnLst>
              <a:rect l="0" t="0" r="r" b="b"/>
              <a:pathLst>
                <a:path w="66" h="68">
                  <a:moveTo>
                    <a:pt x="66" y="34"/>
                  </a:moveTo>
                  <a:lnTo>
                    <a:pt x="66" y="34"/>
                  </a:lnTo>
                  <a:lnTo>
                    <a:pt x="66" y="28"/>
                  </a:lnTo>
                  <a:lnTo>
                    <a:pt x="64" y="22"/>
                  </a:lnTo>
                  <a:lnTo>
                    <a:pt x="60" y="16"/>
                  </a:lnTo>
                  <a:lnTo>
                    <a:pt x="56"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6" y="58"/>
                  </a:lnTo>
                  <a:lnTo>
                    <a:pt x="60" y="54"/>
                  </a:lnTo>
                  <a:lnTo>
                    <a:pt x="64" y="48"/>
                  </a:lnTo>
                  <a:lnTo>
                    <a:pt x="66" y="42"/>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33" name="Freeform 133"/>
            <p:cNvSpPr>
              <a:spLocks/>
            </p:cNvSpPr>
            <p:nvPr/>
          </p:nvSpPr>
          <p:spPr bwMode="auto">
            <a:xfrm>
              <a:off x="4645025" y="3482171"/>
              <a:ext cx="114300" cy="109537"/>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2"/>
                </a:cxn>
                <a:cxn ang="0">
                  <a:pos x="20" y="64"/>
                </a:cxn>
                <a:cxn ang="0">
                  <a:pos x="26" y="66"/>
                </a:cxn>
                <a:cxn ang="0">
                  <a:pos x="34" y="66"/>
                </a:cxn>
                <a:cxn ang="0">
                  <a:pos x="34" y="66"/>
                </a:cxn>
                <a:cxn ang="0">
                  <a:pos x="40" y="66"/>
                </a:cxn>
                <a:cxn ang="0">
                  <a:pos x="46" y="64"/>
                </a:cxn>
                <a:cxn ang="0">
                  <a:pos x="52" y="62"/>
                </a:cxn>
                <a:cxn ang="0">
                  <a:pos x="58" y="56"/>
                </a:cxn>
                <a:cxn ang="0">
                  <a:pos x="62" y="52"/>
                </a:cxn>
                <a:cxn ang="0">
                  <a:pos x="64" y="46"/>
                </a:cxn>
                <a:cxn ang="0">
                  <a:pos x="66" y="40"/>
                </a:cxn>
                <a:cxn ang="0">
                  <a:pos x="68" y="34"/>
                </a:cxn>
                <a:cxn ang="0">
                  <a:pos x="68" y="34"/>
                </a:cxn>
              </a:cxnLst>
              <a:rect l="0" t="0" r="r" b="b"/>
              <a:pathLst>
                <a:path w="68" h="66">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2"/>
                  </a:lnTo>
                  <a:lnTo>
                    <a:pt x="20" y="64"/>
                  </a:lnTo>
                  <a:lnTo>
                    <a:pt x="26" y="66"/>
                  </a:lnTo>
                  <a:lnTo>
                    <a:pt x="34" y="66"/>
                  </a:lnTo>
                  <a:lnTo>
                    <a:pt x="34" y="66"/>
                  </a:lnTo>
                  <a:lnTo>
                    <a:pt x="40" y="66"/>
                  </a:lnTo>
                  <a:lnTo>
                    <a:pt x="46" y="64"/>
                  </a:lnTo>
                  <a:lnTo>
                    <a:pt x="52" y="62"/>
                  </a:lnTo>
                  <a:lnTo>
                    <a:pt x="58" y="56"/>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34" name="Freeform 134"/>
            <p:cNvSpPr>
              <a:spLocks/>
            </p:cNvSpPr>
            <p:nvPr/>
          </p:nvSpPr>
          <p:spPr bwMode="auto">
            <a:xfrm>
              <a:off x="4648200" y="38679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35" name="Freeform 135"/>
            <p:cNvSpPr>
              <a:spLocks/>
            </p:cNvSpPr>
            <p:nvPr/>
          </p:nvSpPr>
          <p:spPr bwMode="auto">
            <a:xfrm>
              <a:off x="4519613" y="3482171"/>
              <a:ext cx="114300" cy="112712"/>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0"/>
                </a:cxn>
                <a:cxn ang="0">
                  <a:pos x="4" y="48"/>
                </a:cxn>
                <a:cxn ang="0">
                  <a:pos x="6" y="52"/>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2"/>
                </a:cxn>
                <a:cxn ang="0">
                  <a:pos x="66" y="48"/>
                </a:cxn>
                <a:cxn ang="0">
                  <a:pos x="68" y="40"/>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0"/>
                  </a:lnTo>
                  <a:lnTo>
                    <a:pt x="4" y="48"/>
                  </a:lnTo>
                  <a:lnTo>
                    <a:pt x="6" y="52"/>
                  </a:lnTo>
                  <a:lnTo>
                    <a:pt x="10" y="58"/>
                  </a:lnTo>
                  <a:lnTo>
                    <a:pt x="16" y="62"/>
                  </a:lnTo>
                  <a:lnTo>
                    <a:pt x="22" y="66"/>
                  </a:lnTo>
                  <a:lnTo>
                    <a:pt x="28" y="68"/>
                  </a:lnTo>
                  <a:lnTo>
                    <a:pt x="34" y="68"/>
                  </a:lnTo>
                  <a:lnTo>
                    <a:pt x="34" y="68"/>
                  </a:lnTo>
                  <a:lnTo>
                    <a:pt x="42" y="68"/>
                  </a:lnTo>
                  <a:lnTo>
                    <a:pt x="48" y="66"/>
                  </a:lnTo>
                  <a:lnTo>
                    <a:pt x="54" y="62"/>
                  </a:lnTo>
                  <a:lnTo>
                    <a:pt x="58" y="58"/>
                  </a:lnTo>
                  <a:lnTo>
                    <a:pt x="62" y="52"/>
                  </a:lnTo>
                  <a:lnTo>
                    <a:pt x="66" y="48"/>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36" name="Freeform 136"/>
            <p:cNvSpPr>
              <a:spLocks/>
            </p:cNvSpPr>
            <p:nvPr/>
          </p:nvSpPr>
          <p:spPr bwMode="auto">
            <a:xfrm>
              <a:off x="4524375"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67" name="Freeform 167"/>
            <p:cNvSpPr>
              <a:spLocks/>
            </p:cNvSpPr>
            <p:nvPr/>
          </p:nvSpPr>
          <p:spPr bwMode="auto">
            <a:xfrm>
              <a:off x="5518150" y="3482171"/>
              <a:ext cx="114300" cy="109537"/>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8"/>
                </a:cxn>
                <a:cxn ang="0">
                  <a:pos x="16" y="62"/>
                </a:cxn>
                <a:cxn ang="0">
                  <a:pos x="22" y="64"/>
                </a:cxn>
                <a:cxn ang="0">
                  <a:pos x="28" y="66"/>
                </a:cxn>
                <a:cxn ang="0">
                  <a:pos x="34" y="66"/>
                </a:cxn>
                <a:cxn ang="0">
                  <a:pos x="34" y="66"/>
                </a:cxn>
                <a:cxn ang="0">
                  <a:pos x="42" y="66"/>
                </a:cxn>
                <a:cxn ang="0">
                  <a:pos x="48" y="64"/>
                </a:cxn>
                <a:cxn ang="0">
                  <a:pos x="54" y="62"/>
                </a:cxn>
                <a:cxn ang="0">
                  <a:pos x="58" y="58"/>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8"/>
                  </a:lnTo>
                  <a:lnTo>
                    <a:pt x="16" y="62"/>
                  </a:lnTo>
                  <a:lnTo>
                    <a:pt x="22" y="64"/>
                  </a:lnTo>
                  <a:lnTo>
                    <a:pt x="28" y="66"/>
                  </a:lnTo>
                  <a:lnTo>
                    <a:pt x="34" y="66"/>
                  </a:lnTo>
                  <a:lnTo>
                    <a:pt x="34" y="66"/>
                  </a:lnTo>
                  <a:lnTo>
                    <a:pt x="42" y="66"/>
                  </a:lnTo>
                  <a:lnTo>
                    <a:pt x="48" y="64"/>
                  </a:lnTo>
                  <a:lnTo>
                    <a:pt x="54" y="62"/>
                  </a:lnTo>
                  <a:lnTo>
                    <a:pt x="58" y="58"/>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68" name="Freeform 168"/>
            <p:cNvSpPr>
              <a:spLocks/>
            </p:cNvSpPr>
            <p:nvPr/>
          </p:nvSpPr>
          <p:spPr bwMode="auto">
            <a:xfrm>
              <a:off x="5392738" y="3477408"/>
              <a:ext cx="114300" cy="111125"/>
            </a:xfrm>
            <a:custGeom>
              <a:avLst/>
              <a:gdLst/>
              <a:ahLst/>
              <a:cxnLst>
                <a:cxn ang="0">
                  <a:pos x="68" y="34"/>
                </a:cxn>
                <a:cxn ang="0">
                  <a:pos x="68" y="34"/>
                </a:cxn>
                <a:cxn ang="0">
                  <a:pos x="66" y="26"/>
                </a:cxn>
                <a:cxn ang="0">
                  <a:pos x="66" y="20"/>
                </a:cxn>
                <a:cxn ang="0">
                  <a:pos x="62" y="14"/>
                </a:cxn>
                <a:cxn ang="0">
                  <a:pos x="58" y="10"/>
                </a:cxn>
                <a:cxn ang="0">
                  <a:pos x="52" y="6"/>
                </a:cxn>
                <a:cxn ang="0">
                  <a:pos x="48" y="2"/>
                </a:cxn>
                <a:cxn ang="0">
                  <a:pos x="40" y="0"/>
                </a:cxn>
                <a:cxn ang="0">
                  <a:pos x="34" y="0"/>
                </a:cxn>
                <a:cxn ang="0">
                  <a:pos x="34" y="0"/>
                </a:cxn>
                <a:cxn ang="0">
                  <a:pos x="28" y="0"/>
                </a:cxn>
                <a:cxn ang="0">
                  <a:pos x="20" y="2"/>
                </a:cxn>
                <a:cxn ang="0">
                  <a:pos x="16"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6" y="62"/>
                </a:cxn>
                <a:cxn ang="0">
                  <a:pos x="20" y="64"/>
                </a:cxn>
                <a:cxn ang="0">
                  <a:pos x="28" y="66"/>
                </a:cxn>
                <a:cxn ang="0">
                  <a:pos x="34" y="66"/>
                </a:cxn>
                <a:cxn ang="0">
                  <a:pos x="34" y="66"/>
                </a:cxn>
                <a:cxn ang="0">
                  <a:pos x="40" y="66"/>
                </a:cxn>
                <a:cxn ang="0">
                  <a:pos x="48" y="64"/>
                </a:cxn>
                <a:cxn ang="0">
                  <a:pos x="52" y="62"/>
                </a:cxn>
                <a:cxn ang="0">
                  <a:pos x="58" y="58"/>
                </a:cxn>
                <a:cxn ang="0">
                  <a:pos x="62" y="52"/>
                </a:cxn>
                <a:cxn ang="0">
                  <a:pos x="66" y="46"/>
                </a:cxn>
                <a:cxn ang="0">
                  <a:pos x="66" y="40"/>
                </a:cxn>
                <a:cxn ang="0">
                  <a:pos x="68" y="34"/>
                </a:cxn>
                <a:cxn ang="0">
                  <a:pos x="68" y="34"/>
                </a:cxn>
              </a:cxnLst>
              <a:rect l="0" t="0" r="r" b="b"/>
              <a:pathLst>
                <a:path w="68" h="66">
                  <a:moveTo>
                    <a:pt x="68" y="34"/>
                  </a:moveTo>
                  <a:lnTo>
                    <a:pt x="68" y="34"/>
                  </a:lnTo>
                  <a:lnTo>
                    <a:pt x="66" y="26"/>
                  </a:lnTo>
                  <a:lnTo>
                    <a:pt x="66" y="20"/>
                  </a:lnTo>
                  <a:lnTo>
                    <a:pt x="62" y="14"/>
                  </a:lnTo>
                  <a:lnTo>
                    <a:pt x="58" y="10"/>
                  </a:lnTo>
                  <a:lnTo>
                    <a:pt x="52" y="6"/>
                  </a:lnTo>
                  <a:lnTo>
                    <a:pt x="48" y="2"/>
                  </a:lnTo>
                  <a:lnTo>
                    <a:pt x="40" y="0"/>
                  </a:lnTo>
                  <a:lnTo>
                    <a:pt x="34" y="0"/>
                  </a:lnTo>
                  <a:lnTo>
                    <a:pt x="34" y="0"/>
                  </a:lnTo>
                  <a:lnTo>
                    <a:pt x="28" y="0"/>
                  </a:lnTo>
                  <a:lnTo>
                    <a:pt x="20" y="2"/>
                  </a:lnTo>
                  <a:lnTo>
                    <a:pt x="16" y="6"/>
                  </a:lnTo>
                  <a:lnTo>
                    <a:pt x="10" y="10"/>
                  </a:lnTo>
                  <a:lnTo>
                    <a:pt x="6" y="14"/>
                  </a:lnTo>
                  <a:lnTo>
                    <a:pt x="2" y="20"/>
                  </a:lnTo>
                  <a:lnTo>
                    <a:pt x="0" y="26"/>
                  </a:lnTo>
                  <a:lnTo>
                    <a:pt x="0" y="34"/>
                  </a:lnTo>
                  <a:lnTo>
                    <a:pt x="0" y="34"/>
                  </a:lnTo>
                  <a:lnTo>
                    <a:pt x="0" y="40"/>
                  </a:lnTo>
                  <a:lnTo>
                    <a:pt x="2" y="46"/>
                  </a:lnTo>
                  <a:lnTo>
                    <a:pt x="6" y="52"/>
                  </a:lnTo>
                  <a:lnTo>
                    <a:pt x="10" y="58"/>
                  </a:lnTo>
                  <a:lnTo>
                    <a:pt x="16" y="62"/>
                  </a:lnTo>
                  <a:lnTo>
                    <a:pt x="20" y="64"/>
                  </a:lnTo>
                  <a:lnTo>
                    <a:pt x="28" y="66"/>
                  </a:lnTo>
                  <a:lnTo>
                    <a:pt x="34" y="66"/>
                  </a:lnTo>
                  <a:lnTo>
                    <a:pt x="34" y="66"/>
                  </a:lnTo>
                  <a:lnTo>
                    <a:pt x="40" y="66"/>
                  </a:lnTo>
                  <a:lnTo>
                    <a:pt x="48" y="64"/>
                  </a:lnTo>
                  <a:lnTo>
                    <a:pt x="52" y="62"/>
                  </a:lnTo>
                  <a:lnTo>
                    <a:pt x="58" y="58"/>
                  </a:lnTo>
                  <a:lnTo>
                    <a:pt x="62" y="52"/>
                  </a:lnTo>
                  <a:lnTo>
                    <a:pt x="66"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69" name="Freeform 169"/>
            <p:cNvSpPr>
              <a:spLocks/>
            </p:cNvSpPr>
            <p:nvPr/>
          </p:nvSpPr>
          <p:spPr bwMode="auto">
            <a:xfrm>
              <a:off x="5268913" y="3477408"/>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70" name="Freeform 170"/>
            <p:cNvSpPr>
              <a:spLocks/>
            </p:cNvSpPr>
            <p:nvPr/>
          </p:nvSpPr>
          <p:spPr bwMode="auto">
            <a:xfrm>
              <a:off x="5013325" y="3482171"/>
              <a:ext cx="114300" cy="109537"/>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6"/>
                </a:cxn>
                <a:cxn ang="0">
                  <a:pos x="34" y="66"/>
                </a:cxn>
                <a:cxn ang="0">
                  <a:pos x="40" y="66"/>
                </a:cxn>
                <a:cxn ang="0">
                  <a:pos x="46" y="64"/>
                </a:cxn>
                <a:cxn ang="0">
                  <a:pos x="52" y="62"/>
                </a:cxn>
                <a:cxn ang="0">
                  <a:pos x="58" y="58"/>
                </a:cxn>
                <a:cxn ang="0">
                  <a:pos x="62" y="52"/>
                </a:cxn>
                <a:cxn ang="0">
                  <a:pos x="64" y="46"/>
                </a:cxn>
                <a:cxn ang="0">
                  <a:pos x="66" y="40"/>
                </a:cxn>
                <a:cxn ang="0">
                  <a:pos x="68" y="34"/>
                </a:cxn>
                <a:cxn ang="0">
                  <a:pos x="68" y="34"/>
                </a:cxn>
              </a:cxnLst>
              <a:rect l="0" t="0" r="r" b="b"/>
              <a:pathLst>
                <a:path w="68" h="66">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6"/>
                  </a:lnTo>
                  <a:lnTo>
                    <a:pt x="34" y="66"/>
                  </a:lnTo>
                  <a:lnTo>
                    <a:pt x="40" y="66"/>
                  </a:lnTo>
                  <a:lnTo>
                    <a:pt x="46" y="64"/>
                  </a:lnTo>
                  <a:lnTo>
                    <a:pt x="52" y="62"/>
                  </a:lnTo>
                  <a:lnTo>
                    <a:pt x="58" y="58"/>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71" name="Freeform 171"/>
            <p:cNvSpPr>
              <a:spLocks/>
            </p:cNvSpPr>
            <p:nvPr/>
          </p:nvSpPr>
          <p:spPr bwMode="auto">
            <a:xfrm>
              <a:off x="5018088" y="3867933"/>
              <a:ext cx="112712"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72" name="Freeform 172"/>
            <p:cNvSpPr>
              <a:spLocks/>
            </p:cNvSpPr>
            <p:nvPr/>
          </p:nvSpPr>
          <p:spPr bwMode="auto">
            <a:xfrm>
              <a:off x="4889500" y="3482171"/>
              <a:ext cx="114300" cy="112712"/>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73" name="Freeform 173"/>
            <p:cNvSpPr>
              <a:spLocks/>
            </p:cNvSpPr>
            <p:nvPr/>
          </p:nvSpPr>
          <p:spPr bwMode="auto">
            <a:xfrm>
              <a:off x="4892675"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80" name="Freeform 180"/>
            <p:cNvSpPr>
              <a:spLocks/>
            </p:cNvSpPr>
            <p:nvPr/>
          </p:nvSpPr>
          <p:spPr bwMode="auto">
            <a:xfrm>
              <a:off x="5521325"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6"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6"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6"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6"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81" name="Freeform 181"/>
            <p:cNvSpPr>
              <a:spLocks/>
            </p:cNvSpPr>
            <p:nvPr/>
          </p:nvSpPr>
          <p:spPr bwMode="auto">
            <a:xfrm>
              <a:off x="5392738" y="38679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8982" name="Freeform 182"/>
            <p:cNvSpPr>
              <a:spLocks/>
            </p:cNvSpPr>
            <p:nvPr/>
          </p:nvSpPr>
          <p:spPr bwMode="auto">
            <a:xfrm>
              <a:off x="5268913"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2"/>
                  </a:lnTo>
                  <a:lnTo>
                    <a:pt x="2" y="48"/>
                  </a:lnTo>
                  <a:lnTo>
                    <a:pt x="6" y="54"/>
                  </a:lnTo>
                  <a:lnTo>
                    <a:pt x="10" y="58"/>
                  </a:lnTo>
                  <a:lnTo>
                    <a:pt x="16" y="62"/>
                  </a:lnTo>
                  <a:lnTo>
                    <a:pt x="20" y="66"/>
                  </a:lnTo>
                  <a:lnTo>
                    <a:pt x="28" y="68"/>
                  </a:lnTo>
                  <a:lnTo>
                    <a:pt x="34" y="68"/>
                  </a:lnTo>
                  <a:lnTo>
                    <a:pt x="34" y="68"/>
                  </a:lnTo>
                  <a:lnTo>
                    <a:pt x="40" y="68"/>
                  </a:lnTo>
                  <a:lnTo>
                    <a:pt x="48"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04" name="Freeform 204"/>
            <p:cNvSpPr>
              <a:spLocks/>
            </p:cNvSpPr>
            <p:nvPr/>
          </p:nvSpPr>
          <p:spPr bwMode="auto">
            <a:xfrm>
              <a:off x="5641975" y="3482171"/>
              <a:ext cx="114300" cy="109537"/>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8"/>
                </a:cxn>
                <a:cxn ang="0">
                  <a:pos x="16" y="62"/>
                </a:cxn>
                <a:cxn ang="0">
                  <a:pos x="22" y="64"/>
                </a:cxn>
                <a:cxn ang="0">
                  <a:pos x="28" y="66"/>
                </a:cxn>
                <a:cxn ang="0">
                  <a:pos x="34" y="66"/>
                </a:cxn>
                <a:cxn ang="0">
                  <a:pos x="34" y="66"/>
                </a:cxn>
                <a:cxn ang="0">
                  <a:pos x="42" y="66"/>
                </a:cxn>
                <a:cxn ang="0">
                  <a:pos x="48" y="64"/>
                </a:cxn>
                <a:cxn ang="0">
                  <a:pos x="54" y="62"/>
                </a:cxn>
                <a:cxn ang="0">
                  <a:pos x="58" y="58"/>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8"/>
                  </a:lnTo>
                  <a:lnTo>
                    <a:pt x="16" y="62"/>
                  </a:lnTo>
                  <a:lnTo>
                    <a:pt x="22" y="64"/>
                  </a:lnTo>
                  <a:lnTo>
                    <a:pt x="28" y="66"/>
                  </a:lnTo>
                  <a:lnTo>
                    <a:pt x="34" y="66"/>
                  </a:lnTo>
                  <a:lnTo>
                    <a:pt x="34" y="66"/>
                  </a:lnTo>
                  <a:lnTo>
                    <a:pt x="42" y="66"/>
                  </a:lnTo>
                  <a:lnTo>
                    <a:pt x="48" y="64"/>
                  </a:lnTo>
                  <a:lnTo>
                    <a:pt x="54" y="62"/>
                  </a:lnTo>
                  <a:lnTo>
                    <a:pt x="58" y="58"/>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05" name="Freeform 205"/>
            <p:cNvSpPr>
              <a:spLocks/>
            </p:cNvSpPr>
            <p:nvPr/>
          </p:nvSpPr>
          <p:spPr bwMode="auto">
            <a:xfrm>
              <a:off x="5645150" y="38679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10" name="Freeform 210"/>
            <p:cNvSpPr>
              <a:spLocks/>
            </p:cNvSpPr>
            <p:nvPr/>
          </p:nvSpPr>
          <p:spPr bwMode="auto">
            <a:xfrm>
              <a:off x="6262688" y="3482171"/>
              <a:ext cx="111125" cy="109537"/>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8" y="10"/>
                </a:cxn>
                <a:cxn ang="0">
                  <a:pos x="4" y="14"/>
                </a:cxn>
                <a:cxn ang="0">
                  <a:pos x="2" y="20"/>
                </a:cxn>
                <a:cxn ang="0">
                  <a:pos x="0" y="26"/>
                </a:cxn>
                <a:cxn ang="0">
                  <a:pos x="0" y="34"/>
                </a:cxn>
                <a:cxn ang="0">
                  <a:pos x="0" y="34"/>
                </a:cxn>
                <a:cxn ang="0">
                  <a:pos x="0" y="40"/>
                </a:cxn>
                <a:cxn ang="0">
                  <a:pos x="2" y="46"/>
                </a:cxn>
                <a:cxn ang="0">
                  <a:pos x="4" y="52"/>
                </a:cxn>
                <a:cxn ang="0">
                  <a:pos x="8" y="56"/>
                </a:cxn>
                <a:cxn ang="0">
                  <a:pos x="14" y="62"/>
                </a:cxn>
                <a:cxn ang="0">
                  <a:pos x="20" y="64"/>
                </a:cxn>
                <a:cxn ang="0">
                  <a:pos x="26" y="66"/>
                </a:cxn>
                <a:cxn ang="0">
                  <a:pos x="32" y="66"/>
                </a:cxn>
                <a:cxn ang="0">
                  <a:pos x="32" y="66"/>
                </a:cxn>
                <a:cxn ang="0">
                  <a:pos x="40" y="66"/>
                </a:cxn>
                <a:cxn ang="0">
                  <a:pos x="46" y="64"/>
                </a:cxn>
                <a:cxn ang="0">
                  <a:pos x="52" y="62"/>
                </a:cxn>
                <a:cxn ang="0">
                  <a:pos x="56" y="56"/>
                </a:cxn>
                <a:cxn ang="0">
                  <a:pos x="60"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8" y="10"/>
                  </a:lnTo>
                  <a:lnTo>
                    <a:pt x="4" y="14"/>
                  </a:lnTo>
                  <a:lnTo>
                    <a:pt x="2" y="20"/>
                  </a:lnTo>
                  <a:lnTo>
                    <a:pt x="0" y="26"/>
                  </a:lnTo>
                  <a:lnTo>
                    <a:pt x="0" y="34"/>
                  </a:lnTo>
                  <a:lnTo>
                    <a:pt x="0" y="34"/>
                  </a:lnTo>
                  <a:lnTo>
                    <a:pt x="0" y="40"/>
                  </a:lnTo>
                  <a:lnTo>
                    <a:pt x="2" y="46"/>
                  </a:lnTo>
                  <a:lnTo>
                    <a:pt x="4" y="52"/>
                  </a:lnTo>
                  <a:lnTo>
                    <a:pt x="8" y="56"/>
                  </a:lnTo>
                  <a:lnTo>
                    <a:pt x="14" y="62"/>
                  </a:lnTo>
                  <a:lnTo>
                    <a:pt x="20" y="64"/>
                  </a:lnTo>
                  <a:lnTo>
                    <a:pt x="26" y="66"/>
                  </a:lnTo>
                  <a:lnTo>
                    <a:pt x="32" y="66"/>
                  </a:lnTo>
                  <a:lnTo>
                    <a:pt x="32" y="66"/>
                  </a:lnTo>
                  <a:lnTo>
                    <a:pt x="40" y="66"/>
                  </a:lnTo>
                  <a:lnTo>
                    <a:pt x="46" y="64"/>
                  </a:lnTo>
                  <a:lnTo>
                    <a:pt x="52" y="62"/>
                  </a:lnTo>
                  <a:lnTo>
                    <a:pt x="56" y="56"/>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13" name="Freeform 213"/>
            <p:cNvSpPr>
              <a:spLocks/>
            </p:cNvSpPr>
            <p:nvPr/>
          </p:nvSpPr>
          <p:spPr bwMode="auto">
            <a:xfrm>
              <a:off x="6138863" y="3482171"/>
              <a:ext cx="114300" cy="109537"/>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2"/>
                </a:cxn>
                <a:cxn ang="0">
                  <a:pos x="22" y="64"/>
                </a:cxn>
                <a:cxn ang="0">
                  <a:pos x="28" y="66"/>
                </a:cxn>
                <a:cxn ang="0">
                  <a:pos x="34" y="66"/>
                </a:cxn>
                <a:cxn ang="0">
                  <a:pos x="34" y="66"/>
                </a:cxn>
                <a:cxn ang="0">
                  <a:pos x="42" y="66"/>
                </a:cxn>
                <a:cxn ang="0">
                  <a:pos x="48" y="64"/>
                </a:cxn>
                <a:cxn ang="0">
                  <a:pos x="54" y="62"/>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2"/>
                  </a:lnTo>
                  <a:lnTo>
                    <a:pt x="22" y="64"/>
                  </a:lnTo>
                  <a:lnTo>
                    <a:pt x="28" y="66"/>
                  </a:lnTo>
                  <a:lnTo>
                    <a:pt x="34" y="66"/>
                  </a:lnTo>
                  <a:lnTo>
                    <a:pt x="34" y="66"/>
                  </a:lnTo>
                  <a:lnTo>
                    <a:pt x="42" y="66"/>
                  </a:lnTo>
                  <a:lnTo>
                    <a:pt x="48" y="64"/>
                  </a:lnTo>
                  <a:lnTo>
                    <a:pt x="54" y="62"/>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16" name="Freeform 216"/>
            <p:cNvSpPr>
              <a:spLocks/>
            </p:cNvSpPr>
            <p:nvPr/>
          </p:nvSpPr>
          <p:spPr bwMode="auto">
            <a:xfrm>
              <a:off x="6145213" y="3867933"/>
              <a:ext cx="114300" cy="114300"/>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8"/>
                </a:cxn>
                <a:cxn ang="0">
                  <a:pos x="34" y="68"/>
                </a:cxn>
                <a:cxn ang="0">
                  <a:pos x="40" y="66"/>
                </a:cxn>
                <a:cxn ang="0">
                  <a:pos x="46" y="64"/>
                </a:cxn>
                <a:cxn ang="0">
                  <a:pos x="52" y="62"/>
                </a:cxn>
                <a:cxn ang="0">
                  <a:pos x="58" y="58"/>
                </a:cxn>
                <a:cxn ang="0">
                  <a:pos x="62" y="52"/>
                </a:cxn>
                <a:cxn ang="0">
                  <a:pos x="64" y="46"/>
                </a:cxn>
                <a:cxn ang="0">
                  <a:pos x="66" y="40"/>
                </a:cxn>
                <a:cxn ang="0">
                  <a:pos x="68" y="34"/>
                </a:cxn>
                <a:cxn ang="0">
                  <a:pos x="68" y="34"/>
                </a:cxn>
              </a:cxnLst>
              <a:rect l="0" t="0" r="r" b="b"/>
              <a:pathLst>
                <a:path w="68" h="68">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8"/>
                  </a:lnTo>
                  <a:lnTo>
                    <a:pt x="34" y="68"/>
                  </a:lnTo>
                  <a:lnTo>
                    <a:pt x="40" y="66"/>
                  </a:lnTo>
                  <a:lnTo>
                    <a:pt x="46" y="64"/>
                  </a:lnTo>
                  <a:lnTo>
                    <a:pt x="52" y="62"/>
                  </a:lnTo>
                  <a:lnTo>
                    <a:pt x="58" y="58"/>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19" name="Freeform 219"/>
            <p:cNvSpPr>
              <a:spLocks/>
            </p:cNvSpPr>
            <p:nvPr/>
          </p:nvSpPr>
          <p:spPr bwMode="auto">
            <a:xfrm>
              <a:off x="6015038" y="3482171"/>
              <a:ext cx="114300" cy="109537"/>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6"/>
                </a:cxn>
                <a:cxn ang="0">
                  <a:pos x="16" y="62"/>
                </a:cxn>
                <a:cxn ang="0">
                  <a:pos x="22" y="64"/>
                </a:cxn>
                <a:cxn ang="0">
                  <a:pos x="28" y="66"/>
                </a:cxn>
                <a:cxn ang="0">
                  <a:pos x="34" y="66"/>
                </a:cxn>
                <a:cxn ang="0">
                  <a:pos x="34" y="66"/>
                </a:cxn>
                <a:cxn ang="0">
                  <a:pos x="42" y="66"/>
                </a:cxn>
                <a:cxn ang="0">
                  <a:pos x="48" y="64"/>
                </a:cxn>
                <a:cxn ang="0">
                  <a:pos x="54" y="62"/>
                </a:cxn>
                <a:cxn ang="0">
                  <a:pos x="58" y="56"/>
                </a:cxn>
                <a:cxn ang="0">
                  <a:pos x="62" y="52"/>
                </a:cxn>
                <a:cxn ang="0">
                  <a:pos x="66" y="46"/>
                </a:cxn>
                <a:cxn ang="0">
                  <a:pos x="68" y="40"/>
                </a:cxn>
                <a:cxn ang="0">
                  <a:pos x="68" y="34"/>
                </a:cxn>
                <a:cxn ang="0">
                  <a:pos x="68" y="34"/>
                </a:cxn>
              </a:cxnLst>
              <a:rect l="0" t="0" r="r" b="b"/>
              <a:pathLst>
                <a:path w="68" h="66">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6"/>
                  </a:lnTo>
                  <a:lnTo>
                    <a:pt x="16" y="62"/>
                  </a:lnTo>
                  <a:lnTo>
                    <a:pt x="22" y="64"/>
                  </a:lnTo>
                  <a:lnTo>
                    <a:pt x="28" y="66"/>
                  </a:lnTo>
                  <a:lnTo>
                    <a:pt x="34" y="66"/>
                  </a:lnTo>
                  <a:lnTo>
                    <a:pt x="34" y="66"/>
                  </a:lnTo>
                  <a:lnTo>
                    <a:pt x="42" y="66"/>
                  </a:lnTo>
                  <a:lnTo>
                    <a:pt x="48" y="64"/>
                  </a:lnTo>
                  <a:lnTo>
                    <a:pt x="54" y="62"/>
                  </a:lnTo>
                  <a:lnTo>
                    <a:pt x="58" y="56"/>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22" name="Freeform 222"/>
            <p:cNvSpPr>
              <a:spLocks/>
            </p:cNvSpPr>
            <p:nvPr/>
          </p:nvSpPr>
          <p:spPr bwMode="auto">
            <a:xfrm>
              <a:off x="6021388" y="3867933"/>
              <a:ext cx="114300" cy="114300"/>
            </a:xfrm>
            <a:custGeom>
              <a:avLst/>
              <a:gdLst/>
              <a:ahLst/>
              <a:cxnLst>
                <a:cxn ang="0">
                  <a:pos x="68" y="34"/>
                </a:cxn>
                <a:cxn ang="0">
                  <a:pos x="68" y="34"/>
                </a:cxn>
                <a:cxn ang="0">
                  <a:pos x="68" y="26"/>
                </a:cxn>
                <a:cxn ang="0">
                  <a:pos x="66" y="20"/>
                </a:cxn>
                <a:cxn ang="0">
                  <a:pos x="62" y="14"/>
                </a:cxn>
                <a:cxn ang="0">
                  <a:pos x="58" y="10"/>
                </a:cxn>
                <a:cxn ang="0">
                  <a:pos x="52" y="6"/>
                </a:cxn>
                <a:cxn ang="0">
                  <a:pos x="48" y="2"/>
                </a:cxn>
                <a:cxn ang="0">
                  <a:pos x="40" y="0"/>
                </a:cxn>
                <a:cxn ang="0">
                  <a:pos x="34" y="0"/>
                </a:cxn>
                <a:cxn ang="0">
                  <a:pos x="34" y="0"/>
                </a:cxn>
                <a:cxn ang="0">
                  <a:pos x="28" y="0"/>
                </a:cxn>
                <a:cxn ang="0">
                  <a:pos x="20" y="2"/>
                </a:cxn>
                <a:cxn ang="0">
                  <a:pos x="16"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6" y="62"/>
                </a:cxn>
                <a:cxn ang="0">
                  <a:pos x="20" y="64"/>
                </a:cxn>
                <a:cxn ang="0">
                  <a:pos x="28" y="66"/>
                </a:cxn>
                <a:cxn ang="0">
                  <a:pos x="34" y="68"/>
                </a:cxn>
                <a:cxn ang="0">
                  <a:pos x="34" y="68"/>
                </a:cxn>
                <a:cxn ang="0">
                  <a:pos x="40" y="66"/>
                </a:cxn>
                <a:cxn ang="0">
                  <a:pos x="48" y="64"/>
                </a:cxn>
                <a:cxn ang="0">
                  <a:pos x="52" y="62"/>
                </a:cxn>
                <a:cxn ang="0">
                  <a:pos x="58" y="58"/>
                </a:cxn>
                <a:cxn ang="0">
                  <a:pos x="62" y="52"/>
                </a:cxn>
                <a:cxn ang="0">
                  <a:pos x="66" y="46"/>
                </a:cxn>
                <a:cxn ang="0">
                  <a:pos x="68" y="40"/>
                </a:cxn>
                <a:cxn ang="0">
                  <a:pos x="68" y="34"/>
                </a:cxn>
                <a:cxn ang="0">
                  <a:pos x="68" y="34"/>
                </a:cxn>
              </a:cxnLst>
              <a:rect l="0" t="0" r="r" b="b"/>
              <a:pathLst>
                <a:path w="68" h="68">
                  <a:moveTo>
                    <a:pt x="68" y="34"/>
                  </a:moveTo>
                  <a:lnTo>
                    <a:pt x="68" y="34"/>
                  </a:lnTo>
                  <a:lnTo>
                    <a:pt x="68" y="26"/>
                  </a:lnTo>
                  <a:lnTo>
                    <a:pt x="66" y="20"/>
                  </a:lnTo>
                  <a:lnTo>
                    <a:pt x="62" y="14"/>
                  </a:lnTo>
                  <a:lnTo>
                    <a:pt x="58" y="10"/>
                  </a:lnTo>
                  <a:lnTo>
                    <a:pt x="52" y="6"/>
                  </a:lnTo>
                  <a:lnTo>
                    <a:pt x="48" y="2"/>
                  </a:lnTo>
                  <a:lnTo>
                    <a:pt x="40" y="0"/>
                  </a:lnTo>
                  <a:lnTo>
                    <a:pt x="34" y="0"/>
                  </a:lnTo>
                  <a:lnTo>
                    <a:pt x="34" y="0"/>
                  </a:lnTo>
                  <a:lnTo>
                    <a:pt x="28" y="0"/>
                  </a:lnTo>
                  <a:lnTo>
                    <a:pt x="20" y="2"/>
                  </a:lnTo>
                  <a:lnTo>
                    <a:pt x="16" y="6"/>
                  </a:lnTo>
                  <a:lnTo>
                    <a:pt x="10" y="10"/>
                  </a:lnTo>
                  <a:lnTo>
                    <a:pt x="6" y="14"/>
                  </a:lnTo>
                  <a:lnTo>
                    <a:pt x="2" y="20"/>
                  </a:lnTo>
                  <a:lnTo>
                    <a:pt x="0" y="26"/>
                  </a:lnTo>
                  <a:lnTo>
                    <a:pt x="0" y="34"/>
                  </a:lnTo>
                  <a:lnTo>
                    <a:pt x="0" y="34"/>
                  </a:lnTo>
                  <a:lnTo>
                    <a:pt x="0" y="40"/>
                  </a:lnTo>
                  <a:lnTo>
                    <a:pt x="2" y="46"/>
                  </a:lnTo>
                  <a:lnTo>
                    <a:pt x="6" y="52"/>
                  </a:lnTo>
                  <a:lnTo>
                    <a:pt x="10" y="58"/>
                  </a:lnTo>
                  <a:lnTo>
                    <a:pt x="16" y="62"/>
                  </a:lnTo>
                  <a:lnTo>
                    <a:pt x="20" y="64"/>
                  </a:lnTo>
                  <a:lnTo>
                    <a:pt x="28" y="66"/>
                  </a:lnTo>
                  <a:lnTo>
                    <a:pt x="34" y="68"/>
                  </a:lnTo>
                  <a:lnTo>
                    <a:pt x="34" y="68"/>
                  </a:lnTo>
                  <a:lnTo>
                    <a:pt x="40" y="66"/>
                  </a:lnTo>
                  <a:lnTo>
                    <a:pt x="48" y="64"/>
                  </a:lnTo>
                  <a:lnTo>
                    <a:pt x="52" y="62"/>
                  </a:lnTo>
                  <a:lnTo>
                    <a:pt x="58" y="58"/>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25" name="Freeform 225"/>
            <p:cNvSpPr>
              <a:spLocks/>
            </p:cNvSpPr>
            <p:nvPr/>
          </p:nvSpPr>
          <p:spPr bwMode="auto">
            <a:xfrm>
              <a:off x="5894388" y="3482171"/>
              <a:ext cx="109537" cy="109537"/>
            </a:xfrm>
            <a:custGeom>
              <a:avLst/>
              <a:gdLst/>
              <a:ahLst/>
              <a:cxnLst>
                <a:cxn ang="0">
                  <a:pos x="66" y="34"/>
                </a:cxn>
                <a:cxn ang="0">
                  <a:pos x="66" y="34"/>
                </a:cxn>
                <a:cxn ang="0">
                  <a:pos x="66" y="26"/>
                </a:cxn>
                <a:cxn ang="0">
                  <a:pos x="64" y="20"/>
                </a:cxn>
                <a:cxn ang="0">
                  <a:pos x="62" y="14"/>
                </a:cxn>
                <a:cxn ang="0">
                  <a:pos x="56"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2"/>
                </a:cxn>
                <a:cxn ang="0">
                  <a:pos x="20" y="64"/>
                </a:cxn>
                <a:cxn ang="0">
                  <a:pos x="26" y="66"/>
                </a:cxn>
                <a:cxn ang="0">
                  <a:pos x="34" y="66"/>
                </a:cxn>
                <a:cxn ang="0">
                  <a:pos x="34" y="66"/>
                </a:cxn>
                <a:cxn ang="0">
                  <a:pos x="40" y="66"/>
                </a:cxn>
                <a:cxn ang="0">
                  <a:pos x="46" y="64"/>
                </a:cxn>
                <a:cxn ang="0">
                  <a:pos x="52" y="62"/>
                </a:cxn>
                <a:cxn ang="0">
                  <a:pos x="56" y="56"/>
                </a:cxn>
                <a:cxn ang="0">
                  <a:pos x="62"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2" y="14"/>
                  </a:lnTo>
                  <a:lnTo>
                    <a:pt x="56"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2"/>
                  </a:lnTo>
                  <a:lnTo>
                    <a:pt x="20" y="64"/>
                  </a:lnTo>
                  <a:lnTo>
                    <a:pt x="26" y="66"/>
                  </a:lnTo>
                  <a:lnTo>
                    <a:pt x="34" y="66"/>
                  </a:lnTo>
                  <a:lnTo>
                    <a:pt x="34" y="66"/>
                  </a:lnTo>
                  <a:lnTo>
                    <a:pt x="40" y="66"/>
                  </a:lnTo>
                  <a:lnTo>
                    <a:pt x="46" y="64"/>
                  </a:lnTo>
                  <a:lnTo>
                    <a:pt x="52" y="62"/>
                  </a:lnTo>
                  <a:lnTo>
                    <a:pt x="56" y="56"/>
                  </a:lnTo>
                  <a:lnTo>
                    <a:pt x="62"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28" name="Freeform 228"/>
            <p:cNvSpPr>
              <a:spLocks/>
            </p:cNvSpPr>
            <p:nvPr/>
          </p:nvSpPr>
          <p:spPr bwMode="auto">
            <a:xfrm>
              <a:off x="5897563" y="3867933"/>
              <a:ext cx="114300" cy="114300"/>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8"/>
                </a:cxn>
                <a:cxn ang="0">
                  <a:pos x="16" y="62"/>
                </a:cxn>
                <a:cxn ang="0">
                  <a:pos x="22" y="64"/>
                </a:cxn>
                <a:cxn ang="0">
                  <a:pos x="28" y="66"/>
                </a:cxn>
                <a:cxn ang="0">
                  <a:pos x="34" y="68"/>
                </a:cxn>
                <a:cxn ang="0">
                  <a:pos x="34" y="68"/>
                </a:cxn>
                <a:cxn ang="0">
                  <a:pos x="42" y="66"/>
                </a:cxn>
                <a:cxn ang="0">
                  <a:pos x="48" y="64"/>
                </a:cxn>
                <a:cxn ang="0">
                  <a:pos x="54" y="62"/>
                </a:cxn>
                <a:cxn ang="0">
                  <a:pos x="58" y="58"/>
                </a:cxn>
                <a:cxn ang="0">
                  <a:pos x="62" y="52"/>
                </a:cxn>
                <a:cxn ang="0">
                  <a:pos x="66" y="46"/>
                </a:cxn>
                <a:cxn ang="0">
                  <a:pos x="68" y="40"/>
                </a:cxn>
                <a:cxn ang="0">
                  <a:pos x="68" y="34"/>
                </a:cxn>
                <a:cxn ang="0">
                  <a:pos x="68" y="34"/>
                </a:cxn>
              </a:cxnLst>
              <a:rect l="0" t="0" r="r" b="b"/>
              <a:pathLst>
                <a:path w="68" h="68">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8"/>
                  </a:lnTo>
                  <a:lnTo>
                    <a:pt x="16" y="62"/>
                  </a:lnTo>
                  <a:lnTo>
                    <a:pt x="22" y="64"/>
                  </a:lnTo>
                  <a:lnTo>
                    <a:pt x="28" y="66"/>
                  </a:lnTo>
                  <a:lnTo>
                    <a:pt x="34" y="68"/>
                  </a:lnTo>
                  <a:lnTo>
                    <a:pt x="34" y="68"/>
                  </a:lnTo>
                  <a:lnTo>
                    <a:pt x="42" y="66"/>
                  </a:lnTo>
                  <a:lnTo>
                    <a:pt x="48" y="64"/>
                  </a:lnTo>
                  <a:lnTo>
                    <a:pt x="54" y="62"/>
                  </a:lnTo>
                  <a:lnTo>
                    <a:pt x="58" y="58"/>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31" name="Freeform 231"/>
            <p:cNvSpPr>
              <a:spLocks/>
            </p:cNvSpPr>
            <p:nvPr/>
          </p:nvSpPr>
          <p:spPr bwMode="auto">
            <a:xfrm>
              <a:off x="5768975" y="3482171"/>
              <a:ext cx="114300" cy="109537"/>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2"/>
                </a:cxn>
                <a:cxn ang="0">
                  <a:pos x="20" y="64"/>
                </a:cxn>
                <a:cxn ang="0">
                  <a:pos x="26" y="66"/>
                </a:cxn>
                <a:cxn ang="0">
                  <a:pos x="34" y="66"/>
                </a:cxn>
                <a:cxn ang="0">
                  <a:pos x="34" y="66"/>
                </a:cxn>
                <a:cxn ang="0">
                  <a:pos x="40" y="66"/>
                </a:cxn>
                <a:cxn ang="0">
                  <a:pos x="46" y="64"/>
                </a:cxn>
                <a:cxn ang="0">
                  <a:pos x="52" y="62"/>
                </a:cxn>
                <a:cxn ang="0">
                  <a:pos x="58" y="56"/>
                </a:cxn>
                <a:cxn ang="0">
                  <a:pos x="62" y="52"/>
                </a:cxn>
                <a:cxn ang="0">
                  <a:pos x="64" y="46"/>
                </a:cxn>
                <a:cxn ang="0">
                  <a:pos x="66" y="40"/>
                </a:cxn>
                <a:cxn ang="0">
                  <a:pos x="68" y="34"/>
                </a:cxn>
                <a:cxn ang="0">
                  <a:pos x="68" y="34"/>
                </a:cxn>
              </a:cxnLst>
              <a:rect l="0" t="0" r="r" b="b"/>
              <a:pathLst>
                <a:path w="68" h="66">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2"/>
                  </a:lnTo>
                  <a:lnTo>
                    <a:pt x="20" y="64"/>
                  </a:lnTo>
                  <a:lnTo>
                    <a:pt x="26" y="66"/>
                  </a:lnTo>
                  <a:lnTo>
                    <a:pt x="34" y="66"/>
                  </a:lnTo>
                  <a:lnTo>
                    <a:pt x="34" y="66"/>
                  </a:lnTo>
                  <a:lnTo>
                    <a:pt x="40" y="66"/>
                  </a:lnTo>
                  <a:lnTo>
                    <a:pt x="46" y="64"/>
                  </a:lnTo>
                  <a:lnTo>
                    <a:pt x="52" y="62"/>
                  </a:lnTo>
                  <a:lnTo>
                    <a:pt x="58" y="56"/>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34" name="Freeform 234"/>
            <p:cNvSpPr>
              <a:spLocks/>
            </p:cNvSpPr>
            <p:nvPr/>
          </p:nvSpPr>
          <p:spPr bwMode="auto">
            <a:xfrm>
              <a:off x="5776913" y="3867933"/>
              <a:ext cx="109537" cy="114300"/>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10" y="10"/>
                </a:cxn>
                <a:cxn ang="0">
                  <a:pos x="4" y="14"/>
                </a:cxn>
                <a:cxn ang="0">
                  <a:pos x="2" y="20"/>
                </a:cxn>
                <a:cxn ang="0">
                  <a:pos x="0" y="26"/>
                </a:cxn>
                <a:cxn ang="0">
                  <a:pos x="0" y="34"/>
                </a:cxn>
                <a:cxn ang="0">
                  <a:pos x="0" y="34"/>
                </a:cxn>
                <a:cxn ang="0">
                  <a:pos x="0" y="40"/>
                </a:cxn>
                <a:cxn ang="0">
                  <a:pos x="2" y="46"/>
                </a:cxn>
                <a:cxn ang="0">
                  <a:pos x="4" y="52"/>
                </a:cxn>
                <a:cxn ang="0">
                  <a:pos x="10" y="58"/>
                </a:cxn>
                <a:cxn ang="0">
                  <a:pos x="14" y="62"/>
                </a:cxn>
                <a:cxn ang="0">
                  <a:pos x="20" y="64"/>
                </a:cxn>
                <a:cxn ang="0">
                  <a:pos x="26" y="66"/>
                </a:cxn>
                <a:cxn ang="0">
                  <a:pos x="32" y="68"/>
                </a:cxn>
                <a:cxn ang="0">
                  <a:pos x="32" y="68"/>
                </a:cxn>
                <a:cxn ang="0">
                  <a:pos x="40" y="66"/>
                </a:cxn>
                <a:cxn ang="0">
                  <a:pos x="46" y="64"/>
                </a:cxn>
                <a:cxn ang="0">
                  <a:pos x="52" y="62"/>
                </a:cxn>
                <a:cxn ang="0">
                  <a:pos x="56" y="58"/>
                </a:cxn>
                <a:cxn ang="0">
                  <a:pos x="60" y="52"/>
                </a:cxn>
                <a:cxn ang="0">
                  <a:pos x="64" y="46"/>
                </a:cxn>
                <a:cxn ang="0">
                  <a:pos x="66" y="40"/>
                </a:cxn>
                <a:cxn ang="0">
                  <a:pos x="66" y="34"/>
                </a:cxn>
                <a:cxn ang="0">
                  <a:pos x="66" y="34"/>
                </a:cxn>
              </a:cxnLst>
              <a:rect l="0" t="0" r="r" b="b"/>
              <a:pathLst>
                <a:path w="66" h="68">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10" y="10"/>
                  </a:lnTo>
                  <a:lnTo>
                    <a:pt x="4" y="14"/>
                  </a:lnTo>
                  <a:lnTo>
                    <a:pt x="2" y="20"/>
                  </a:lnTo>
                  <a:lnTo>
                    <a:pt x="0" y="26"/>
                  </a:lnTo>
                  <a:lnTo>
                    <a:pt x="0" y="34"/>
                  </a:lnTo>
                  <a:lnTo>
                    <a:pt x="0" y="34"/>
                  </a:lnTo>
                  <a:lnTo>
                    <a:pt x="0" y="40"/>
                  </a:lnTo>
                  <a:lnTo>
                    <a:pt x="2" y="46"/>
                  </a:lnTo>
                  <a:lnTo>
                    <a:pt x="4" y="52"/>
                  </a:lnTo>
                  <a:lnTo>
                    <a:pt x="10" y="58"/>
                  </a:lnTo>
                  <a:lnTo>
                    <a:pt x="14" y="62"/>
                  </a:lnTo>
                  <a:lnTo>
                    <a:pt x="20" y="64"/>
                  </a:lnTo>
                  <a:lnTo>
                    <a:pt x="26" y="66"/>
                  </a:lnTo>
                  <a:lnTo>
                    <a:pt x="32" y="68"/>
                  </a:lnTo>
                  <a:lnTo>
                    <a:pt x="32" y="68"/>
                  </a:lnTo>
                  <a:lnTo>
                    <a:pt x="40" y="66"/>
                  </a:lnTo>
                  <a:lnTo>
                    <a:pt x="46" y="64"/>
                  </a:lnTo>
                  <a:lnTo>
                    <a:pt x="52" y="62"/>
                  </a:lnTo>
                  <a:lnTo>
                    <a:pt x="56" y="58"/>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35" name="Freeform 235"/>
            <p:cNvSpPr>
              <a:spLocks/>
            </p:cNvSpPr>
            <p:nvPr/>
          </p:nvSpPr>
          <p:spPr bwMode="auto">
            <a:xfrm>
              <a:off x="6262688" y="3867933"/>
              <a:ext cx="114300" cy="114300"/>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0"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8"/>
                </a:cxn>
                <a:cxn ang="0">
                  <a:pos x="16" y="62"/>
                </a:cxn>
                <a:cxn ang="0">
                  <a:pos x="22" y="64"/>
                </a:cxn>
                <a:cxn ang="0">
                  <a:pos x="28" y="66"/>
                </a:cxn>
                <a:cxn ang="0">
                  <a:pos x="34" y="68"/>
                </a:cxn>
                <a:cxn ang="0">
                  <a:pos x="34" y="68"/>
                </a:cxn>
                <a:cxn ang="0">
                  <a:pos x="40" y="66"/>
                </a:cxn>
                <a:cxn ang="0">
                  <a:pos x="48" y="64"/>
                </a:cxn>
                <a:cxn ang="0">
                  <a:pos x="54" y="62"/>
                </a:cxn>
                <a:cxn ang="0">
                  <a:pos x="58" y="58"/>
                </a:cxn>
                <a:cxn ang="0">
                  <a:pos x="62" y="52"/>
                </a:cxn>
                <a:cxn ang="0">
                  <a:pos x="66" y="46"/>
                </a:cxn>
                <a:cxn ang="0">
                  <a:pos x="68" y="40"/>
                </a:cxn>
                <a:cxn ang="0">
                  <a:pos x="68" y="34"/>
                </a:cxn>
                <a:cxn ang="0">
                  <a:pos x="68" y="34"/>
                </a:cxn>
              </a:cxnLst>
              <a:rect l="0" t="0" r="r" b="b"/>
              <a:pathLst>
                <a:path w="68" h="68">
                  <a:moveTo>
                    <a:pt x="68" y="34"/>
                  </a:moveTo>
                  <a:lnTo>
                    <a:pt x="68" y="34"/>
                  </a:lnTo>
                  <a:lnTo>
                    <a:pt x="68" y="26"/>
                  </a:lnTo>
                  <a:lnTo>
                    <a:pt x="66" y="20"/>
                  </a:lnTo>
                  <a:lnTo>
                    <a:pt x="62" y="14"/>
                  </a:lnTo>
                  <a:lnTo>
                    <a:pt x="58" y="10"/>
                  </a:lnTo>
                  <a:lnTo>
                    <a:pt x="54" y="6"/>
                  </a:lnTo>
                  <a:lnTo>
                    <a:pt x="48" y="2"/>
                  </a:lnTo>
                  <a:lnTo>
                    <a:pt x="40"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8"/>
                  </a:lnTo>
                  <a:lnTo>
                    <a:pt x="16" y="62"/>
                  </a:lnTo>
                  <a:lnTo>
                    <a:pt x="22" y="64"/>
                  </a:lnTo>
                  <a:lnTo>
                    <a:pt x="28" y="66"/>
                  </a:lnTo>
                  <a:lnTo>
                    <a:pt x="34" y="68"/>
                  </a:lnTo>
                  <a:lnTo>
                    <a:pt x="34" y="68"/>
                  </a:lnTo>
                  <a:lnTo>
                    <a:pt x="40" y="66"/>
                  </a:lnTo>
                  <a:lnTo>
                    <a:pt x="48" y="64"/>
                  </a:lnTo>
                  <a:lnTo>
                    <a:pt x="54" y="62"/>
                  </a:lnTo>
                  <a:lnTo>
                    <a:pt x="58" y="58"/>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43" name="Freeform 243"/>
            <p:cNvSpPr>
              <a:spLocks/>
            </p:cNvSpPr>
            <p:nvPr/>
          </p:nvSpPr>
          <p:spPr bwMode="auto">
            <a:xfrm>
              <a:off x="6511925" y="3482171"/>
              <a:ext cx="111125" cy="109537"/>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8" y="10"/>
                </a:cxn>
                <a:cxn ang="0">
                  <a:pos x="4" y="14"/>
                </a:cxn>
                <a:cxn ang="0">
                  <a:pos x="2" y="20"/>
                </a:cxn>
                <a:cxn ang="0">
                  <a:pos x="0" y="26"/>
                </a:cxn>
                <a:cxn ang="0">
                  <a:pos x="0" y="34"/>
                </a:cxn>
                <a:cxn ang="0">
                  <a:pos x="0" y="34"/>
                </a:cxn>
                <a:cxn ang="0">
                  <a:pos x="0" y="40"/>
                </a:cxn>
                <a:cxn ang="0">
                  <a:pos x="2" y="46"/>
                </a:cxn>
                <a:cxn ang="0">
                  <a:pos x="4" y="52"/>
                </a:cxn>
                <a:cxn ang="0">
                  <a:pos x="8" y="56"/>
                </a:cxn>
                <a:cxn ang="0">
                  <a:pos x="14" y="62"/>
                </a:cxn>
                <a:cxn ang="0">
                  <a:pos x="20" y="64"/>
                </a:cxn>
                <a:cxn ang="0">
                  <a:pos x="26" y="66"/>
                </a:cxn>
                <a:cxn ang="0">
                  <a:pos x="32" y="66"/>
                </a:cxn>
                <a:cxn ang="0">
                  <a:pos x="32" y="66"/>
                </a:cxn>
                <a:cxn ang="0">
                  <a:pos x="40" y="66"/>
                </a:cxn>
                <a:cxn ang="0">
                  <a:pos x="46" y="64"/>
                </a:cxn>
                <a:cxn ang="0">
                  <a:pos x="52" y="62"/>
                </a:cxn>
                <a:cxn ang="0">
                  <a:pos x="56" y="56"/>
                </a:cxn>
                <a:cxn ang="0">
                  <a:pos x="60"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8" y="10"/>
                  </a:lnTo>
                  <a:lnTo>
                    <a:pt x="4" y="14"/>
                  </a:lnTo>
                  <a:lnTo>
                    <a:pt x="2" y="20"/>
                  </a:lnTo>
                  <a:lnTo>
                    <a:pt x="0" y="26"/>
                  </a:lnTo>
                  <a:lnTo>
                    <a:pt x="0" y="34"/>
                  </a:lnTo>
                  <a:lnTo>
                    <a:pt x="0" y="34"/>
                  </a:lnTo>
                  <a:lnTo>
                    <a:pt x="0" y="40"/>
                  </a:lnTo>
                  <a:lnTo>
                    <a:pt x="2" y="46"/>
                  </a:lnTo>
                  <a:lnTo>
                    <a:pt x="4" y="52"/>
                  </a:lnTo>
                  <a:lnTo>
                    <a:pt x="8" y="56"/>
                  </a:lnTo>
                  <a:lnTo>
                    <a:pt x="14" y="62"/>
                  </a:lnTo>
                  <a:lnTo>
                    <a:pt x="20" y="64"/>
                  </a:lnTo>
                  <a:lnTo>
                    <a:pt x="26" y="66"/>
                  </a:lnTo>
                  <a:lnTo>
                    <a:pt x="32" y="66"/>
                  </a:lnTo>
                  <a:lnTo>
                    <a:pt x="32" y="66"/>
                  </a:lnTo>
                  <a:lnTo>
                    <a:pt x="40" y="66"/>
                  </a:lnTo>
                  <a:lnTo>
                    <a:pt x="46" y="64"/>
                  </a:lnTo>
                  <a:lnTo>
                    <a:pt x="52" y="62"/>
                  </a:lnTo>
                  <a:lnTo>
                    <a:pt x="56" y="56"/>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44" name="Freeform 244"/>
            <p:cNvSpPr>
              <a:spLocks/>
            </p:cNvSpPr>
            <p:nvPr/>
          </p:nvSpPr>
          <p:spPr bwMode="auto">
            <a:xfrm>
              <a:off x="6508750" y="3867933"/>
              <a:ext cx="114300" cy="114300"/>
            </a:xfrm>
            <a:custGeom>
              <a:avLst/>
              <a:gdLst/>
              <a:ahLst/>
              <a:cxnLst>
                <a:cxn ang="0">
                  <a:pos x="68" y="34"/>
                </a:cxn>
                <a:cxn ang="0">
                  <a:pos x="68" y="34"/>
                </a:cxn>
                <a:cxn ang="0">
                  <a:pos x="68" y="28"/>
                </a:cxn>
                <a:cxn ang="0">
                  <a:pos x="66" y="22"/>
                </a:cxn>
                <a:cxn ang="0">
                  <a:pos x="62" y="16"/>
                </a:cxn>
                <a:cxn ang="0">
                  <a:pos x="58" y="10"/>
                </a:cxn>
                <a:cxn ang="0">
                  <a:pos x="54" y="6"/>
                </a:cxn>
                <a:cxn ang="0">
                  <a:pos x="48" y="4"/>
                </a:cxn>
                <a:cxn ang="0">
                  <a:pos x="42" y="2"/>
                </a:cxn>
                <a:cxn ang="0">
                  <a:pos x="34" y="0"/>
                </a:cxn>
                <a:cxn ang="0">
                  <a:pos x="34" y="0"/>
                </a:cxn>
                <a:cxn ang="0">
                  <a:pos x="28" y="2"/>
                </a:cxn>
                <a:cxn ang="0">
                  <a:pos x="22" y="4"/>
                </a:cxn>
                <a:cxn ang="0">
                  <a:pos x="16" y="6"/>
                </a:cxn>
                <a:cxn ang="0">
                  <a:pos x="10" y="10"/>
                </a:cxn>
                <a:cxn ang="0">
                  <a:pos x="6" y="16"/>
                </a:cxn>
                <a:cxn ang="0">
                  <a:pos x="4" y="22"/>
                </a:cxn>
                <a:cxn ang="0">
                  <a:pos x="2" y="28"/>
                </a:cxn>
                <a:cxn ang="0">
                  <a:pos x="0" y="34"/>
                </a:cxn>
                <a:cxn ang="0">
                  <a:pos x="0" y="34"/>
                </a:cxn>
                <a:cxn ang="0">
                  <a:pos x="2" y="42"/>
                </a:cxn>
                <a:cxn ang="0">
                  <a:pos x="4" y="48"/>
                </a:cxn>
                <a:cxn ang="0">
                  <a:pos x="6" y="54"/>
                </a:cxn>
                <a:cxn ang="0">
                  <a:pos x="10" y="58"/>
                </a:cxn>
                <a:cxn ang="0">
                  <a:pos x="16" y="62"/>
                </a:cxn>
                <a:cxn ang="0">
                  <a:pos x="22" y="66"/>
                </a:cxn>
                <a:cxn ang="0">
                  <a:pos x="28" y="68"/>
                </a:cxn>
                <a:cxn ang="0">
                  <a:pos x="34" y="68"/>
                </a:cxn>
                <a:cxn ang="0">
                  <a:pos x="34" y="68"/>
                </a:cxn>
                <a:cxn ang="0">
                  <a:pos x="42" y="68"/>
                </a:cxn>
                <a:cxn ang="0">
                  <a:pos x="48" y="66"/>
                </a:cxn>
                <a:cxn ang="0">
                  <a:pos x="54" y="62"/>
                </a:cxn>
                <a:cxn ang="0">
                  <a:pos x="58" y="58"/>
                </a:cxn>
                <a:cxn ang="0">
                  <a:pos x="62" y="54"/>
                </a:cxn>
                <a:cxn ang="0">
                  <a:pos x="66" y="48"/>
                </a:cxn>
                <a:cxn ang="0">
                  <a:pos x="68" y="42"/>
                </a:cxn>
                <a:cxn ang="0">
                  <a:pos x="68" y="34"/>
                </a:cxn>
                <a:cxn ang="0">
                  <a:pos x="68" y="34"/>
                </a:cxn>
              </a:cxnLst>
              <a:rect l="0" t="0" r="r" b="b"/>
              <a:pathLst>
                <a:path w="68" h="68">
                  <a:moveTo>
                    <a:pt x="68" y="34"/>
                  </a:moveTo>
                  <a:lnTo>
                    <a:pt x="68" y="34"/>
                  </a:lnTo>
                  <a:lnTo>
                    <a:pt x="68" y="28"/>
                  </a:lnTo>
                  <a:lnTo>
                    <a:pt x="66" y="22"/>
                  </a:lnTo>
                  <a:lnTo>
                    <a:pt x="62" y="16"/>
                  </a:lnTo>
                  <a:lnTo>
                    <a:pt x="58" y="10"/>
                  </a:lnTo>
                  <a:lnTo>
                    <a:pt x="54" y="6"/>
                  </a:lnTo>
                  <a:lnTo>
                    <a:pt x="48" y="4"/>
                  </a:lnTo>
                  <a:lnTo>
                    <a:pt x="42" y="2"/>
                  </a:lnTo>
                  <a:lnTo>
                    <a:pt x="34" y="0"/>
                  </a:lnTo>
                  <a:lnTo>
                    <a:pt x="34" y="0"/>
                  </a:lnTo>
                  <a:lnTo>
                    <a:pt x="28" y="2"/>
                  </a:lnTo>
                  <a:lnTo>
                    <a:pt x="22" y="4"/>
                  </a:lnTo>
                  <a:lnTo>
                    <a:pt x="16" y="6"/>
                  </a:lnTo>
                  <a:lnTo>
                    <a:pt x="10" y="10"/>
                  </a:lnTo>
                  <a:lnTo>
                    <a:pt x="6" y="16"/>
                  </a:lnTo>
                  <a:lnTo>
                    <a:pt x="4" y="22"/>
                  </a:lnTo>
                  <a:lnTo>
                    <a:pt x="2" y="28"/>
                  </a:lnTo>
                  <a:lnTo>
                    <a:pt x="0" y="34"/>
                  </a:lnTo>
                  <a:lnTo>
                    <a:pt x="0" y="34"/>
                  </a:lnTo>
                  <a:lnTo>
                    <a:pt x="2" y="42"/>
                  </a:lnTo>
                  <a:lnTo>
                    <a:pt x="4" y="48"/>
                  </a:lnTo>
                  <a:lnTo>
                    <a:pt x="6" y="54"/>
                  </a:lnTo>
                  <a:lnTo>
                    <a:pt x="10" y="58"/>
                  </a:lnTo>
                  <a:lnTo>
                    <a:pt x="16" y="62"/>
                  </a:lnTo>
                  <a:lnTo>
                    <a:pt x="22" y="66"/>
                  </a:lnTo>
                  <a:lnTo>
                    <a:pt x="28" y="68"/>
                  </a:lnTo>
                  <a:lnTo>
                    <a:pt x="34" y="68"/>
                  </a:lnTo>
                  <a:lnTo>
                    <a:pt x="34" y="68"/>
                  </a:lnTo>
                  <a:lnTo>
                    <a:pt x="42" y="68"/>
                  </a:lnTo>
                  <a:lnTo>
                    <a:pt x="48" y="66"/>
                  </a:lnTo>
                  <a:lnTo>
                    <a:pt x="54" y="62"/>
                  </a:lnTo>
                  <a:lnTo>
                    <a:pt x="58" y="58"/>
                  </a:lnTo>
                  <a:lnTo>
                    <a:pt x="62" y="54"/>
                  </a:lnTo>
                  <a:lnTo>
                    <a:pt x="66" y="48"/>
                  </a:lnTo>
                  <a:lnTo>
                    <a:pt x="68"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45" name="Freeform 245"/>
            <p:cNvSpPr>
              <a:spLocks/>
            </p:cNvSpPr>
            <p:nvPr/>
          </p:nvSpPr>
          <p:spPr bwMode="auto">
            <a:xfrm>
              <a:off x="6383338" y="3482171"/>
              <a:ext cx="111125" cy="109537"/>
            </a:xfrm>
            <a:custGeom>
              <a:avLst/>
              <a:gdLst/>
              <a:ahLst/>
              <a:cxnLst>
                <a:cxn ang="0">
                  <a:pos x="66" y="34"/>
                </a:cxn>
                <a:cxn ang="0">
                  <a:pos x="66" y="34"/>
                </a:cxn>
                <a:cxn ang="0">
                  <a:pos x="66" y="26"/>
                </a:cxn>
                <a:cxn ang="0">
                  <a:pos x="64" y="20"/>
                </a:cxn>
                <a:cxn ang="0">
                  <a:pos x="62" y="14"/>
                </a:cxn>
                <a:cxn ang="0">
                  <a:pos x="56"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6"/>
                </a:cxn>
                <a:cxn ang="0">
                  <a:pos x="14" y="62"/>
                </a:cxn>
                <a:cxn ang="0">
                  <a:pos x="20" y="64"/>
                </a:cxn>
                <a:cxn ang="0">
                  <a:pos x="26" y="66"/>
                </a:cxn>
                <a:cxn ang="0">
                  <a:pos x="34" y="66"/>
                </a:cxn>
                <a:cxn ang="0">
                  <a:pos x="34" y="66"/>
                </a:cxn>
                <a:cxn ang="0">
                  <a:pos x="40" y="66"/>
                </a:cxn>
                <a:cxn ang="0">
                  <a:pos x="46" y="64"/>
                </a:cxn>
                <a:cxn ang="0">
                  <a:pos x="52" y="62"/>
                </a:cxn>
                <a:cxn ang="0">
                  <a:pos x="56" y="56"/>
                </a:cxn>
                <a:cxn ang="0">
                  <a:pos x="62" y="52"/>
                </a:cxn>
                <a:cxn ang="0">
                  <a:pos x="64" y="46"/>
                </a:cxn>
                <a:cxn ang="0">
                  <a:pos x="66" y="40"/>
                </a:cxn>
                <a:cxn ang="0">
                  <a:pos x="66" y="34"/>
                </a:cxn>
                <a:cxn ang="0">
                  <a:pos x="66" y="34"/>
                </a:cxn>
              </a:cxnLst>
              <a:rect l="0" t="0" r="r" b="b"/>
              <a:pathLst>
                <a:path w="66" h="66">
                  <a:moveTo>
                    <a:pt x="66" y="34"/>
                  </a:moveTo>
                  <a:lnTo>
                    <a:pt x="66" y="34"/>
                  </a:lnTo>
                  <a:lnTo>
                    <a:pt x="66" y="26"/>
                  </a:lnTo>
                  <a:lnTo>
                    <a:pt x="64" y="20"/>
                  </a:lnTo>
                  <a:lnTo>
                    <a:pt x="62" y="14"/>
                  </a:lnTo>
                  <a:lnTo>
                    <a:pt x="56"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6"/>
                  </a:lnTo>
                  <a:lnTo>
                    <a:pt x="14" y="62"/>
                  </a:lnTo>
                  <a:lnTo>
                    <a:pt x="20" y="64"/>
                  </a:lnTo>
                  <a:lnTo>
                    <a:pt x="26" y="66"/>
                  </a:lnTo>
                  <a:lnTo>
                    <a:pt x="34" y="66"/>
                  </a:lnTo>
                  <a:lnTo>
                    <a:pt x="34" y="66"/>
                  </a:lnTo>
                  <a:lnTo>
                    <a:pt x="40" y="66"/>
                  </a:lnTo>
                  <a:lnTo>
                    <a:pt x="46" y="64"/>
                  </a:lnTo>
                  <a:lnTo>
                    <a:pt x="52" y="62"/>
                  </a:lnTo>
                  <a:lnTo>
                    <a:pt x="56" y="56"/>
                  </a:lnTo>
                  <a:lnTo>
                    <a:pt x="62"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48" name="Freeform 248"/>
            <p:cNvSpPr>
              <a:spLocks/>
            </p:cNvSpPr>
            <p:nvPr/>
          </p:nvSpPr>
          <p:spPr bwMode="auto">
            <a:xfrm>
              <a:off x="6383338" y="38679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6" y="4"/>
                </a:cxn>
                <a:cxn ang="0">
                  <a:pos x="40" y="2"/>
                </a:cxn>
                <a:cxn ang="0">
                  <a:pos x="34" y="0"/>
                </a:cxn>
                <a:cxn ang="0">
                  <a:pos x="34" y="0"/>
                </a:cxn>
                <a:cxn ang="0">
                  <a:pos x="28" y="2"/>
                </a:cxn>
                <a:cxn ang="0">
                  <a:pos x="20" y="4"/>
                </a:cxn>
                <a:cxn ang="0">
                  <a:pos x="14"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4" y="62"/>
                </a:cxn>
                <a:cxn ang="0">
                  <a:pos x="20" y="66"/>
                </a:cxn>
                <a:cxn ang="0">
                  <a:pos x="28" y="68"/>
                </a:cxn>
                <a:cxn ang="0">
                  <a:pos x="34" y="68"/>
                </a:cxn>
                <a:cxn ang="0">
                  <a:pos x="34" y="68"/>
                </a:cxn>
                <a:cxn ang="0">
                  <a:pos x="40" y="68"/>
                </a:cxn>
                <a:cxn ang="0">
                  <a:pos x="46"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6" y="4"/>
                  </a:lnTo>
                  <a:lnTo>
                    <a:pt x="40" y="2"/>
                  </a:lnTo>
                  <a:lnTo>
                    <a:pt x="34" y="0"/>
                  </a:lnTo>
                  <a:lnTo>
                    <a:pt x="34" y="0"/>
                  </a:lnTo>
                  <a:lnTo>
                    <a:pt x="28" y="2"/>
                  </a:lnTo>
                  <a:lnTo>
                    <a:pt x="20" y="4"/>
                  </a:lnTo>
                  <a:lnTo>
                    <a:pt x="14" y="6"/>
                  </a:lnTo>
                  <a:lnTo>
                    <a:pt x="10" y="10"/>
                  </a:lnTo>
                  <a:lnTo>
                    <a:pt x="6" y="16"/>
                  </a:lnTo>
                  <a:lnTo>
                    <a:pt x="2" y="22"/>
                  </a:lnTo>
                  <a:lnTo>
                    <a:pt x="0" y="28"/>
                  </a:lnTo>
                  <a:lnTo>
                    <a:pt x="0" y="34"/>
                  </a:lnTo>
                  <a:lnTo>
                    <a:pt x="0" y="34"/>
                  </a:lnTo>
                  <a:lnTo>
                    <a:pt x="0" y="42"/>
                  </a:lnTo>
                  <a:lnTo>
                    <a:pt x="2" y="48"/>
                  </a:lnTo>
                  <a:lnTo>
                    <a:pt x="6" y="54"/>
                  </a:lnTo>
                  <a:lnTo>
                    <a:pt x="10" y="58"/>
                  </a:lnTo>
                  <a:lnTo>
                    <a:pt x="14" y="62"/>
                  </a:lnTo>
                  <a:lnTo>
                    <a:pt x="20" y="66"/>
                  </a:lnTo>
                  <a:lnTo>
                    <a:pt x="28" y="68"/>
                  </a:lnTo>
                  <a:lnTo>
                    <a:pt x="34" y="68"/>
                  </a:lnTo>
                  <a:lnTo>
                    <a:pt x="34" y="68"/>
                  </a:lnTo>
                  <a:lnTo>
                    <a:pt x="40" y="68"/>
                  </a:lnTo>
                  <a:lnTo>
                    <a:pt x="46"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62" name="Freeform 262"/>
            <p:cNvSpPr>
              <a:spLocks/>
            </p:cNvSpPr>
            <p:nvPr/>
          </p:nvSpPr>
          <p:spPr bwMode="auto">
            <a:xfrm>
              <a:off x="6823075" y="3477408"/>
              <a:ext cx="114300" cy="114300"/>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8" y="0"/>
                </a:cxn>
                <a:cxn ang="0">
                  <a:pos x="20" y="2"/>
                </a:cxn>
                <a:cxn ang="0">
                  <a:pos x="16"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6" y="62"/>
                </a:cxn>
                <a:cxn ang="0">
                  <a:pos x="20" y="64"/>
                </a:cxn>
                <a:cxn ang="0">
                  <a:pos x="28" y="66"/>
                </a:cxn>
                <a:cxn ang="0">
                  <a:pos x="34" y="68"/>
                </a:cxn>
                <a:cxn ang="0">
                  <a:pos x="34" y="68"/>
                </a:cxn>
                <a:cxn ang="0">
                  <a:pos x="40" y="66"/>
                </a:cxn>
                <a:cxn ang="0">
                  <a:pos x="46" y="64"/>
                </a:cxn>
                <a:cxn ang="0">
                  <a:pos x="52" y="62"/>
                </a:cxn>
                <a:cxn ang="0">
                  <a:pos x="58" y="58"/>
                </a:cxn>
                <a:cxn ang="0">
                  <a:pos x="62" y="52"/>
                </a:cxn>
                <a:cxn ang="0">
                  <a:pos x="64" y="46"/>
                </a:cxn>
                <a:cxn ang="0">
                  <a:pos x="66" y="40"/>
                </a:cxn>
                <a:cxn ang="0">
                  <a:pos x="68" y="34"/>
                </a:cxn>
                <a:cxn ang="0">
                  <a:pos x="68" y="34"/>
                </a:cxn>
              </a:cxnLst>
              <a:rect l="0" t="0" r="r" b="b"/>
              <a:pathLst>
                <a:path w="68" h="68">
                  <a:moveTo>
                    <a:pt x="68" y="34"/>
                  </a:moveTo>
                  <a:lnTo>
                    <a:pt x="68" y="34"/>
                  </a:lnTo>
                  <a:lnTo>
                    <a:pt x="66" y="26"/>
                  </a:lnTo>
                  <a:lnTo>
                    <a:pt x="64" y="20"/>
                  </a:lnTo>
                  <a:lnTo>
                    <a:pt x="62" y="14"/>
                  </a:lnTo>
                  <a:lnTo>
                    <a:pt x="58" y="10"/>
                  </a:lnTo>
                  <a:lnTo>
                    <a:pt x="52" y="6"/>
                  </a:lnTo>
                  <a:lnTo>
                    <a:pt x="46" y="2"/>
                  </a:lnTo>
                  <a:lnTo>
                    <a:pt x="40" y="0"/>
                  </a:lnTo>
                  <a:lnTo>
                    <a:pt x="34" y="0"/>
                  </a:lnTo>
                  <a:lnTo>
                    <a:pt x="34" y="0"/>
                  </a:lnTo>
                  <a:lnTo>
                    <a:pt x="28" y="0"/>
                  </a:lnTo>
                  <a:lnTo>
                    <a:pt x="20" y="2"/>
                  </a:lnTo>
                  <a:lnTo>
                    <a:pt x="16" y="6"/>
                  </a:lnTo>
                  <a:lnTo>
                    <a:pt x="10" y="10"/>
                  </a:lnTo>
                  <a:lnTo>
                    <a:pt x="6" y="14"/>
                  </a:lnTo>
                  <a:lnTo>
                    <a:pt x="2" y="20"/>
                  </a:lnTo>
                  <a:lnTo>
                    <a:pt x="0" y="26"/>
                  </a:lnTo>
                  <a:lnTo>
                    <a:pt x="0" y="34"/>
                  </a:lnTo>
                  <a:lnTo>
                    <a:pt x="0" y="34"/>
                  </a:lnTo>
                  <a:lnTo>
                    <a:pt x="0" y="40"/>
                  </a:lnTo>
                  <a:lnTo>
                    <a:pt x="2" y="46"/>
                  </a:lnTo>
                  <a:lnTo>
                    <a:pt x="6" y="52"/>
                  </a:lnTo>
                  <a:lnTo>
                    <a:pt x="10" y="58"/>
                  </a:lnTo>
                  <a:lnTo>
                    <a:pt x="16" y="62"/>
                  </a:lnTo>
                  <a:lnTo>
                    <a:pt x="20" y="64"/>
                  </a:lnTo>
                  <a:lnTo>
                    <a:pt x="28" y="66"/>
                  </a:lnTo>
                  <a:lnTo>
                    <a:pt x="34" y="68"/>
                  </a:lnTo>
                  <a:lnTo>
                    <a:pt x="34" y="68"/>
                  </a:lnTo>
                  <a:lnTo>
                    <a:pt x="40" y="66"/>
                  </a:lnTo>
                  <a:lnTo>
                    <a:pt x="46" y="64"/>
                  </a:lnTo>
                  <a:lnTo>
                    <a:pt x="52" y="62"/>
                  </a:lnTo>
                  <a:lnTo>
                    <a:pt x="58" y="58"/>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63" name="Freeform 263"/>
            <p:cNvSpPr>
              <a:spLocks/>
            </p:cNvSpPr>
            <p:nvPr/>
          </p:nvSpPr>
          <p:spPr bwMode="auto">
            <a:xfrm>
              <a:off x="6831013" y="3867933"/>
              <a:ext cx="109537" cy="114300"/>
            </a:xfrm>
            <a:custGeom>
              <a:avLst/>
              <a:gdLst/>
              <a:ahLst/>
              <a:cxnLst>
                <a:cxn ang="0">
                  <a:pos x="66" y="34"/>
                </a:cxn>
                <a:cxn ang="0">
                  <a:pos x="66" y="34"/>
                </a:cxn>
                <a:cxn ang="0">
                  <a:pos x="66" y="26"/>
                </a:cxn>
                <a:cxn ang="0">
                  <a:pos x="64" y="20"/>
                </a:cxn>
                <a:cxn ang="0">
                  <a:pos x="62" y="14"/>
                </a:cxn>
                <a:cxn ang="0">
                  <a:pos x="56"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8"/>
                </a:cxn>
                <a:cxn ang="0">
                  <a:pos x="34" y="68"/>
                </a:cxn>
                <a:cxn ang="0">
                  <a:pos x="40" y="66"/>
                </a:cxn>
                <a:cxn ang="0">
                  <a:pos x="46" y="64"/>
                </a:cxn>
                <a:cxn ang="0">
                  <a:pos x="52" y="62"/>
                </a:cxn>
                <a:cxn ang="0">
                  <a:pos x="56" y="58"/>
                </a:cxn>
                <a:cxn ang="0">
                  <a:pos x="62" y="52"/>
                </a:cxn>
                <a:cxn ang="0">
                  <a:pos x="64" y="46"/>
                </a:cxn>
                <a:cxn ang="0">
                  <a:pos x="66" y="40"/>
                </a:cxn>
                <a:cxn ang="0">
                  <a:pos x="66" y="34"/>
                </a:cxn>
                <a:cxn ang="0">
                  <a:pos x="66" y="34"/>
                </a:cxn>
              </a:cxnLst>
              <a:rect l="0" t="0" r="r" b="b"/>
              <a:pathLst>
                <a:path w="66" h="68">
                  <a:moveTo>
                    <a:pt x="66" y="34"/>
                  </a:moveTo>
                  <a:lnTo>
                    <a:pt x="66" y="34"/>
                  </a:lnTo>
                  <a:lnTo>
                    <a:pt x="66" y="26"/>
                  </a:lnTo>
                  <a:lnTo>
                    <a:pt x="64" y="20"/>
                  </a:lnTo>
                  <a:lnTo>
                    <a:pt x="62" y="14"/>
                  </a:lnTo>
                  <a:lnTo>
                    <a:pt x="56"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8"/>
                  </a:lnTo>
                  <a:lnTo>
                    <a:pt x="34" y="68"/>
                  </a:lnTo>
                  <a:lnTo>
                    <a:pt x="40" y="66"/>
                  </a:lnTo>
                  <a:lnTo>
                    <a:pt x="46" y="64"/>
                  </a:lnTo>
                  <a:lnTo>
                    <a:pt x="52" y="62"/>
                  </a:lnTo>
                  <a:lnTo>
                    <a:pt x="56" y="58"/>
                  </a:lnTo>
                  <a:lnTo>
                    <a:pt x="62"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64" name="Freeform 264"/>
            <p:cNvSpPr>
              <a:spLocks/>
            </p:cNvSpPr>
            <p:nvPr/>
          </p:nvSpPr>
          <p:spPr bwMode="auto">
            <a:xfrm>
              <a:off x="6699250" y="3474233"/>
              <a:ext cx="114300" cy="114300"/>
            </a:xfrm>
            <a:custGeom>
              <a:avLst/>
              <a:gdLst/>
              <a:ahLst/>
              <a:cxnLst>
                <a:cxn ang="0">
                  <a:pos x="68" y="34"/>
                </a:cxn>
                <a:cxn ang="0">
                  <a:pos x="68" y="34"/>
                </a:cxn>
                <a:cxn ang="0">
                  <a:pos x="66" y="28"/>
                </a:cxn>
                <a:cxn ang="0">
                  <a:pos x="64" y="22"/>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4"/>
                </a:cxn>
                <a:cxn ang="0">
                  <a:pos x="64" y="48"/>
                </a:cxn>
                <a:cxn ang="0">
                  <a:pos x="66" y="42"/>
                </a:cxn>
                <a:cxn ang="0">
                  <a:pos x="68" y="34"/>
                </a:cxn>
                <a:cxn ang="0">
                  <a:pos x="68" y="34"/>
                </a:cxn>
              </a:cxnLst>
              <a:rect l="0" t="0" r="r" b="b"/>
              <a:pathLst>
                <a:path w="68" h="68">
                  <a:moveTo>
                    <a:pt x="68" y="34"/>
                  </a:moveTo>
                  <a:lnTo>
                    <a:pt x="68" y="34"/>
                  </a:lnTo>
                  <a:lnTo>
                    <a:pt x="66" y="28"/>
                  </a:lnTo>
                  <a:lnTo>
                    <a:pt x="64" y="22"/>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2"/>
                  </a:lnTo>
                  <a:lnTo>
                    <a:pt x="2" y="48"/>
                  </a:lnTo>
                  <a:lnTo>
                    <a:pt x="6" y="54"/>
                  </a:lnTo>
                  <a:lnTo>
                    <a:pt x="10" y="58"/>
                  </a:lnTo>
                  <a:lnTo>
                    <a:pt x="16" y="62"/>
                  </a:lnTo>
                  <a:lnTo>
                    <a:pt x="20" y="66"/>
                  </a:lnTo>
                  <a:lnTo>
                    <a:pt x="28" y="68"/>
                  </a:lnTo>
                  <a:lnTo>
                    <a:pt x="34" y="68"/>
                  </a:lnTo>
                  <a:lnTo>
                    <a:pt x="34" y="68"/>
                  </a:lnTo>
                  <a:lnTo>
                    <a:pt x="40" y="68"/>
                  </a:lnTo>
                  <a:lnTo>
                    <a:pt x="48" y="66"/>
                  </a:lnTo>
                  <a:lnTo>
                    <a:pt x="52" y="62"/>
                  </a:lnTo>
                  <a:lnTo>
                    <a:pt x="58" y="58"/>
                  </a:lnTo>
                  <a:lnTo>
                    <a:pt x="62" y="54"/>
                  </a:lnTo>
                  <a:lnTo>
                    <a:pt x="64"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65" name="Freeform 265"/>
            <p:cNvSpPr>
              <a:spLocks/>
            </p:cNvSpPr>
            <p:nvPr/>
          </p:nvSpPr>
          <p:spPr bwMode="auto">
            <a:xfrm>
              <a:off x="6702425" y="3861583"/>
              <a:ext cx="114300" cy="112713"/>
            </a:xfrm>
            <a:custGeom>
              <a:avLst/>
              <a:gdLst/>
              <a:ahLst/>
              <a:cxnLst>
                <a:cxn ang="0">
                  <a:pos x="68" y="34"/>
                </a:cxn>
                <a:cxn ang="0">
                  <a:pos x="68" y="34"/>
                </a:cxn>
                <a:cxn ang="0">
                  <a:pos x="66" y="28"/>
                </a:cxn>
                <a:cxn ang="0">
                  <a:pos x="66" y="22"/>
                </a:cxn>
                <a:cxn ang="0">
                  <a:pos x="62" y="16"/>
                </a:cxn>
                <a:cxn ang="0">
                  <a:pos x="58" y="10"/>
                </a:cxn>
                <a:cxn ang="0">
                  <a:pos x="52" y="6"/>
                </a:cxn>
                <a:cxn ang="0">
                  <a:pos x="48" y="4"/>
                </a:cxn>
                <a:cxn ang="0">
                  <a:pos x="40" y="2"/>
                </a:cxn>
                <a:cxn ang="0">
                  <a:pos x="34" y="0"/>
                </a:cxn>
                <a:cxn ang="0">
                  <a:pos x="34" y="0"/>
                </a:cxn>
                <a:cxn ang="0">
                  <a:pos x="28" y="2"/>
                </a:cxn>
                <a:cxn ang="0">
                  <a:pos x="20" y="4"/>
                </a:cxn>
                <a:cxn ang="0">
                  <a:pos x="16" y="6"/>
                </a:cxn>
                <a:cxn ang="0">
                  <a:pos x="10" y="10"/>
                </a:cxn>
                <a:cxn ang="0">
                  <a:pos x="6" y="16"/>
                </a:cxn>
                <a:cxn ang="0">
                  <a:pos x="2" y="22"/>
                </a:cxn>
                <a:cxn ang="0">
                  <a:pos x="0" y="28"/>
                </a:cxn>
                <a:cxn ang="0">
                  <a:pos x="0" y="34"/>
                </a:cxn>
                <a:cxn ang="0">
                  <a:pos x="0" y="34"/>
                </a:cxn>
                <a:cxn ang="0">
                  <a:pos x="0" y="42"/>
                </a:cxn>
                <a:cxn ang="0">
                  <a:pos x="2" y="48"/>
                </a:cxn>
                <a:cxn ang="0">
                  <a:pos x="6" y="54"/>
                </a:cxn>
                <a:cxn ang="0">
                  <a:pos x="10" y="58"/>
                </a:cxn>
                <a:cxn ang="0">
                  <a:pos x="16" y="62"/>
                </a:cxn>
                <a:cxn ang="0">
                  <a:pos x="20" y="66"/>
                </a:cxn>
                <a:cxn ang="0">
                  <a:pos x="28" y="68"/>
                </a:cxn>
                <a:cxn ang="0">
                  <a:pos x="34" y="68"/>
                </a:cxn>
                <a:cxn ang="0">
                  <a:pos x="34" y="68"/>
                </a:cxn>
                <a:cxn ang="0">
                  <a:pos x="40" y="68"/>
                </a:cxn>
                <a:cxn ang="0">
                  <a:pos x="48" y="66"/>
                </a:cxn>
                <a:cxn ang="0">
                  <a:pos x="52" y="62"/>
                </a:cxn>
                <a:cxn ang="0">
                  <a:pos x="58" y="58"/>
                </a:cxn>
                <a:cxn ang="0">
                  <a:pos x="62" y="54"/>
                </a:cxn>
                <a:cxn ang="0">
                  <a:pos x="66" y="48"/>
                </a:cxn>
                <a:cxn ang="0">
                  <a:pos x="66" y="42"/>
                </a:cxn>
                <a:cxn ang="0">
                  <a:pos x="68" y="34"/>
                </a:cxn>
                <a:cxn ang="0">
                  <a:pos x="68" y="34"/>
                </a:cxn>
              </a:cxnLst>
              <a:rect l="0" t="0" r="r" b="b"/>
              <a:pathLst>
                <a:path w="68" h="68">
                  <a:moveTo>
                    <a:pt x="68" y="34"/>
                  </a:moveTo>
                  <a:lnTo>
                    <a:pt x="68" y="34"/>
                  </a:lnTo>
                  <a:lnTo>
                    <a:pt x="66" y="28"/>
                  </a:lnTo>
                  <a:lnTo>
                    <a:pt x="66" y="22"/>
                  </a:lnTo>
                  <a:lnTo>
                    <a:pt x="62" y="16"/>
                  </a:lnTo>
                  <a:lnTo>
                    <a:pt x="58" y="10"/>
                  </a:lnTo>
                  <a:lnTo>
                    <a:pt x="52" y="6"/>
                  </a:lnTo>
                  <a:lnTo>
                    <a:pt x="48" y="4"/>
                  </a:lnTo>
                  <a:lnTo>
                    <a:pt x="40" y="2"/>
                  </a:lnTo>
                  <a:lnTo>
                    <a:pt x="34" y="0"/>
                  </a:lnTo>
                  <a:lnTo>
                    <a:pt x="34" y="0"/>
                  </a:lnTo>
                  <a:lnTo>
                    <a:pt x="28" y="2"/>
                  </a:lnTo>
                  <a:lnTo>
                    <a:pt x="20" y="4"/>
                  </a:lnTo>
                  <a:lnTo>
                    <a:pt x="16" y="6"/>
                  </a:lnTo>
                  <a:lnTo>
                    <a:pt x="10" y="10"/>
                  </a:lnTo>
                  <a:lnTo>
                    <a:pt x="6" y="16"/>
                  </a:lnTo>
                  <a:lnTo>
                    <a:pt x="2" y="22"/>
                  </a:lnTo>
                  <a:lnTo>
                    <a:pt x="0" y="28"/>
                  </a:lnTo>
                  <a:lnTo>
                    <a:pt x="0" y="34"/>
                  </a:lnTo>
                  <a:lnTo>
                    <a:pt x="0" y="34"/>
                  </a:lnTo>
                  <a:lnTo>
                    <a:pt x="0" y="42"/>
                  </a:lnTo>
                  <a:lnTo>
                    <a:pt x="2" y="48"/>
                  </a:lnTo>
                  <a:lnTo>
                    <a:pt x="6" y="54"/>
                  </a:lnTo>
                  <a:lnTo>
                    <a:pt x="10" y="58"/>
                  </a:lnTo>
                  <a:lnTo>
                    <a:pt x="16" y="62"/>
                  </a:lnTo>
                  <a:lnTo>
                    <a:pt x="20" y="66"/>
                  </a:lnTo>
                  <a:lnTo>
                    <a:pt x="28" y="68"/>
                  </a:lnTo>
                  <a:lnTo>
                    <a:pt x="34" y="68"/>
                  </a:lnTo>
                  <a:lnTo>
                    <a:pt x="34" y="68"/>
                  </a:lnTo>
                  <a:lnTo>
                    <a:pt x="40" y="68"/>
                  </a:lnTo>
                  <a:lnTo>
                    <a:pt x="48" y="66"/>
                  </a:lnTo>
                  <a:lnTo>
                    <a:pt x="52" y="62"/>
                  </a:lnTo>
                  <a:lnTo>
                    <a:pt x="58" y="58"/>
                  </a:lnTo>
                  <a:lnTo>
                    <a:pt x="62" y="54"/>
                  </a:lnTo>
                  <a:lnTo>
                    <a:pt x="66" y="48"/>
                  </a:lnTo>
                  <a:lnTo>
                    <a:pt x="66" y="42"/>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78" name="Freeform 278"/>
            <p:cNvSpPr>
              <a:spLocks/>
            </p:cNvSpPr>
            <p:nvPr/>
          </p:nvSpPr>
          <p:spPr bwMode="auto">
            <a:xfrm>
              <a:off x="7508875" y="3477408"/>
              <a:ext cx="114300" cy="111125"/>
            </a:xfrm>
            <a:custGeom>
              <a:avLst/>
              <a:gdLst/>
              <a:ahLst/>
              <a:cxnLst>
                <a:cxn ang="0">
                  <a:pos x="68" y="32"/>
                </a:cxn>
                <a:cxn ang="0">
                  <a:pos x="68" y="32"/>
                </a:cxn>
                <a:cxn ang="0">
                  <a:pos x="66" y="26"/>
                </a:cxn>
                <a:cxn ang="0">
                  <a:pos x="64" y="20"/>
                </a:cxn>
                <a:cxn ang="0">
                  <a:pos x="62" y="14"/>
                </a:cxn>
                <a:cxn ang="0">
                  <a:pos x="58" y="10"/>
                </a:cxn>
                <a:cxn ang="0">
                  <a:pos x="52" y="4"/>
                </a:cxn>
                <a:cxn ang="0">
                  <a:pos x="46" y="2"/>
                </a:cxn>
                <a:cxn ang="0">
                  <a:pos x="40" y="0"/>
                </a:cxn>
                <a:cxn ang="0">
                  <a:pos x="34" y="0"/>
                </a:cxn>
                <a:cxn ang="0">
                  <a:pos x="34" y="0"/>
                </a:cxn>
                <a:cxn ang="0">
                  <a:pos x="26" y="0"/>
                </a:cxn>
                <a:cxn ang="0">
                  <a:pos x="20" y="2"/>
                </a:cxn>
                <a:cxn ang="0">
                  <a:pos x="14" y="4"/>
                </a:cxn>
                <a:cxn ang="0">
                  <a:pos x="10" y="10"/>
                </a:cxn>
                <a:cxn ang="0">
                  <a:pos x="6" y="14"/>
                </a:cxn>
                <a:cxn ang="0">
                  <a:pos x="2" y="20"/>
                </a:cxn>
                <a:cxn ang="0">
                  <a:pos x="0" y="26"/>
                </a:cxn>
                <a:cxn ang="0">
                  <a:pos x="0" y="32"/>
                </a:cxn>
                <a:cxn ang="0">
                  <a:pos x="0" y="32"/>
                </a:cxn>
                <a:cxn ang="0">
                  <a:pos x="0" y="40"/>
                </a:cxn>
                <a:cxn ang="0">
                  <a:pos x="2" y="46"/>
                </a:cxn>
                <a:cxn ang="0">
                  <a:pos x="6" y="52"/>
                </a:cxn>
                <a:cxn ang="0">
                  <a:pos x="10" y="56"/>
                </a:cxn>
                <a:cxn ang="0">
                  <a:pos x="14" y="60"/>
                </a:cxn>
                <a:cxn ang="0">
                  <a:pos x="20" y="64"/>
                </a:cxn>
                <a:cxn ang="0">
                  <a:pos x="26" y="66"/>
                </a:cxn>
                <a:cxn ang="0">
                  <a:pos x="34" y="66"/>
                </a:cxn>
                <a:cxn ang="0">
                  <a:pos x="34" y="66"/>
                </a:cxn>
                <a:cxn ang="0">
                  <a:pos x="40" y="66"/>
                </a:cxn>
                <a:cxn ang="0">
                  <a:pos x="46" y="64"/>
                </a:cxn>
                <a:cxn ang="0">
                  <a:pos x="52" y="60"/>
                </a:cxn>
                <a:cxn ang="0">
                  <a:pos x="58" y="56"/>
                </a:cxn>
                <a:cxn ang="0">
                  <a:pos x="62" y="52"/>
                </a:cxn>
                <a:cxn ang="0">
                  <a:pos x="64" y="46"/>
                </a:cxn>
                <a:cxn ang="0">
                  <a:pos x="66" y="40"/>
                </a:cxn>
                <a:cxn ang="0">
                  <a:pos x="68" y="32"/>
                </a:cxn>
                <a:cxn ang="0">
                  <a:pos x="68" y="32"/>
                </a:cxn>
              </a:cxnLst>
              <a:rect l="0" t="0" r="r" b="b"/>
              <a:pathLst>
                <a:path w="68" h="66">
                  <a:moveTo>
                    <a:pt x="68" y="32"/>
                  </a:moveTo>
                  <a:lnTo>
                    <a:pt x="68" y="32"/>
                  </a:lnTo>
                  <a:lnTo>
                    <a:pt x="66" y="26"/>
                  </a:lnTo>
                  <a:lnTo>
                    <a:pt x="64" y="20"/>
                  </a:lnTo>
                  <a:lnTo>
                    <a:pt x="62" y="14"/>
                  </a:lnTo>
                  <a:lnTo>
                    <a:pt x="58" y="10"/>
                  </a:lnTo>
                  <a:lnTo>
                    <a:pt x="52" y="4"/>
                  </a:lnTo>
                  <a:lnTo>
                    <a:pt x="46" y="2"/>
                  </a:lnTo>
                  <a:lnTo>
                    <a:pt x="40" y="0"/>
                  </a:lnTo>
                  <a:lnTo>
                    <a:pt x="34" y="0"/>
                  </a:lnTo>
                  <a:lnTo>
                    <a:pt x="34" y="0"/>
                  </a:lnTo>
                  <a:lnTo>
                    <a:pt x="26" y="0"/>
                  </a:lnTo>
                  <a:lnTo>
                    <a:pt x="20" y="2"/>
                  </a:lnTo>
                  <a:lnTo>
                    <a:pt x="14" y="4"/>
                  </a:lnTo>
                  <a:lnTo>
                    <a:pt x="10" y="10"/>
                  </a:lnTo>
                  <a:lnTo>
                    <a:pt x="6" y="14"/>
                  </a:lnTo>
                  <a:lnTo>
                    <a:pt x="2" y="20"/>
                  </a:lnTo>
                  <a:lnTo>
                    <a:pt x="0" y="26"/>
                  </a:lnTo>
                  <a:lnTo>
                    <a:pt x="0" y="32"/>
                  </a:lnTo>
                  <a:lnTo>
                    <a:pt x="0" y="32"/>
                  </a:lnTo>
                  <a:lnTo>
                    <a:pt x="0" y="40"/>
                  </a:lnTo>
                  <a:lnTo>
                    <a:pt x="2" y="46"/>
                  </a:lnTo>
                  <a:lnTo>
                    <a:pt x="6" y="52"/>
                  </a:lnTo>
                  <a:lnTo>
                    <a:pt x="10" y="56"/>
                  </a:lnTo>
                  <a:lnTo>
                    <a:pt x="14" y="60"/>
                  </a:lnTo>
                  <a:lnTo>
                    <a:pt x="20" y="64"/>
                  </a:lnTo>
                  <a:lnTo>
                    <a:pt x="26" y="66"/>
                  </a:lnTo>
                  <a:lnTo>
                    <a:pt x="34" y="66"/>
                  </a:lnTo>
                  <a:lnTo>
                    <a:pt x="34" y="66"/>
                  </a:lnTo>
                  <a:lnTo>
                    <a:pt x="40" y="66"/>
                  </a:lnTo>
                  <a:lnTo>
                    <a:pt x="46" y="64"/>
                  </a:lnTo>
                  <a:lnTo>
                    <a:pt x="52" y="60"/>
                  </a:lnTo>
                  <a:lnTo>
                    <a:pt x="58" y="56"/>
                  </a:lnTo>
                  <a:lnTo>
                    <a:pt x="62" y="52"/>
                  </a:lnTo>
                  <a:lnTo>
                    <a:pt x="64" y="46"/>
                  </a:lnTo>
                  <a:lnTo>
                    <a:pt x="66" y="40"/>
                  </a:lnTo>
                  <a:lnTo>
                    <a:pt x="68" y="32"/>
                  </a:lnTo>
                  <a:lnTo>
                    <a:pt x="68" y="32"/>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81" name="Freeform 281"/>
            <p:cNvSpPr>
              <a:spLocks/>
            </p:cNvSpPr>
            <p:nvPr/>
          </p:nvSpPr>
          <p:spPr bwMode="auto">
            <a:xfrm>
              <a:off x="7388225" y="3477408"/>
              <a:ext cx="111125" cy="111125"/>
            </a:xfrm>
            <a:custGeom>
              <a:avLst/>
              <a:gdLst/>
              <a:ahLst/>
              <a:cxnLst>
                <a:cxn ang="0">
                  <a:pos x="66" y="32"/>
                </a:cxn>
                <a:cxn ang="0">
                  <a:pos x="66" y="32"/>
                </a:cxn>
                <a:cxn ang="0">
                  <a:pos x="66" y="26"/>
                </a:cxn>
                <a:cxn ang="0">
                  <a:pos x="64" y="20"/>
                </a:cxn>
                <a:cxn ang="0">
                  <a:pos x="62" y="14"/>
                </a:cxn>
                <a:cxn ang="0">
                  <a:pos x="56" y="10"/>
                </a:cxn>
                <a:cxn ang="0">
                  <a:pos x="52" y="4"/>
                </a:cxn>
                <a:cxn ang="0">
                  <a:pos x="46" y="2"/>
                </a:cxn>
                <a:cxn ang="0">
                  <a:pos x="40" y="0"/>
                </a:cxn>
                <a:cxn ang="0">
                  <a:pos x="34" y="0"/>
                </a:cxn>
                <a:cxn ang="0">
                  <a:pos x="34" y="0"/>
                </a:cxn>
                <a:cxn ang="0">
                  <a:pos x="26" y="0"/>
                </a:cxn>
                <a:cxn ang="0">
                  <a:pos x="20" y="2"/>
                </a:cxn>
                <a:cxn ang="0">
                  <a:pos x="14" y="4"/>
                </a:cxn>
                <a:cxn ang="0">
                  <a:pos x="10" y="10"/>
                </a:cxn>
                <a:cxn ang="0">
                  <a:pos x="6" y="14"/>
                </a:cxn>
                <a:cxn ang="0">
                  <a:pos x="2" y="20"/>
                </a:cxn>
                <a:cxn ang="0">
                  <a:pos x="0" y="26"/>
                </a:cxn>
                <a:cxn ang="0">
                  <a:pos x="0" y="32"/>
                </a:cxn>
                <a:cxn ang="0">
                  <a:pos x="0" y="32"/>
                </a:cxn>
                <a:cxn ang="0">
                  <a:pos x="0" y="40"/>
                </a:cxn>
                <a:cxn ang="0">
                  <a:pos x="2" y="46"/>
                </a:cxn>
                <a:cxn ang="0">
                  <a:pos x="6" y="52"/>
                </a:cxn>
                <a:cxn ang="0">
                  <a:pos x="10" y="56"/>
                </a:cxn>
                <a:cxn ang="0">
                  <a:pos x="14" y="60"/>
                </a:cxn>
                <a:cxn ang="0">
                  <a:pos x="20" y="64"/>
                </a:cxn>
                <a:cxn ang="0">
                  <a:pos x="26" y="66"/>
                </a:cxn>
                <a:cxn ang="0">
                  <a:pos x="34" y="66"/>
                </a:cxn>
                <a:cxn ang="0">
                  <a:pos x="34" y="66"/>
                </a:cxn>
                <a:cxn ang="0">
                  <a:pos x="40" y="66"/>
                </a:cxn>
                <a:cxn ang="0">
                  <a:pos x="46" y="64"/>
                </a:cxn>
                <a:cxn ang="0">
                  <a:pos x="52" y="60"/>
                </a:cxn>
                <a:cxn ang="0">
                  <a:pos x="56" y="56"/>
                </a:cxn>
                <a:cxn ang="0">
                  <a:pos x="62" y="52"/>
                </a:cxn>
                <a:cxn ang="0">
                  <a:pos x="64" y="46"/>
                </a:cxn>
                <a:cxn ang="0">
                  <a:pos x="66" y="40"/>
                </a:cxn>
                <a:cxn ang="0">
                  <a:pos x="66" y="32"/>
                </a:cxn>
                <a:cxn ang="0">
                  <a:pos x="66" y="32"/>
                </a:cxn>
              </a:cxnLst>
              <a:rect l="0" t="0" r="r" b="b"/>
              <a:pathLst>
                <a:path w="66" h="66">
                  <a:moveTo>
                    <a:pt x="66" y="32"/>
                  </a:moveTo>
                  <a:lnTo>
                    <a:pt x="66" y="32"/>
                  </a:lnTo>
                  <a:lnTo>
                    <a:pt x="66" y="26"/>
                  </a:lnTo>
                  <a:lnTo>
                    <a:pt x="64" y="20"/>
                  </a:lnTo>
                  <a:lnTo>
                    <a:pt x="62" y="14"/>
                  </a:lnTo>
                  <a:lnTo>
                    <a:pt x="56" y="10"/>
                  </a:lnTo>
                  <a:lnTo>
                    <a:pt x="52" y="4"/>
                  </a:lnTo>
                  <a:lnTo>
                    <a:pt x="46" y="2"/>
                  </a:lnTo>
                  <a:lnTo>
                    <a:pt x="40" y="0"/>
                  </a:lnTo>
                  <a:lnTo>
                    <a:pt x="34" y="0"/>
                  </a:lnTo>
                  <a:lnTo>
                    <a:pt x="34" y="0"/>
                  </a:lnTo>
                  <a:lnTo>
                    <a:pt x="26" y="0"/>
                  </a:lnTo>
                  <a:lnTo>
                    <a:pt x="20" y="2"/>
                  </a:lnTo>
                  <a:lnTo>
                    <a:pt x="14" y="4"/>
                  </a:lnTo>
                  <a:lnTo>
                    <a:pt x="10" y="10"/>
                  </a:lnTo>
                  <a:lnTo>
                    <a:pt x="6" y="14"/>
                  </a:lnTo>
                  <a:lnTo>
                    <a:pt x="2" y="20"/>
                  </a:lnTo>
                  <a:lnTo>
                    <a:pt x="0" y="26"/>
                  </a:lnTo>
                  <a:lnTo>
                    <a:pt x="0" y="32"/>
                  </a:lnTo>
                  <a:lnTo>
                    <a:pt x="0" y="32"/>
                  </a:lnTo>
                  <a:lnTo>
                    <a:pt x="0" y="40"/>
                  </a:lnTo>
                  <a:lnTo>
                    <a:pt x="2" y="46"/>
                  </a:lnTo>
                  <a:lnTo>
                    <a:pt x="6" y="52"/>
                  </a:lnTo>
                  <a:lnTo>
                    <a:pt x="10" y="56"/>
                  </a:lnTo>
                  <a:lnTo>
                    <a:pt x="14" y="60"/>
                  </a:lnTo>
                  <a:lnTo>
                    <a:pt x="20" y="64"/>
                  </a:lnTo>
                  <a:lnTo>
                    <a:pt x="26" y="66"/>
                  </a:lnTo>
                  <a:lnTo>
                    <a:pt x="34" y="66"/>
                  </a:lnTo>
                  <a:lnTo>
                    <a:pt x="34" y="66"/>
                  </a:lnTo>
                  <a:lnTo>
                    <a:pt x="40" y="66"/>
                  </a:lnTo>
                  <a:lnTo>
                    <a:pt x="46" y="64"/>
                  </a:lnTo>
                  <a:lnTo>
                    <a:pt x="52" y="60"/>
                  </a:lnTo>
                  <a:lnTo>
                    <a:pt x="56" y="56"/>
                  </a:lnTo>
                  <a:lnTo>
                    <a:pt x="62" y="52"/>
                  </a:lnTo>
                  <a:lnTo>
                    <a:pt x="64" y="46"/>
                  </a:lnTo>
                  <a:lnTo>
                    <a:pt x="66" y="40"/>
                  </a:lnTo>
                  <a:lnTo>
                    <a:pt x="66" y="32"/>
                  </a:lnTo>
                  <a:lnTo>
                    <a:pt x="66" y="32"/>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84" name="Freeform 284"/>
            <p:cNvSpPr>
              <a:spLocks/>
            </p:cNvSpPr>
            <p:nvPr/>
          </p:nvSpPr>
          <p:spPr bwMode="auto">
            <a:xfrm>
              <a:off x="7391400" y="3864758"/>
              <a:ext cx="114300" cy="114300"/>
            </a:xfrm>
            <a:custGeom>
              <a:avLst/>
              <a:gdLst/>
              <a:ahLst/>
              <a:cxnLst>
                <a:cxn ang="0">
                  <a:pos x="68" y="34"/>
                </a:cxn>
                <a:cxn ang="0">
                  <a:pos x="68" y="34"/>
                </a:cxn>
                <a:cxn ang="0">
                  <a:pos x="68" y="26"/>
                </a:cxn>
                <a:cxn ang="0">
                  <a:pos x="66" y="20"/>
                </a:cxn>
                <a:cxn ang="0">
                  <a:pos x="62" y="14"/>
                </a:cxn>
                <a:cxn ang="0">
                  <a:pos x="58" y="10"/>
                </a:cxn>
                <a:cxn ang="0">
                  <a:pos x="54" y="6"/>
                </a:cxn>
                <a:cxn ang="0">
                  <a:pos x="48" y="2"/>
                </a:cxn>
                <a:cxn ang="0">
                  <a:pos x="42" y="0"/>
                </a:cxn>
                <a:cxn ang="0">
                  <a:pos x="34" y="0"/>
                </a:cxn>
                <a:cxn ang="0">
                  <a:pos x="34" y="0"/>
                </a:cxn>
                <a:cxn ang="0">
                  <a:pos x="28" y="0"/>
                </a:cxn>
                <a:cxn ang="0">
                  <a:pos x="22" y="2"/>
                </a:cxn>
                <a:cxn ang="0">
                  <a:pos x="16" y="6"/>
                </a:cxn>
                <a:cxn ang="0">
                  <a:pos x="10" y="10"/>
                </a:cxn>
                <a:cxn ang="0">
                  <a:pos x="6" y="14"/>
                </a:cxn>
                <a:cxn ang="0">
                  <a:pos x="4" y="20"/>
                </a:cxn>
                <a:cxn ang="0">
                  <a:pos x="2" y="26"/>
                </a:cxn>
                <a:cxn ang="0">
                  <a:pos x="0" y="34"/>
                </a:cxn>
                <a:cxn ang="0">
                  <a:pos x="0" y="34"/>
                </a:cxn>
                <a:cxn ang="0">
                  <a:pos x="2" y="40"/>
                </a:cxn>
                <a:cxn ang="0">
                  <a:pos x="4" y="46"/>
                </a:cxn>
                <a:cxn ang="0">
                  <a:pos x="6" y="52"/>
                </a:cxn>
                <a:cxn ang="0">
                  <a:pos x="10" y="58"/>
                </a:cxn>
                <a:cxn ang="0">
                  <a:pos x="16" y="62"/>
                </a:cxn>
                <a:cxn ang="0">
                  <a:pos x="22" y="64"/>
                </a:cxn>
                <a:cxn ang="0">
                  <a:pos x="28" y="66"/>
                </a:cxn>
                <a:cxn ang="0">
                  <a:pos x="34" y="68"/>
                </a:cxn>
                <a:cxn ang="0">
                  <a:pos x="34" y="68"/>
                </a:cxn>
                <a:cxn ang="0">
                  <a:pos x="42" y="66"/>
                </a:cxn>
                <a:cxn ang="0">
                  <a:pos x="48" y="64"/>
                </a:cxn>
                <a:cxn ang="0">
                  <a:pos x="54" y="62"/>
                </a:cxn>
                <a:cxn ang="0">
                  <a:pos x="58" y="58"/>
                </a:cxn>
                <a:cxn ang="0">
                  <a:pos x="62" y="52"/>
                </a:cxn>
                <a:cxn ang="0">
                  <a:pos x="66" y="46"/>
                </a:cxn>
                <a:cxn ang="0">
                  <a:pos x="68" y="40"/>
                </a:cxn>
                <a:cxn ang="0">
                  <a:pos x="68" y="34"/>
                </a:cxn>
                <a:cxn ang="0">
                  <a:pos x="68" y="34"/>
                </a:cxn>
              </a:cxnLst>
              <a:rect l="0" t="0" r="r" b="b"/>
              <a:pathLst>
                <a:path w="68" h="68">
                  <a:moveTo>
                    <a:pt x="68" y="34"/>
                  </a:moveTo>
                  <a:lnTo>
                    <a:pt x="68" y="34"/>
                  </a:lnTo>
                  <a:lnTo>
                    <a:pt x="68" y="26"/>
                  </a:lnTo>
                  <a:lnTo>
                    <a:pt x="66" y="20"/>
                  </a:lnTo>
                  <a:lnTo>
                    <a:pt x="62" y="14"/>
                  </a:lnTo>
                  <a:lnTo>
                    <a:pt x="58" y="10"/>
                  </a:lnTo>
                  <a:lnTo>
                    <a:pt x="54" y="6"/>
                  </a:lnTo>
                  <a:lnTo>
                    <a:pt x="48" y="2"/>
                  </a:lnTo>
                  <a:lnTo>
                    <a:pt x="42" y="0"/>
                  </a:lnTo>
                  <a:lnTo>
                    <a:pt x="34" y="0"/>
                  </a:lnTo>
                  <a:lnTo>
                    <a:pt x="34" y="0"/>
                  </a:lnTo>
                  <a:lnTo>
                    <a:pt x="28" y="0"/>
                  </a:lnTo>
                  <a:lnTo>
                    <a:pt x="22" y="2"/>
                  </a:lnTo>
                  <a:lnTo>
                    <a:pt x="16" y="6"/>
                  </a:lnTo>
                  <a:lnTo>
                    <a:pt x="10" y="10"/>
                  </a:lnTo>
                  <a:lnTo>
                    <a:pt x="6" y="14"/>
                  </a:lnTo>
                  <a:lnTo>
                    <a:pt x="4" y="20"/>
                  </a:lnTo>
                  <a:lnTo>
                    <a:pt x="2" y="26"/>
                  </a:lnTo>
                  <a:lnTo>
                    <a:pt x="0" y="34"/>
                  </a:lnTo>
                  <a:lnTo>
                    <a:pt x="0" y="34"/>
                  </a:lnTo>
                  <a:lnTo>
                    <a:pt x="2" y="40"/>
                  </a:lnTo>
                  <a:lnTo>
                    <a:pt x="4" y="46"/>
                  </a:lnTo>
                  <a:lnTo>
                    <a:pt x="6" y="52"/>
                  </a:lnTo>
                  <a:lnTo>
                    <a:pt x="10" y="58"/>
                  </a:lnTo>
                  <a:lnTo>
                    <a:pt x="16" y="62"/>
                  </a:lnTo>
                  <a:lnTo>
                    <a:pt x="22" y="64"/>
                  </a:lnTo>
                  <a:lnTo>
                    <a:pt x="28" y="66"/>
                  </a:lnTo>
                  <a:lnTo>
                    <a:pt x="34" y="68"/>
                  </a:lnTo>
                  <a:lnTo>
                    <a:pt x="34" y="68"/>
                  </a:lnTo>
                  <a:lnTo>
                    <a:pt x="42" y="66"/>
                  </a:lnTo>
                  <a:lnTo>
                    <a:pt x="48" y="64"/>
                  </a:lnTo>
                  <a:lnTo>
                    <a:pt x="54" y="62"/>
                  </a:lnTo>
                  <a:lnTo>
                    <a:pt x="58" y="58"/>
                  </a:lnTo>
                  <a:lnTo>
                    <a:pt x="62" y="52"/>
                  </a:lnTo>
                  <a:lnTo>
                    <a:pt x="66" y="46"/>
                  </a:lnTo>
                  <a:lnTo>
                    <a:pt x="68"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87" name="Freeform 287"/>
            <p:cNvSpPr>
              <a:spLocks/>
            </p:cNvSpPr>
            <p:nvPr/>
          </p:nvSpPr>
          <p:spPr bwMode="auto">
            <a:xfrm>
              <a:off x="7262813" y="3477408"/>
              <a:ext cx="114300" cy="111125"/>
            </a:xfrm>
            <a:custGeom>
              <a:avLst/>
              <a:gdLst/>
              <a:ahLst/>
              <a:cxnLst>
                <a:cxn ang="0">
                  <a:pos x="68" y="32"/>
                </a:cxn>
                <a:cxn ang="0">
                  <a:pos x="68" y="32"/>
                </a:cxn>
                <a:cxn ang="0">
                  <a:pos x="66" y="26"/>
                </a:cxn>
                <a:cxn ang="0">
                  <a:pos x="64" y="20"/>
                </a:cxn>
                <a:cxn ang="0">
                  <a:pos x="62" y="14"/>
                </a:cxn>
                <a:cxn ang="0">
                  <a:pos x="58" y="10"/>
                </a:cxn>
                <a:cxn ang="0">
                  <a:pos x="52" y="4"/>
                </a:cxn>
                <a:cxn ang="0">
                  <a:pos x="46" y="2"/>
                </a:cxn>
                <a:cxn ang="0">
                  <a:pos x="40" y="0"/>
                </a:cxn>
                <a:cxn ang="0">
                  <a:pos x="34" y="0"/>
                </a:cxn>
                <a:cxn ang="0">
                  <a:pos x="34" y="0"/>
                </a:cxn>
                <a:cxn ang="0">
                  <a:pos x="26" y="0"/>
                </a:cxn>
                <a:cxn ang="0">
                  <a:pos x="20" y="2"/>
                </a:cxn>
                <a:cxn ang="0">
                  <a:pos x="14" y="4"/>
                </a:cxn>
                <a:cxn ang="0">
                  <a:pos x="10" y="10"/>
                </a:cxn>
                <a:cxn ang="0">
                  <a:pos x="6" y="14"/>
                </a:cxn>
                <a:cxn ang="0">
                  <a:pos x="2" y="20"/>
                </a:cxn>
                <a:cxn ang="0">
                  <a:pos x="0" y="26"/>
                </a:cxn>
                <a:cxn ang="0">
                  <a:pos x="0" y="32"/>
                </a:cxn>
                <a:cxn ang="0">
                  <a:pos x="0" y="32"/>
                </a:cxn>
                <a:cxn ang="0">
                  <a:pos x="0" y="40"/>
                </a:cxn>
                <a:cxn ang="0">
                  <a:pos x="2" y="46"/>
                </a:cxn>
                <a:cxn ang="0">
                  <a:pos x="6" y="52"/>
                </a:cxn>
                <a:cxn ang="0">
                  <a:pos x="10" y="56"/>
                </a:cxn>
                <a:cxn ang="0">
                  <a:pos x="14" y="60"/>
                </a:cxn>
                <a:cxn ang="0">
                  <a:pos x="20" y="64"/>
                </a:cxn>
                <a:cxn ang="0">
                  <a:pos x="26" y="66"/>
                </a:cxn>
                <a:cxn ang="0">
                  <a:pos x="34" y="66"/>
                </a:cxn>
                <a:cxn ang="0">
                  <a:pos x="34" y="66"/>
                </a:cxn>
                <a:cxn ang="0">
                  <a:pos x="40" y="66"/>
                </a:cxn>
                <a:cxn ang="0">
                  <a:pos x="46" y="64"/>
                </a:cxn>
                <a:cxn ang="0">
                  <a:pos x="52" y="60"/>
                </a:cxn>
                <a:cxn ang="0">
                  <a:pos x="58" y="56"/>
                </a:cxn>
                <a:cxn ang="0">
                  <a:pos x="62" y="52"/>
                </a:cxn>
                <a:cxn ang="0">
                  <a:pos x="64" y="46"/>
                </a:cxn>
                <a:cxn ang="0">
                  <a:pos x="66" y="40"/>
                </a:cxn>
                <a:cxn ang="0">
                  <a:pos x="68" y="32"/>
                </a:cxn>
                <a:cxn ang="0">
                  <a:pos x="68" y="32"/>
                </a:cxn>
              </a:cxnLst>
              <a:rect l="0" t="0" r="r" b="b"/>
              <a:pathLst>
                <a:path w="68" h="66">
                  <a:moveTo>
                    <a:pt x="68" y="32"/>
                  </a:moveTo>
                  <a:lnTo>
                    <a:pt x="68" y="32"/>
                  </a:lnTo>
                  <a:lnTo>
                    <a:pt x="66" y="26"/>
                  </a:lnTo>
                  <a:lnTo>
                    <a:pt x="64" y="20"/>
                  </a:lnTo>
                  <a:lnTo>
                    <a:pt x="62" y="14"/>
                  </a:lnTo>
                  <a:lnTo>
                    <a:pt x="58" y="10"/>
                  </a:lnTo>
                  <a:lnTo>
                    <a:pt x="52" y="4"/>
                  </a:lnTo>
                  <a:lnTo>
                    <a:pt x="46" y="2"/>
                  </a:lnTo>
                  <a:lnTo>
                    <a:pt x="40" y="0"/>
                  </a:lnTo>
                  <a:lnTo>
                    <a:pt x="34" y="0"/>
                  </a:lnTo>
                  <a:lnTo>
                    <a:pt x="34" y="0"/>
                  </a:lnTo>
                  <a:lnTo>
                    <a:pt x="26" y="0"/>
                  </a:lnTo>
                  <a:lnTo>
                    <a:pt x="20" y="2"/>
                  </a:lnTo>
                  <a:lnTo>
                    <a:pt x="14" y="4"/>
                  </a:lnTo>
                  <a:lnTo>
                    <a:pt x="10" y="10"/>
                  </a:lnTo>
                  <a:lnTo>
                    <a:pt x="6" y="14"/>
                  </a:lnTo>
                  <a:lnTo>
                    <a:pt x="2" y="20"/>
                  </a:lnTo>
                  <a:lnTo>
                    <a:pt x="0" y="26"/>
                  </a:lnTo>
                  <a:lnTo>
                    <a:pt x="0" y="32"/>
                  </a:lnTo>
                  <a:lnTo>
                    <a:pt x="0" y="32"/>
                  </a:lnTo>
                  <a:lnTo>
                    <a:pt x="0" y="40"/>
                  </a:lnTo>
                  <a:lnTo>
                    <a:pt x="2" y="46"/>
                  </a:lnTo>
                  <a:lnTo>
                    <a:pt x="6" y="52"/>
                  </a:lnTo>
                  <a:lnTo>
                    <a:pt x="10" y="56"/>
                  </a:lnTo>
                  <a:lnTo>
                    <a:pt x="14" y="60"/>
                  </a:lnTo>
                  <a:lnTo>
                    <a:pt x="20" y="64"/>
                  </a:lnTo>
                  <a:lnTo>
                    <a:pt x="26" y="66"/>
                  </a:lnTo>
                  <a:lnTo>
                    <a:pt x="34" y="66"/>
                  </a:lnTo>
                  <a:lnTo>
                    <a:pt x="34" y="66"/>
                  </a:lnTo>
                  <a:lnTo>
                    <a:pt x="40" y="66"/>
                  </a:lnTo>
                  <a:lnTo>
                    <a:pt x="46" y="64"/>
                  </a:lnTo>
                  <a:lnTo>
                    <a:pt x="52" y="60"/>
                  </a:lnTo>
                  <a:lnTo>
                    <a:pt x="58" y="56"/>
                  </a:lnTo>
                  <a:lnTo>
                    <a:pt x="62" y="52"/>
                  </a:lnTo>
                  <a:lnTo>
                    <a:pt x="64" y="46"/>
                  </a:lnTo>
                  <a:lnTo>
                    <a:pt x="66" y="40"/>
                  </a:lnTo>
                  <a:lnTo>
                    <a:pt x="68" y="32"/>
                  </a:lnTo>
                  <a:lnTo>
                    <a:pt x="68" y="32"/>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90" name="Freeform 290"/>
            <p:cNvSpPr>
              <a:spLocks/>
            </p:cNvSpPr>
            <p:nvPr/>
          </p:nvSpPr>
          <p:spPr bwMode="auto">
            <a:xfrm>
              <a:off x="7270750" y="3864758"/>
              <a:ext cx="111125" cy="114300"/>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2" y="0"/>
                </a:cxn>
                <a:cxn ang="0">
                  <a:pos x="32" y="0"/>
                </a:cxn>
                <a:cxn ang="0">
                  <a:pos x="26" y="0"/>
                </a:cxn>
                <a:cxn ang="0">
                  <a:pos x="20" y="2"/>
                </a:cxn>
                <a:cxn ang="0">
                  <a:pos x="14" y="6"/>
                </a:cxn>
                <a:cxn ang="0">
                  <a:pos x="10" y="10"/>
                </a:cxn>
                <a:cxn ang="0">
                  <a:pos x="4" y="14"/>
                </a:cxn>
                <a:cxn ang="0">
                  <a:pos x="2" y="20"/>
                </a:cxn>
                <a:cxn ang="0">
                  <a:pos x="0" y="26"/>
                </a:cxn>
                <a:cxn ang="0">
                  <a:pos x="0" y="34"/>
                </a:cxn>
                <a:cxn ang="0">
                  <a:pos x="0" y="34"/>
                </a:cxn>
                <a:cxn ang="0">
                  <a:pos x="0" y="40"/>
                </a:cxn>
                <a:cxn ang="0">
                  <a:pos x="2" y="46"/>
                </a:cxn>
                <a:cxn ang="0">
                  <a:pos x="4" y="52"/>
                </a:cxn>
                <a:cxn ang="0">
                  <a:pos x="10" y="58"/>
                </a:cxn>
                <a:cxn ang="0">
                  <a:pos x="14" y="62"/>
                </a:cxn>
                <a:cxn ang="0">
                  <a:pos x="20" y="64"/>
                </a:cxn>
                <a:cxn ang="0">
                  <a:pos x="26" y="66"/>
                </a:cxn>
                <a:cxn ang="0">
                  <a:pos x="32" y="68"/>
                </a:cxn>
                <a:cxn ang="0">
                  <a:pos x="32" y="68"/>
                </a:cxn>
                <a:cxn ang="0">
                  <a:pos x="40" y="66"/>
                </a:cxn>
                <a:cxn ang="0">
                  <a:pos x="46" y="64"/>
                </a:cxn>
                <a:cxn ang="0">
                  <a:pos x="52" y="62"/>
                </a:cxn>
                <a:cxn ang="0">
                  <a:pos x="56" y="58"/>
                </a:cxn>
                <a:cxn ang="0">
                  <a:pos x="60" y="52"/>
                </a:cxn>
                <a:cxn ang="0">
                  <a:pos x="64" y="46"/>
                </a:cxn>
                <a:cxn ang="0">
                  <a:pos x="66" y="40"/>
                </a:cxn>
                <a:cxn ang="0">
                  <a:pos x="66" y="34"/>
                </a:cxn>
                <a:cxn ang="0">
                  <a:pos x="66" y="34"/>
                </a:cxn>
              </a:cxnLst>
              <a:rect l="0" t="0" r="r" b="b"/>
              <a:pathLst>
                <a:path w="66" h="68">
                  <a:moveTo>
                    <a:pt x="66" y="34"/>
                  </a:moveTo>
                  <a:lnTo>
                    <a:pt x="66" y="34"/>
                  </a:lnTo>
                  <a:lnTo>
                    <a:pt x="66" y="26"/>
                  </a:lnTo>
                  <a:lnTo>
                    <a:pt x="64" y="20"/>
                  </a:lnTo>
                  <a:lnTo>
                    <a:pt x="60" y="14"/>
                  </a:lnTo>
                  <a:lnTo>
                    <a:pt x="56" y="10"/>
                  </a:lnTo>
                  <a:lnTo>
                    <a:pt x="52" y="6"/>
                  </a:lnTo>
                  <a:lnTo>
                    <a:pt x="46" y="2"/>
                  </a:lnTo>
                  <a:lnTo>
                    <a:pt x="40" y="0"/>
                  </a:lnTo>
                  <a:lnTo>
                    <a:pt x="32" y="0"/>
                  </a:lnTo>
                  <a:lnTo>
                    <a:pt x="32" y="0"/>
                  </a:lnTo>
                  <a:lnTo>
                    <a:pt x="26" y="0"/>
                  </a:lnTo>
                  <a:lnTo>
                    <a:pt x="20" y="2"/>
                  </a:lnTo>
                  <a:lnTo>
                    <a:pt x="14" y="6"/>
                  </a:lnTo>
                  <a:lnTo>
                    <a:pt x="10" y="10"/>
                  </a:lnTo>
                  <a:lnTo>
                    <a:pt x="4" y="14"/>
                  </a:lnTo>
                  <a:lnTo>
                    <a:pt x="2" y="20"/>
                  </a:lnTo>
                  <a:lnTo>
                    <a:pt x="0" y="26"/>
                  </a:lnTo>
                  <a:lnTo>
                    <a:pt x="0" y="34"/>
                  </a:lnTo>
                  <a:lnTo>
                    <a:pt x="0" y="34"/>
                  </a:lnTo>
                  <a:lnTo>
                    <a:pt x="0" y="40"/>
                  </a:lnTo>
                  <a:lnTo>
                    <a:pt x="2" y="46"/>
                  </a:lnTo>
                  <a:lnTo>
                    <a:pt x="4" y="52"/>
                  </a:lnTo>
                  <a:lnTo>
                    <a:pt x="10" y="58"/>
                  </a:lnTo>
                  <a:lnTo>
                    <a:pt x="14" y="62"/>
                  </a:lnTo>
                  <a:lnTo>
                    <a:pt x="20" y="64"/>
                  </a:lnTo>
                  <a:lnTo>
                    <a:pt x="26" y="66"/>
                  </a:lnTo>
                  <a:lnTo>
                    <a:pt x="32" y="68"/>
                  </a:lnTo>
                  <a:lnTo>
                    <a:pt x="32" y="68"/>
                  </a:lnTo>
                  <a:lnTo>
                    <a:pt x="40" y="66"/>
                  </a:lnTo>
                  <a:lnTo>
                    <a:pt x="46" y="64"/>
                  </a:lnTo>
                  <a:lnTo>
                    <a:pt x="52" y="62"/>
                  </a:lnTo>
                  <a:lnTo>
                    <a:pt x="56" y="58"/>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93" name="Freeform 293"/>
            <p:cNvSpPr>
              <a:spLocks/>
            </p:cNvSpPr>
            <p:nvPr/>
          </p:nvSpPr>
          <p:spPr bwMode="auto">
            <a:xfrm>
              <a:off x="7138988" y="3477408"/>
              <a:ext cx="114300" cy="111125"/>
            </a:xfrm>
            <a:custGeom>
              <a:avLst/>
              <a:gdLst/>
              <a:ahLst/>
              <a:cxnLst>
                <a:cxn ang="0">
                  <a:pos x="68" y="32"/>
                </a:cxn>
                <a:cxn ang="0">
                  <a:pos x="68" y="32"/>
                </a:cxn>
                <a:cxn ang="0">
                  <a:pos x="66" y="26"/>
                </a:cxn>
                <a:cxn ang="0">
                  <a:pos x="66" y="20"/>
                </a:cxn>
                <a:cxn ang="0">
                  <a:pos x="62" y="14"/>
                </a:cxn>
                <a:cxn ang="0">
                  <a:pos x="58" y="10"/>
                </a:cxn>
                <a:cxn ang="0">
                  <a:pos x="52" y="4"/>
                </a:cxn>
                <a:cxn ang="0">
                  <a:pos x="48" y="2"/>
                </a:cxn>
                <a:cxn ang="0">
                  <a:pos x="40" y="0"/>
                </a:cxn>
                <a:cxn ang="0">
                  <a:pos x="34" y="0"/>
                </a:cxn>
                <a:cxn ang="0">
                  <a:pos x="34" y="0"/>
                </a:cxn>
                <a:cxn ang="0">
                  <a:pos x="28" y="0"/>
                </a:cxn>
                <a:cxn ang="0">
                  <a:pos x="20" y="2"/>
                </a:cxn>
                <a:cxn ang="0">
                  <a:pos x="16" y="4"/>
                </a:cxn>
                <a:cxn ang="0">
                  <a:pos x="10" y="10"/>
                </a:cxn>
                <a:cxn ang="0">
                  <a:pos x="6" y="14"/>
                </a:cxn>
                <a:cxn ang="0">
                  <a:pos x="2" y="20"/>
                </a:cxn>
                <a:cxn ang="0">
                  <a:pos x="0" y="26"/>
                </a:cxn>
                <a:cxn ang="0">
                  <a:pos x="0" y="32"/>
                </a:cxn>
                <a:cxn ang="0">
                  <a:pos x="0" y="32"/>
                </a:cxn>
                <a:cxn ang="0">
                  <a:pos x="0" y="40"/>
                </a:cxn>
                <a:cxn ang="0">
                  <a:pos x="2" y="46"/>
                </a:cxn>
                <a:cxn ang="0">
                  <a:pos x="6" y="52"/>
                </a:cxn>
                <a:cxn ang="0">
                  <a:pos x="10" y="56"/>
                </a:cxn>
                <a:cxn ang="0">
                  <a:pos x="16" y="60"/>
                </a:cxn>
                <a:cxn ang="0">
                  <a:pos x="20" y="64"/>
                </a:cxn>
                <a:cxn ang="0">
                  <a:pos x="28" y="66"/>
                </a:cxn>
                <a:cxn ang="0">
                  <a:pos x="34" y="66"/>
                </a:cxn>
                <a:cxn ang="0">
                  <a:pos x="34" y="66"/>
                </a:cxn>
                <a:cxn ang="0">
                  <a:pos x="40" y="66"/>
                </a:cxn>
                <a:cxn ang="0">
                  <a:pos x="48" y="64"/>
                </a:cxn>
                <a:cxn ang="0">
                  <a:pos x="52" y="60"/>
                </a:cxn>
                <a:cxn ang="0">
                  <a:pos x="58" y="56"/>
                </a:cxn>
                <a:cxn ang="0">
                  <a:pos x="62" y="52"/>
                </a:cxn>
                <a:cxn ang="0">
                  <a:pos x="66" y="46"/>
                </a:cxn>
                <a:cxn ang="0">
                  <a:pos x="66" y="40"/>
                </a:cxn>
                <a:cxn ang="0">
                  <a:pos x="68" y="32"/>
                </a:cxn>
                <a:cxn ang="0">
                  <a:pos x="68" y="32"/>
                </a:cxn>
              </a:cxnLst>
              <a:rect l="0" t="0" r="r" b="b"/>
              <a:pathLst>
                <a:path w="68" h="66">
                  <a:moveTo>
                    <a:pt x="68" y="32"/>
                  </a:moveTo>
                  <a:lnTo>
                    <a:pt x="68" y="32"/>
                  </a:lnTo>
                  <a:lnTo>
                    <a:pt x="66" y="26"/>
                  </a:lnTo>
                  <a:lnTo>
                    <a:pt x="66" y="20"/>
                  </a:lnTo>
                  <a:lnTo>
                    <a:pt x="62" y="14"/>
                  </a:lnTo>
                  <a:lnTo>
                    <a:pt x="58" y="10"/>
                  </a:lnTo>
                  <a:lnTo>
                    <a:pt x="52" y="4"/>
                  </a:lnTo>
                  <a:lnTo>
                    <a:pt x="48" y="2"/>
                  </a:lnTo>
                  <a:lnTo>
                    <a:pt x="40" y="0"/>
                  </a:lnTo>
                  <a:lnTo>
                    <a:pt x="34" y="0"/>
                  </a:lnTo>
                  <a:lnTo>
                    <a:pt x="34" y="0"/>
                  </a:lnTo>
                  <a:lnTo>
                    <a:pt x="28" y="0"/>
                  </a:lnTo>
                  <a:lnTo>
                    <a:pt x="20" y="2"/>
                  </a:lnTo>
                  <a:lnTo>
                    <a:pt x="16" y="4"/>
                  </a:lnTo>
                  <a:lnTo>
                    <a:pt x="10" y="10"/>
                  </a:lnTo>
                  <a:lnTo>
                    <a:pt x="6" y="14"/>
                  </a:lnTo>
                  <a:lnTo>
                    <a:pt x="2" y="20"/>
                  </a:lnTo>
                  <a:lnTo>
                    <a:pt x="0" y="26"/>
                  </a:lnTo>
                  <a:lnTo>
                    <a:pt x="0" y="32"/>
                  </a:lnTo>
                  <a:lnTo>
                    <a:pt x="0" y="32"/>
                  </a:lnTo>
                  <a:lnTo>
                    <a:pt x="0" y="40"/>
                  </a:lnTo>
                  <a:lnTo>
                    <a:pt x="2" y="46"/>
                  </a:lnTo>
                  <a:lnTo>
                    <a:pt x="6" y="52"/>
                  </a:lnTo>
                  <a:lnTo>
                    <a:pt x="10" y="56"/>
                  </a:lnTo>
                  <a:lnTo>
                    <a:pt x="16" y="60"/>
                  </a:lnTo>
                  <a:lnTo>
                    <a:pt x="20" y="64"/>
                  </a:lnTo>
                  <a:lnTo>
                    <a:pt x="28" y="66"/>
                  </a:lnTo>
                  <a:lnTo>
                    <a:pt x="34" y="66"/>
                  </a:lnTo>
                  <a:lnTo>
                    <a:pt x="34" y="66"/>
                  </a:lnTo>
                  <a:lnTo>
                    <a:pt x="40" y="66"/>
                  </a:lnTo>
                  <a:lnTo>
                    <a:pt x="48" y="64"/>
                  </a:lnTo>
                  <a:lnTo>
                    <a:pt x="52" y="60"/>
                  </a:lnTo>
                  <a:lnTo>
                    <a:pt x="58" y="56"/>
                  </a:lnTo>
                  <a:lnTo>
                    <a:pt x="62" y="52"/>
                  </a:lnTo>
                  <a:lnTo>
                    <a:pt x="66" y="46"/>
                  </a:lnTo>
                  <a:lnTo>
                    <a:pt x="66" y="40"/>
                  </a:lnTo>
                  <a:lnTo>
                    <a:pt x="68" y="32"/>
                  </a:lnTo>
                  <a:lnTo>
                    <a:pt x="68" y="32"/>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96" name="Freeform 296"/>
            <p:cNvSpPr>
              <a:spLocks/>
            </p:cNvSpPr>
            <p:nvPr/>
          </p:nvSpPr>
          <p:spPr bwMode="auto">
            <a:xfrm>
              <a:off x="7145338" y="3864758"/>
              <a:ext cx="114300" cy="114300"/>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8"/>
                </a:cxn>
                <a:cxn ang="0">
                  <a:pos x="34" y="68"/>
                </a:cxn>
                <a:cxn ang="0">
                  <a:pos x="40" y="66"/>
                </a:cxn>
                <a:cxn ang="0">
                  <a:pos x="46" y="64"/>
                </a:cxn>
                <a:cxn ang="0">
                  <a:pos x="52" y="62"/>
                </a:cxn>
                <a:cxn ang="0">
                  <a:pos x="58" y="58"/>
                </a:cxn>
                <a:cxn ang="0">
                  <a:pos x="62" y="52"/>
                </a:cxn>
                <a:cxn ang="0">
                  <a:pos x="64" y="46"/>
                </a:cxn>
                <a:cxn ang="0">
                  <a:pos x="66" y="40"/>
                </a:cxn>
                <a:cxn ang="0">
                  <a:pos x="68" y="34"/>
                </a:cxn>
                <a:cxn ang="0">
                  <a:pos x="68" y="34"/>
                </a:cxn>
              </a:cxnLst>
              <a:rect l="0" t="0" r="r" b="b"/>
              <a:pathLst>
                <a:path w="68" h="68">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8"/>
                  </a:lnTo>
                  <a:lnTo>
                    <a:pt x="34" y="68"/>
                  </a:lnTo>
                  <a:lnTo>
                    <a:pt x="40" y="66"/>
                  </a:lnTo>
                  <a:lnTo>
                    <a:pt x="46" y="64"/>
                  </a:lnTo>
                  <a:lnTo>
                    <a:pt x="52" y="62"/>
                  </a:lnTo>
                  <a:lnTo>
                    <a:pt x="58" y="58"/>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099" name="Freeform 299"/>
            <p:cNvSpPr>
              <a:spLocks/>
            </p:cNvSpPr>
            <p:nvPr/>
          </p:nvSpPr>
          <p:spPr bwMode="auto">
            <a:xfrm>
              <a:off x="7015163" y="3477408"/>
              <a:ext cx="114300" cy="111125"/>
            </a:xfrm>
            <a:custGeom>
              <a:avLst/>
              <a:gdLst/>
              <a:ahLst/>
              <a:cxnLst>
                <a:cxn ang="0">
                  <a:pos x="68" y="32"/>
                </a:cxn>
                <a:cxn ang="0">
                  <a:pos x="68" y="32"/>
                </a:cxn>
                <a:cxn ang="0">
                  <a:pos x="68" y="26"/>
                </a:cxn>
                <a:cxn ang="0">
                  <a:pos x="66" y="20"/>
                </a:cxn>
                <a:cxn ang="0">
                  <a:pos x="62" y="14"/>
                </a:cxn>
                <a:cxn ang="0">
                  <a:pos x="58" y="10"/>
                </a:cxn>
                <a:cxn ang="0">
                  <a:pos x="54" y="4"/>
                </a:cxn>
                <a:cxn ang="0">
                  <a:pos x="48" y="2"/>
                </a:cxn>
                <a:cxn ang="0">
                  <a:pos x="42" y="0"/>
                </a:cxn>
                <a:cxn ang="0">
                  <a:pos x="34" y="0"/>
                </a:cxn>
                <a:cxn ang="0">
                  <a:pos x="34" y="0"/>
                </a:cxn>
                <a:cxn ang="0">
                  <a:pos x="28" y="0"/>
                </a:cxn>
                <a:cxn ang="0">
                  <a:pos x="22" y="2"/>
                </a:cxn>
                <a:cxn ang="0">
                  <a:pos x="16" y="4"/>
                </a:cxn>
                <a:cxn ang="0">
                  <a:pos x="10" y="10"/>
                </a:cxn>
                <a:cxn ang="0">
                  <a:pos x="6" y="14"/>
                </a:cxn>
                <a:cxn ang="0">
                  <a:pos x="4" y="20"/>
                </a:cxn>
                <a:cxn ang="0">
                  <a:pos x="2" y="26"/>
                </a:cxn>
                <a:cxn ang="0">
                  <a:pos x="0" y="32"/>
                </a:cxn>
                <a:cxn ang="0">
                  <a:pos x="0" y="32"/>
                </a:cxn>
                <a:cxn ang="0">
                  <a:pos x="2" y="40"/>
                </a:cxn>
                <a:cxn ang="0">
                  <a:pos x="4" y="46"/>
                </a:cxn>
                <a:cxn ang="0">
                  <a:pos x="6" y="52"/>
                </a:cxn>
                <a:cxn ang="0">
                  <a:pos x="10" y="56"/>
                </a:cxn>
                <a:cxn ang="0">
                  <a:pos x="16" y="60"/>
                </a:cxn>
                <a:cxn ang="0">
                  <a:pos x="22" y="64"/>
                </a:cxn>
                <a:cxn ang="0">
                  <a:pos x="28" y="66"/>
                </a:cxn>
                <a:cxn ang="0">
                  <a:pos x="34" y="66"/>
                </a:cxn>
                <a:cxn ang="0">
                  <a:pos x="34" y="66"/>
                </a:cxn>
                <a:cxn ang="0">
                  <a:pos x="42" y="66"/>
                </a:cxn>
                <a:cxn ang="0">
                  <a:pos x="48" y="64"/>
                </a:cxn>
                <a:cxn ang="0">
                  <a:pos x="54" y="60"/>
                </a:cxn>
                <a:cxn ang="0">
                  <a:pos x="58" y="56"/>
                </a:cxn>
                <a:cxn ang="0">
                  <a:pos x="62" y="52"/>
                </a:cxn>
                <a:cxn ang="0">
                  <a:pos x="66" y="46"/>
                </a:cxn>
                <a:cxn ang="0">
                  <a:pos x="68" y="40"/>
                </a:cxn>
                <a:cxn ang="0">
                  <a:pos x="68" y="32"/>
                </a:cxn>
                <a:cxn ang="0">
                  <a:pos x="68" y="32"/>
                </a:cxn>
              </a:cxnLst>
              <a:rect l="0" t="0" r="r" b="b"/>
              <a:pathLst>
                <a:path w="68" h="66">
                  <a:moveTo>
                    <a:pt x="68" y="32"/>
                  </a:moveTo>
                  <a:lnTo>
                    <a:pt x="68" y="32"/>
                  </a:lnTo>
                  <a:lnTo>
                    <a:pt x="68" y="26"/>
                  </a:lnTo>
                  <a:lnTo>
                    <a:pt x="66" y="20"/>
                  </a:lnTo>
                  <a:lnTo>
                    <a:pt x="62" y="14"/>
                  </a:lnTo>
                  <a:lnTo>
                    <a:pt x="58" y="10"/>
                  </a:lnTo>
                  <a:lnTo>
                    <a:pt x="54" y="4"/>
                  </a:lnTo>
                  <a:lnTo>
                    <a:pt x="48" y="2"/>
                  </a:lnTo>
                  <a:lnTo>
                    <a:pt x="42" y="0"/>
                  </a:lnTo>
                  <a:lnTo>
                    <a:pt x="34" y="0"/>
                  </a:lnTo>
                  <a:lnTo>
                    <a:pt x="34" y="0"/>
                  </a:lnTo>
                  <a:lnTo>
                    <a:pt x="28" y="0"/>
                  </a:lnTo>
                  <a:lnTo>
                    <a:pt x="22" y="2"/>
                  </a:lnTo>
                  <a:lnTo>
                    <a:pt x="16" y="4"/>
                  </a:lnTo>
                  <a:lnTo>
                    <a:pt x="10" y="10"/>
                  </a:lnTo>
                  <a:lnTo>
                    <a:pt x="6" y="14"/>
                  </a:lnTo>
                  <a:lnTo>
                    <a:pt x="4" y="20"/>
                  </a:lnTo>
                  <a:lnTo>
                    <a:pt x="2" y="26"/>
                  </a:lnTo>
                  <a:lnTo>
                    <a:pt x="0" y="32"/>
                  </a:lnTo>
                  <a:lnTo>
                    <a:pt x="0" y="32"/>
                  </a:lnTo>
                  <a:lnTo>
                    <a:pt x="2" y="40"/>
                  </a:lnTo>
                  <a:lnTo>
                    <a:pt x="4" y="46"/>
                  </a:lnTo>
                  <a:lnTo>
                    <a:pt x="6" y="52"/>
                  </a:lnTo>
                  <a:lnTo>
                    <a:pt x="10" y="56"/>
                  </a:lnTo>
                  <a:lnTo>
                    <a:pt x="16" y="60"/>
                  </a:lnTo>
                  <a:lnTo>
                    <a:pt x="22" y="64"/>
                  </a:lnTo>
                  <a:lnTo>
                    <a:pt x="28" y="66"/>
                  </a:lnTo>
                  <a:lnTo>
                    <a:pt x="34" y="66"/>
                  </a:lnTo>
                  <a:lnTo>
                    <a:pt x="34" y="66"/>
                  </a:lnTo>
                  <a:lnTo>
                    <a:pt x="42" y="66"/>
                  </a:lnTo>
                  <a:lnTo>
                    <a:pt x="48" y="64"/>
                  </a:lnTo>
                  <a:lnTo>
                    <a:pt x="54" y="60"/>
                  </a:lnTo>
                  <a:lnTo>
                    <a:pt x="58" y="56"/>
                  </a:lnTo>
                  <a:lnTo>
                    <a:pt x="62" y="52"/>
                  </a:lnTo>
                  <a:lnTo>
                    <a:pt x="66" y="46"/>
                  </a:lnTo>
                  <a:lnTo>
                    <a:pt x="68" y="40"/>
                  </a:lnTo>
                  <a:lnTo>
                    <a:pt x="68" y="32"/>
                  </a:lnTo>
                  <a:lnTo>
                    <a:pt x="68" y="32"/>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102" name="Freeform 302"/>
            <p:cNvSpPr>
              <a:spLocks/>
            </p:cNvSpPr>
            <p:nvPr/>
          </p:nvSpPr>
          <p:spPr bwMode="auto">
            <a:xfrm>
              <a:off x="7021513" y="3864758"/>
              <a:ext cx="114300" cy="114300"/>
            </a:xfrm>
            <a:custGeom>
              <a:avLst/>
              <a:gdLst/>
              <a:ahLst/>
              <a:cxnLst>
                <a:cxn ang="0">
                  <a:pos x="68" y="34"/>
                </a:cxn>
                <a:cxn ang="0">
                  <a:pos x="68" y="34"/>
                </a:cxn>
                <a:cxn ang="0">
                  <a:pos x="66" y="26"/>
                </a:cxn>
                <a:cxn ang="0">
                  <a:pos x="64" y="20"/>
                </a:cxn>
                <a:cxn ang="0">
                  <a:pos x="62" y="14"/>
                </a:cxn>
                <a:cxn ang="0">
                  <a:pos x="58"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8"/>
                </a:cxn>
                <a:cxn ang="0">
                  <a:pos x="34" y="68"/>
                </a:cxn>
                <a:cxn ang="0">
                  <a:pos x="40" y="66"/>
                </a:cxn>
                <a:cxn ang="0">
                  <a:pos x="46" y="64"/>
                </a:cxn>
                <a:cxn ang="0">
                  <a:pos x="52" y="62"/>
                </a:cxn>
                <a:cxn ang="0">
                  <a:pos x="58" y="58"/>
                </a:cxn>
                <a:cxn ang="0">
                  <a:pos x="62" y="52"/>
                </a:cxn>
                <a:cxn ang="0">
                  <a:pos x="64" y="46"/>
                </a:cxn>
                <a:cxn ang="0">
                  <a:pos x="66" y="40"/>
                </a:cxn>
                <a:cxn ang="0">
                  <a:pos x="68" y="34"/>
                </a:cxn>
                <a:cxn ang="0">
                  <a:pos x="68" y="34"/>
                </a:cxn>
              </a:cxnLst>
              <a:rect l="0" t="0" r="r" b="b"/>
              <a:pathLst>
                <a:path w="68" h="68">
                  <a:moveTo>
                    <a:pt x="68" y="34"/>
                  </a:moveTo>
                  <a:lnTo>
                    <a:pt x="68" y="34"/>
                  </a:lnTo>
                  <a:lnTo>
                    <a:pt x="66" y="26"/>
                  </a:lnTo>
                  <a:lnTo>
                    <a:pt x="64" y="20"/>
                  </a:lnTo>
                  <a:lnTo>
                    <a:pt x="62" y="14"/>
                  </a:lnTo>
                  <a:lnTo>
                    <a:pt x="58"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8"/>
                  </a:lnTo>
                  <a:lnTo>
                    <a:pt x="34" y="68"/>
                  </a:lnTo>
                  <a:lnTo>
                    <a:pt x="40" y="66"/>
                  </a:lnTo>
                  <a:lnTo>
                    <a:pt x="46" y="64"/>
                  </a:lnTo>
                  <a:lnTo>
                    <a:pt x="52" y="62"/>
                  </a:lnTo>
                  <a:lnTo>
                    <a:pt x="58" y="58"/>
                  </a:lnTo>
                  <a:lnTo>
                    <a:pt x="62" y="52"/>
                  </a:lnTo>
                  <a:lnTo>
                    <a:pt x="64" y="46"/>
                  </a:lnTo>
                  <a:lnTo>
                    <a:pt x="66" y="40"/>
                  </a:lnTo>
                  <a:lnTo>
                    <a:pt x="68" y="34"/>
                  </a:lnTo>
                  <a:lnTo>
                    <a:pt x="68"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sp>
          <p:nvSpPr>
            <p:cNvPr id="1229103" name="Freeform 303"/>
            <p:cNvSpPr>
              <a:spLocks/>
            </p:cNvSpPr>
            <p:nvPr/>
          </p:nvSpPr>
          <p:spPr bwMode="auto">
            <a:xfrm>
              <a:off x="7512050" y="3864758"/>
              <a:ext cx="111125" cy="114300"/>
            </a:xfrm>
            <a:custGeom>
              <a:avLst/>
              <a:gdLst/>
              <a:ahLst/>
              <a:cxnLst>
                <a:cxn ang="0">
                  <a:pos x="66" y="34"/>
                </a:cxn>
                <a:cxn ang="0">
                  <a:pos x="66" y="34"/>
                </a:cxn>
                <a:cxn ang="0">
                  <a:pos x="66" y="26"/>
                </a:cxn>
                <a:cxn ang="0">
                  <a:pos x="64" y="20"/>
                </a:cxn>
                <a:cxn ang="0">
                  <a:pos x="60" y="14"/>
                </a:cxn>
                <a:cxn ang="0">
                  <a:pos x="56" y="10"/>
                </a:cxn>
                <a:cxn ang="0">
                  <a:pos x="52" y="6"/>
                </a:cxn>
                <a:cxn ang="0">
                  <a:pos x="46" y="2"/>
                </a:cxn>
                <a:cxn ang="0">
                  <a:pos x="40" y="0"/>
                </a:cxn>
                <a:cxn ang="0">
                  <a:pos x="34" y="0"/>
                </a:cxn>
                <a:cxn ang="0">
                  <a:pos x="34" y="0"/>
                </a:cxn>
                <a:cxn ang="0">
                  <a:pos x="26" y="0"/>
                </a:cxn>
                <a:cxn ang="0">
                  <a:pos x="20" y="2"/>
                </a:cxn>
                <a:cxn ang="0">
                  <a:pos x="14" y="6"/>
                </a:cxn>
                <a:cxn ang="0">
                  <a:pos x="10" y="10"/>
                </a:cxn>
                <a:cxn ang="0">
                  <a:pos x="6" y="14"/>
                </a:cxn>
                <a:cxn ang="0">
                  <a:pos x="2" y="20"/>
                </a:cxn>
                <a:cxn ang="0">
                  <a:pos x="0" y="26"/>
                </a:cxn>
                <a:cxn ang="0">
                  <a:pos x="0" y="34"/>
                </a:cxn>
                <a:cxn ang="0">
                  <a:pos x="0" y="34"/>
                </a:cxn>
                <a:cxn ang="0">
                  <a:pos x="0" y="40"/>
                </a:cxn>
                <a:cxn ang="0">
                  <a:pos x="2" y="46"/>
                </a:cxn>
                <a:cxn ang="0">
                  <a:pos x="6" y="52"/>
                </a:cxn>
                <a:cxn ang="0">
                  <a:pos x="10" y="58"/>
                </a:cxn>
                <a:cxn ang="0">
                  <a:pos x="14" y="62"/>
                </a:cxn>
                <a:cxn ang="0">
                  <a:pos x="20" y="64"/>
                </a:cxn>
                <a:cxn ang="0">
                  <a:pos x="26" y="66"/>
                </a:cxn>
                <a:cxn ang="0">
                  <a:pos x="34" y="68"/>
                </a:cxn>
                <a:cxn ang="0">
                  <a:pos x="34" y="68"/>
                </a:cxn>
                <a:cxn ang="0">
                  <a:pos x="40" y="66"/>
                </a:cxn>
                <a:cxn ang="0">
                  <a:pos x="46" y="64"/>
                </a:cxn>
                <a:cxn ang="0">
                  <a:pos x="52" y="62"/>
                </a:cxn>
                <a:cxn ang="0">
                  <a:pos x="56" y="58"/>
                </a:cxn>
                <a:cxn ang="0">
                  <a:pos x="60" y="52"/>
                </a:cxn>
                <a:cxn ang="0">
                  <a:pos x="64" y="46"/>
                </a:cxn>
                <a:cxn ang="0">
                  <a:pos x="66" y="40"/>
                </a:cxn>
                <a:cxn ang="0">
                  <a:pos x="66" y="34"/>
                </a:cxn>
                <a:cxn ang="0">
                  <a:pos x="66" y="34"/>
                </a:cxn>
              </a:cxnLst>
              <a:rect l="0" t="0" r="r" b="b"/>
              <a:pathLst>
                <a:path w="66" h="68">
                  <a:moveTo>
                    <a:pt x="66" y="34"/>
                  </a:moveTo>
                  <a:lnTo>
                    <a:pt x="66" y="34"/>
                  </a:lnTo>
                  <a:lnTo>
                    <a:pt x="66" y="26"/>
                  </a:lnTo>
                  <a:lnTo>
                    <a:pt x="64" y="20"/>
                  </a:lnTo>
                  <a:lnTo>
                    <a:pt x="60" y="14"/>
                  </a:lnTo>
                  <a:lnTo>
                    <a:pt x="56" y="10"/>
                  </a:lnTo>
                  <a:lnTo>
                    <a:pt x="52" y="6"/>
                  </a:lnTo>
                  <a:lnTo>
                    <a:pt x="46" y="2"/>
                  </a:lnTo>
                  <a:lnTo>
                    <a:pt x="40" y="0"/>
                  </a:lnTo>
                  <a:lnTo>
                    <a:pt x="34" y="0"/>
                  </a:lnTo>
                  <a:lnTo>
                    <a:pt x="34" y="0"/>
                  </a:lnTo>
                  <a:lnTo>
                    <a:pt x="26" y="0"/>
                  </a:lnTo>
                  <a:lnTo>
                    <a:pt x="20" y="2"/>
                  </a:lnTo>
                  <a:lnTo>
                    <a:pt x="14" y="6"/>
                  </a:lnTo>
                  <a:lnTo>
                    <a:pt x="10" y="10"/>
                  </a:lnTo>
                  <a:lnTo>
                    <a:pt x="6" y="14"/>
                  </a:lnTo>
                  <a:lnTo>
                    <a:pt x="2" y="20"/>
                  </a:lnTo>
                  <a:lnTo>
                    <a:pt x="0" y="26"/>
                  </a:lnTo>
                  <a:lnTo>
                    <a:pt x="0" y="34"/>
                  </a:lnTo>
                  <a:lnTo>
                    <a:pt x="0" y="34"/>
                  </a:lnTo>
                  <a:lnTo>
                    <a:pt x="0" y="40"/>
                  </a:lnTo>
                  <a:lnTo>
                    <a:pt x="2" y="46"/>
                  </a:lnTo>
                  <a:lnTo>
                    <a:pt x="6" y="52"/>
                  </a:lnTo>
                  <a:lnTo>
                    <a:pt x="10" y="58"/>
                  </a:lnTo>
                  <a:lnTo>
                    <a:pt x="14" y="62"/>
                  </a:lnTo>
                  <a:lnTo>
                    <a:pt x="20" y="64"/>
                  </a:lnTo>
                  <a:lnTo>
                    <a:pt x="26" y="66"/>
                  </a:lnTo>
                  <a:lnTo>
                    <a:pt x="34" y="68"/>
                  </a:lnTo>
                  <a:lnTo>
                    <a:pt x="34" y="68"/>
                  </a:lnTo>
                  <a:lnTo>
                    <a:pt x="40" y="66"/>
                  </a:lnTo>
                  <a:lnTo>
                    <a:pt x="46" y="64"/>
                  </a:lnTo>
                  <a:lnTo>
                    <a:pt x="52" y="62"/>
                  </a:lnTo>
                  <a:lnTo>
                    <a:pt x="56" y="58"/>
                  </a:lnTo>
                  <a:lnTo>
                    <a:pt x="60" y="52"/>
                  </a:lnTo>
                  <a:lnTo>
                    <a:pt x="64" y="46"/>
                  </a:lnTo>
                  <a:lnTo>
                    <a:pt x="66" y="40"/>
                  </a:lnTo>
                  <a:lnTo>
                    <a:pt x="66" y="34"/>
                  </a:lnTo>
                  <a:lnTo>
                    <a:pt x="66" y="34"/>
                  </a:lnTo>
                  <a:close/>
                </a:path>
              </a:pathLst>
            </a:custGeom>
            <a:grpFill/>
            <a:ln w="9525">
              <a:noFill/>
              <a:round/>
              <a:headEnd/>
              <a:tailEnd/>
            </a:ln>
          </p:spPr>
          <p:txBody>
            <a:bodyPr/>
            <a:lstStyle/>
            <a:p>
              <a:pPr fontAlgn="auto">
                <a:spcBef>
                  <a:spcPts val="0"/>
                </a:spcBef>
                <a:spcAft>
                  <a:spcPts val="0"/>
                </a:spcAft>
                <a:defRPr/>
              </a:pPr>
              <a:endParaRPr lang="en-US" dirty="0">
                <a:solidFill>
                  <a:schemeClr val="bg1"/>
                </a:solidFill>
                <a:latin typeface="+mn-lt"/>
                <a:ea typeface="+mn-ea"/>
              </a:endParaRPr>
            </a:p>
          </p:txBody>
        </p:sp>
      </p:grpSp>
      <p:sp>
        <p:nvSpPr>
          <p:cNvPr id="45274" name="Rectangle 304"/>
          <p:cNvSpPr>
            <a:spLocks noChangeArrowheads="1"/>
          </p:cNvSpPr>
          <p:nvPr/>
        </p:nvSpPr>
        <p:spPr bwMode="auto">
          <a:xfrm>
            <a:off x="7307263" y="3168650"/>
            <a:ext cx="10763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Extracellular</a:t>
            </a:r>
          </a:p>
        </p:txBody>
      </p:sp>
      <p:sp>
        <p:nvSpPr>
          <p:cNvPr id="45275" name="Rectangle 305"/>
          <p:cNvSpPr>
            <a:spLocks noChangeArrowheads="1"/>
          </p:cNvSpPr>
          <p:nvPr/>
        </p:nvSpPr>
        <p:spPr bwMode="auto">
          <a:xfrm>
            <a:off x="7307263" y="4084638"/>
            <a:ext cx="10144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Aft>
                <a:spcPct val="40000"/>
              </a:spcAft>
            </a:pPr>
            <a:r>
              <a:rPr lang="en-US" sz="1400" b="1"/>
              <a:t>Intracellular</a:t>
            </a:r>
          </a:p>
        </p:txBody>
      </p:sp>
      <p:sp>
        <p:nvSpPr>
          <p:cNvPr id="45276" name="Line 306"/>
          <p:cNvSpPr>
            <a:spLocks noChangeShapeType="1"/>
          </p:cNvSpPr>
          <p:nvPr/>
        </p:nvSpPr>
        <p:spPr bwMode="auto">
          <a:xfrm>
            <a:off x="1733550" y="2751138"/>
            <a:ext cx="1588" cy="303212"/>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77" name="Line 307"/>
          <p:cNvSpPr>
            <a:spLocks noChangeShapeType="1"/>
          </p:cNvSpPr>
          <p:nvPr/>
        </p:nvSpPr>
        <p:spPr bwMode="auto">
          <a:xfrm>
            <a:off x="2049463" y="2747963"/>
            <a:ext cx="1587" cy="306387"/>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78" name="Line 308"/>
          <p:cNvSpPr>
            <a:spLocks noChangeShapeType="1"/>
          </p:cNvSpPr>
          <p:nvPr/>
        </p:nvSpPr>
        <p:spPr bwMode="auto">
          <a:xfrm>
            <a:off x="2895600" y="3433763"/>
            <a:ext cx="1588" cy="963612"/>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79" name="Freeform 309"/>
          <p:cNvSpPr>
            <a:spLocks/>
          </p:cNvSpPr>
          <p:nvPr/>
        </p:nvSpPr>
        <p:spPr bwMode="auto">
          <a:xfrm>
            <a:off x="3103563" y="3332163"/>
            <a:ext cx="217487"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8" y="64"/>
                </a:lnTo>
                <a:lnTo>
                  <a:pt x="130" y="0"/>
                </a:lnTo>
              </a:path>
            </a:pathLst>
          </a:custGeom>
          <a:noFill/>
          <a:ln w="28575">
            <a:solidFill>
              <a:srgbClr val="0099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80" name="Freeform 310"/>
          <p:cNvSpPr>
            <a:spLocks/>
          </p:cNvSpPr>
          <p:nvPr/>
        </p:nvSpPr>
        <p:spPr bwMode="auto">
          <a:xfrm>
            <a:off x="3119438" y="4000500"/>
            <a:ext cx="195262" cy="92075"/>
          </a:xfrm>
          <a:custGeom>
            <a:avLst/>
            <a:gdLst>
              <a:gd name="T0" fmla="*/ 0 w 116"/>
              <a:gd name="T1" fmla="*/ 2147483647 h 54"/>
              <a:gd name="T2" fmla="*/ 0 w 116"/>
              <a:gd name="T3" fmla="*/ 2147483647 h 54"/>
              <a:gd name="T4" fmla="*/ 2147483647 w 116"/>
              <a:gd name="T5" fmla="*/ 2147483647 h 54"/>
              <a:gd name="T6" fmla="*/ 2147483647 w 116"/>
              <a:gd name="T7" fmla="*/ 2147483647 h 54"/>
              <a:gd name="T8" fmla="*/ 2147483647 w 116"/>
              <a:gd name="T9" fmla="*/ 2147483647 h 54"/>
              <a:gd name="T10" fmla="*/ 2147483647 w 116"/>
              <a:gd name="T11" fmla="*/ 2147483647 h 54"/>
              <a:gd name="T12" fmla="*/ 2147483647 w 116"/>
              <a:gd name="T13" fmla="*/ 2147483647 h 54"/>
              <a:gd name="T14" fmla="*/ 2147483647 w 116"/>
              <a:gd name="T15" fmla="*/ 2147483647 h 54"/>
              <a:gd name="T16" fmla="*/ 2147483647 w 116"/>
              <a:gd name="T17" fmla="*/ 2147483647 h 54"/>
              <a:gd name="T18" fmla="*/ 2147483647 w 116"/>
              <a:gd name="T19" fmla="*/ 2147483647 h 54"/>
              <a:gd name="T20" fmla="*/ 2147483647 w 116"/>
              <a:gd name="T21" fmla="*/ 2147483647 h 54"/>
              <a:gd name="T22" fmla="*/ 2147483647 w 116"/>
              <a:gd name="T23" fmla="*/ 2147483647 h 54"/>
              <a:gd name="T24" fmla="*/ 2147483647 w 116"/>
              <a:gd name="T25" fmla="*/ 2147483647 h 54"/>
              <a:gd name="T26" fmla="*/ 2147483647 w 116"/>
              <a:gd name="T27" fmla="*/ 2147483647 h 54"/>
              <a:gd name="T28" fmla="*/ 2147483647 w 116"/>
              <a:gd name="T29" fmla="*/ 2147483647 h 54"/>
              <a:gd name="T30" fmla="*/ 2147483647 w 116"/>
              <a:gd name="T31" fmla="*/ 2147483647 h 54"/>
              <a:gd name="T32" fmla="*/ 2147483647 w 116"/>
              <a:gd name="T33" fmla="*/ 2147483647 h 54"/>
              <a:gd name="T34" fmla="*/ 2147483647 w 116"/>
              <a:gd name="T35" fmla="*/ 2147483647 h 54"/>
              <a:gd name="T36" fmla="*/ 2147483647 w 116"/>
              <a:gd name="T37" fmla="*/ 2147483647 h 54"/>
              <a:gd name="T38" fmla="*/ 2147483647 w 116"/>
              <a:gd name="T39" fmla="*/ 2147483647 h 54"/>
              <a:gd name="T40" fmla="*/ 2147483647 w 116"/>
              <a:gd name="T41" fmla="*/ 2147483647 h 54"/>
              <a:gd name="T42" fmla="*/ 2147483647 w 116"/>
              <a:gd name="T43" fmla="*/ 0 h 54"/>
              <a:gd name="T44" fmla="*/ 2147483647 w 116"/>
              <a:gd name="T45" fmla="*/ 0 h 54"/>
              <a:gd name="T46" fmla="*/ 2147483647 w 116"/>
              <a:gd name="T47" fmla="*/ 2147483647 h 54"/>
              <a:gd name="T48" fmla="*/ 2147483647 w 116"/>
              <a:gd name="T49" fmla="*/ 2147483647 h 54"/>
              <a:gd name="T50" fmla="*/ 2147483647 w 116"/>
              <a:gd name="T51" fmla="*/ 2147483647 h 54"/>
              <a:gd name="T52" fmla="*/ 2147483647 w 116"/>
              <a:gd name="T53" fmla="*/ 2147483647 h 54"/>
              <a:gd name="T54" fmla="*/ 2147483647 w 116"/>
              <a:gd name="T55" fmla="*/ 2147483647 h 54"/>
              <a:gd name="T56" fmla="*/ 0 w 116"/>
              <a:gd name="T57" fmla="*/ 2147483647 h 54"/>
              <a:gd name="T58" fmla="*/ 0 w 116"/>
              <a:gd name="T59" fmla="*/ 2147483647 h 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6"/>
              <a:gd name="T91" fmla="*/ 0 h 54"/>
              <a:gd name="T92" fmla="*/ 116 w 116"/>
              <a:gd name="T93" fmla="*/ 54 h 5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6" h="54">
                <a:moveTo>
                  <a:pt x="0" y="26"/>
                </a:moveTo>
                <a:lnTo>
                  <a:pt x="0" y="26"/>
                </a:lnTo>
                <a:lnTo>
                  <a:pt x="2" y="32"/>
                </a:lnTo>
                <a:lnTo>
                  <a:pt x="6" y="38"/>
                </a:lnTo>
                <a:lnTo>
                  <a:pt x="10" y="42"/>
                </a:lnTo>
                <a:lnTo>
                  <a:pt x="18" y="46"/>
                </a:lnTo>
                <a:lnTo>
                  <a:pt x="36" y="52"/>
                </a:lnTo>
                <a:lnTo>
                  <a:pt x="58" y="54"/>
                </a:lnTo>
                <a:lnTo>
                  <a:pt x="80" y="52"/>
                </a:lnTo>
                <a:lnTo>
                  <a:pt x="98" y="46"/>
                </a:lnTo>
                <a:lnTo>
                  <a:pt x="106" y="42"/>
                </a:lnTo>
                <a:lnTo>
                  <a:pt x="112" y="38"/>
                </a:lnTo>
                <a:lnTo>
                  <a:pt x="114" y="32"/>
                </a:lnTo>
                <a:lnTo>
                  <a:pt x="116" y="26"/>
                </a:lnTo>
                <a:lnTo>
                  <a:pt x="114" y="22"/>
                </a:lnTo>
                <a:lnTo>
                  <a:pt x="112" y="16"/>
                </a:lnTo>
                <a:lnTo>
                  <a:pt x="106" y="12"/>
                </a:lnTo>
                <a:lnTo>
                  <a:pt x="98" y="8"/>
                </a:lnTo>
                <a:lnTo>
                  <a:pt x="80" y="2"/>
                </a:lnTo>
                <a:lnTo>
                  <a:pt x="58" y="0"/>
                </a:lnTo>
                <a:lnTo>
                  <a:pt x="36" y="2"/>
                </a:lnTo>
                <a:lnTo>
                  <a:pt x="18" y="8"/>
                </a:lnTo>
                <a:lnTo>
                  <a:pt x="10" y="12"/>
                </a:lnTo>
                <a:lnTo>
                  <a:pt x="6" y="16"/>
                </a:lnTo>
                <a:lnTo>
                  <a:pt x="2" y="22"/>
                </a:lnTo>
                <a:lnTo>
                  <a:pt x="0" y="26"/>
                </a:lnTo>
                <a:close/>
              </a:path>
            </a:pathLst>
          </a:custGeom>
          <a:solidFill>
            <a:srgbClr val="009900"/>
          </a:solidFill>
          <a:ln w="9525">
            <a:solidFill>
              <a:srgbClr val="009900"/>
            </a:solidFill>
            <a:prstDash val="solid"/>
            <a:round/>
            <a:headEnd/>
            <a:tailEnd/>
          </a:ln>
        </p:spPr>
        <p:txBody>
          <a:bodyPr/>
          <a:lstStyle/>
          <a:p>
            <a:endParaRPr lang="es-CO"/>
          </a:p>
        </p:txBody>
      </p:sp>
      <p:sp>
        <p:nvSpPr>
          <p:cNvPr id="45281" name="Freeform 311"/>
          <p:cNvSpPr>
            <a:spLocks/>
          </p:cNvSpPr>
          <p:nvPr/>
        </p:nvSpPr>
        <p:spPr bwMode="auto">
          <a:xfrm>
            <a:off x="3119438" y="4202113"/>
            <a:ext cx="195262" cy="104775"/>
          </a:xfrm>
          <a:custGeom>
            <a:avLst/>
            <a:gdLst>
              <a:gd name="T0" fmla="*/ 0 w 116"/>
              <a:gd name="T1" fmla="*/ 2147483647 h 62"/>
              <a:gd name="T2" fmla="*/ 0 w 116"/>
              <a:gd name="T3" fmla="*/ 2147483647 h 62"/>
              <a:gd name="T4" fmla="*/ 2147483647 w 116"/>
              <a:gd name="T5" fmla="*/ 2147483647 h 62"/>
              <a:gd name="T6" fmla="*/ 2147483647 w 116"/>
              <a:gd name="T7" fmla="*/ 2147483647 h 62"/>
              <a:gd name="T8" fmla="*/ 2147483647 w 116"/>
              <a:gd name="T9" fmla="*/ 2147483647 h 62"/>
              <a:gd name="T10" fmla="*/ 2147483647 w 116"/>
              <a:gd name="T11" fmla="*/ 2147483647 h 62"/>
              <a:gd name="T12" fmla="*/ 2147483647 w 116"/>
              <a:gd name="T13" fmla="*/ 2147483647 h 62"/>
              <a:gd name="T14" fmla="*/ 2147483647 w 116"/>
              <a:gd name="T15" fmla="*/ 2147483647 h 62"/>
              <a:gd name="T16" fmla="*/ 2147483647 w 116"/>
              <a:gd name="T17" fmla="*/ 2147483647 h 62"/>
              <a:gd name="T18" fmla="*/ 2147483647 w 116"/>
              <a:gd name="T19" fmla="*/ 2147483647 h 62"/>
              <a:gd name="T20" fmla="*/ 2147483647 w 116"/>
              <a:gd name="T21" fmla="*/ 2147483647 h 62"/>
              <a:gd name="T22" fmla="*/ 2147483647 w 116"/>
              <a:gd name="T23" fmla="*/ 2147483647 h 62"/>
              <a:gd name="T24" fmla="*/ 2147483647 w 116"/>
              <a:gd name="T25" fmla="*/ 2147483647 h 62"/>
              <a:gd name="T26" fmla="*/ 2147483647 w 116"/>
              <a:gd name="T27" fmla="*/ 2147483647 h 62"/>
              <a:gd name="T28" fmla="*/ 2147483647 w 116"/>
              <a:gd name="T29" fmla="*/ 2147483647 h 62"/>
              <a:gd name="T30" fmla="*/ 2147483647 w 116"/>
              <a:gd name="T31" fmla="*/ 2147483647 h 62"/>
              <a:gd name="T32" fmla="*/ 2147483647 w 116"/>
              <a:gd name="T33" fmla="*/ 2147483647 h 62"/>
              <a:gd name="T34" fmla="*/ 2147483647 w 116"/>
              <a:gd name="T35" fmla="*/ 2147483647 h 62"/>
              <a:gd name="T36" fmla="*/ 2147483647 w 116"/>
              <a:gd name="T37" fmla="*/ 2147483647 h 62"/>
              <a:gd name="T38" fmla="*/ 2147483647 w 116"/>
              <a:gd name="T39" fmla="*/ 2147483647 h 62"/>
              <a:gd name="T40" fmla="*/ 2147483647 w 116"/>
              <a:gd name="T41" fmla="*/ 2147483647 h 62"/>
              <a:gd name="T42" fmla="*/ 2147483647 w 116"/>
              <a:gd name="T43" fmla="*/ 2147483647 h 62"/>
              <a:gd name="T44" fmla="*/ 2147483647 w 116"/>
              <a:gd name="T45" fmla="*/ 2147483647 h 62"/>
              <a:gd name="T46" fmla="*/ 2147483647 w 116"/>
              <a:gd name="T47" fmla="*/ 2147483647 h 62"/>
              <a:gd name="T48" fmla="*/ 2147483647 w 116"/>
              <a:gd name="T49" fmla="*/ 2147483647 h 62"/>
              <a:gd name="T50" fmla="*/ 2147483647 w 116"/>
              <a:gd name="T51" fmla="*/ 2147483647 h 62"/>
              <a:gd name="T52" fmla="*/ 2147483647 w 116"/>
              <a:gd name="T53" fmla="*/ 2147483647 h 62"/>
              <a:gd name="T54" fmla="*/ 2147483647 w 116"/>
              <a:gd name="T55" fmla="*/ 0 h 62"/>
              <a:gd name="T56" fmla="*/ 2147483647 w 116"/>
              <a:gd name="T57" fmla="*/ 0 h 62"/>
              <a:gd name="T58" fmla="*/ 2147483647 w 116"/>
              <a:gd name="T59" fmla="*/ 2147483647 h 62"/>
              <a:gd name="T60" fmla="*/ 2147483647 w 116"/>
              <a:gd name="T61" fmla="*/ 2147483647 h 62"/>
              <a:gd name="T62" fmla="*/ 2147483647 w 116"/>
              <a:gd name="T63" fmla="*/ 2147483647 h 62"/>
              <a:gd name="T64" fmla="*/ 2147483647 w 116"/>
              <a:gd name="T65" fmla="*/ 2147483647 h 62"/>
              <a:gd name="T66" fmla="*/ 2147483647 w 116"/>
              <a:gd name="T67" fmla="*/ 2147483647 h 62"/>
              <a:gd name="T68" fmla="*/ 2147483647 w 116"/>
              <a:gd name="T69" fmla="*/ 2147483647 h 62"/>
              <a:gd name="T70" fmla="*/ 2147483647 w 116"/>
              <a:gd name="T71" fmla="*/ 2147483647 h 62"/>
              <a:gd name="T72" fmla="*/ 0 w 116"/>
              <a:gd name="T73" fmla="*/ 2147483647 h 62"/>
              <a:gd name="T74" fmla="*/ 0 w 116"/>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6"/>
              <a:gd name="T115" fmla="*/ 0 h 62"/>
              <a:gd name="T116" fmla="*/ 116 w 116"/>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6" h="62">
                <a:moveTo>
                  <a:pt x="0" y="32"/>
                </a:moveTo>
                <a:lnTo>
                  <a:pt x="0" y="32"/>
                </a:lnTo>
                <a:lnTo>
                  <a:pt x="2" y="38"/>
                </a:lnTo>
                <a:lnTo>
                  <a:pt x="6" y="44"/>
                </a:lnTo>
                <a:lnTo>
                  <a:pt x="10" y="48"/>
                </a:lnTo>
                <a:lnTo>
                  <a:pt x="18" y="54"/>
                </a:lnTo>
                <a:lnTo>
                  <a:pt x="26" y="58"/>
                </a:lnTo>
                <a:lnTo>
                  <a:pt x="36" y="60"/>
                </a:lnTo>
                <a:lnTo>
                  <a:pt x="46" y="62"/>
                </a:lnTo>
                <a:lnTo>
                  <a:pt x="58" y="62"/>
                </a:lnTo>
                <a:lnTo>
                  <a:pt x="70" y="62"/>
                </a:lnTo>
                <a:lnTo>
                  <a:pt x="80" y="60"/>
                </a:lnTo>
                <a:lnTo>
                  <a:pt x="90" y="58"/>
                </a:lnTo>
                <a:lnTo>
                  <a:pt x="98" y="54"/>
                </a:lnTo>
                <a:lnTo>
                  <a:pt x="106" y="48"/>
                </a:lnTo>
                <a:lnTo>
                  <a:pt x="112" y="44"/>
                </a:lnTo>
                <a:lnTo>
                  <a:pt x="114" y="38"/>
                </a:lnTo>
                <a:lnTo>
                  <a:pt x="116" y="32"/>
                </a:lnTo>
                <a:lnTo>
                  <a:pt x="114" y="26"/>
                </a:lnTo>
                <a:lnTo>
                  <a:pt x="112" y="20"/>
                </a:lnTo>
                <a:lnTo>
                  <a:pt x="106" y="14"/>
                </a:lnTo>
                <a:lnTo>
                  <a:pt x="98" y="10"/>
                </a:lnTo>
                <a:lnTo>
                  <a:pt x="90" y="6"/>
                </a:lnTo>
                <a:lnTo>
                  <a:pt x="80" y="4"/>
                </a:lnTo>
                <a:lnTo>
                  <a:pt x="70" y="2"/>
                </a:lnTo>
                <a:lnTo>
                  <a:pt x="58" y="0"/>
                </a:lnTo>
                <a:lnTo>
                  <a:pt x="46" y="2"/>
                </a:lnTo>
                <a:lnTo>
                  <a:pt x="36" y="4"/>
                </a:lnTo>
                <a:lnTo>
                  <a:pt x="26" y="6"/>
                </a:lnTo>
                <a:lnTo>
                  <a:pt x="18" y="10"/>
                </a:lnTo>
                <a:lnTo>
                  <a:pt x="10" y="14"/>
                </a:lnTo>
                <a:lnTo>
                  <a:pt x="6" y="20"/>
                </a:lnTo>
                <a:lnTo>
                  <a:pt x="2" y="26"/>
                </a:lnTo>
                <a:lnTo>
                  <a:pt x="0" y="32"/>
                </a:lnTo>
                <a:close/>
              </a:path>
            </a:pathLst>
          </a:custGeom>
          <a:solidFill>
            <a:srgbClr val="009900"/>
          </a:solidFill>
          <a:ln w="9525">
            <a:solidFill>
              <a:srgbClr val="009900"/>
            </a:solidFill>
            <a:prstDash val="solid"/>
            <a:round/>
            <a:headEnd/>
            <a:tailEnd/>
          </a:ln>
        </p:spPr>
        <p:txBody>
          <a:bodyPr/>
          <a:lstStyle/>
          <a:p>
            <a:endParaRPr lang="es-CO"/>
          </a:p>
        </p:txBody>
      </p:sp>
      <p:sp>
        <p:nvSpPr>
          <p:cNvPr id="45282" name="Line 312"/>
          <p:cNvSpPr>
            <a:spLocks noChangeShapeType="1"/>
          </p:cNvSpPr>
          <p:nvPr/>
        </p:nvSpPr>
        <p:spPr bwMode="auto">
          <a:xfrm>
            <a:off x="3217863" y="3430588"/>
            <a:ext cx="1587" cy="966787"/>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83" name="Freeform 313"/>
          <p:cNvSpPr>
            <a:spLocks/>
          </p:cNvSpPr>
          <p:nvPr/>
        </p:nvSpPr>
        <p:spPr bwMode="auto">
          <a:xfrm>
            <a:off x="4049713" y="3325813"/>
            <a:ext cx="219075"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8" y="64"/>
                </a:lnTo>
                <a:lnTo>
                  <a:pt x="130" y="0"/>
                </a:lnTo>
              </a:path>
            </a:pathLst>
          </a:custGeom>
          <a:noFill/>
          <a:ln w="28575">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84" name="Freeform 314"/>
          <p:cNvSpPr>
            <a:spLocks/>
          </p:cNvSpPr>
          <p:nvPr/>
        </p:nvSpPr>
        <p:spPr bwMode="auto">
          <a:xfrm>
            <a:off x="4067175" y="3994150"/>
            <a:ext cx="195263" cy="104775"/>
          </a:xfrm>
          <a:custGeom>
            <a:avLst/>
            <a:gdLst>
              <a:gd name="T0" fmla="*/ 0 w 116"/>
              <a:gd name="T1" fmla="*/ 2147483647 h 62"/>
              <a:gd name="T2" fmla="*/ 0 w 116"/>
              <a:gd name="T3" fmla="*/ 2147483647 h 62"/>
              <a:gd name="T4" fmla="*/ 2147483647 w 116"/>
              <a:gd name="T5" fmla="*/ 2147483647 h 62"/>
              <a:gd name="T6" fmla="*/ 2147483647 w 116"/>
              <a:gd name="T7" fmla="*/ 2147483647 h 62"/>
              <a:gd name="T8" fmla="*/ 2147483647 w 116"/>
              <a:gd name="T9" fmla="*/ 2147483647 h 62"/>
              <a:gd name="T10" fmla="*/ 2147483647 w 116"/>
              <a:gd name="T11" fmla="*/ 2147483647 h 62"/>
              <a:gd name="T12" fmla="*/ 2147483647 w 116"/>
              <a:gd name="T13" fmla="*/ 2147483647 h 62"/>
              <a:gd name="T14" fmla="*/ 2147483647 w 116"/>
              <a:gd name="T15" fmla="*/ 2147483647 h 62"/>
              <a:gd name="T16" fmla="*/ 2147483647 w 116"/>
              <a:gd name="T17" fmla="*/ 2147483647 h 62"/>
              <a:gd name="T18" fmla="*/ 2147483647 w 116"/>
              <a:gd name="T19" fmla="*/ 2147483647 h 62"/>
              <a:gd name="T20" fmla="*/ 2147483647 w 116"/>
              <a:gd name="T21" fmla="*/ 2147483647 h 62"/>
              <a:gd name="T22" fmla="*/ 2147483647 w 116"/>
              <a:gd name="T23" fmla="*/ 2147483647 h 62"/>
              <a:gd name="T24" fmla="*/ 2147483647 w 116"/>
              <a:gd name="T25" fmla="*/ 2147483647 h 62"/>
              <a:gd name="T26" fmla="*/ 2147483647 w 116"/>
              <a:gd name="T27" fmla="*/ 2147483647 h 62"/>
              <a:gd name="T28" fmla="*/ 2147483647 w 116"/>
              <a:gd name="T29" fmla="*/ 2147483647 h 62"/>
              <a:gd name="T30" fmla="*/ 2147483647 w 116"/>
              <a:gd name="T31" fmla="*/ 2147483647 h 62"/>
              <a:gd name="T32" fmla="*/ 2147483647 w 116"/>
              <a:gd name="T33" fmla="*/ 2147483647 h 62"/>
              <a:gd name="T34" fmla="*/ 2147483647 w 116"/>
              <a:gd name="T35" fmla="*/ 2147483647 h 62"/>
              <a:gd name="T36" fmla="*/ 2147483647 w 116"/>
              <a:gd name="T37" fmla="*/ 2147483647 h 62"/>
              <a:gd name="T38" fmla="*/ 2147483647 w 116"/>
              <a:gd name="T39" fmla="*/ 2147483647 h 62"/>
              <a:gd name="T40" fmla="*/ 2147483647 w 116"/>
              <a:gd name="T41" fmla="*/ 2147483647 h 62"/>
              <a:gd name="T42" fmla="*/ 2147483647 w 116"/>
              <a:gd name="T43" fmla="*/ 2147483647 h 62"/>
              <a:gd name="T44" fmla="*/ 2147483647 w 116"/>
              <a:gd name="T45" fmla="*/ 2147483647 h 62"/>
              <a:gd name="T46" fmla="*/ 2147483647 w 116"/>
              <a:gd name="T47" fmla="*/ 2147483647 h 62"/>
              <a:gd name="T48" fmla="*/ 2147483647 w 116"/>
              <a:gd name="T49" fmla="*/ 2147483647 h 62"/>
              <a:gd name="T50" fmla="*/ 2147483647 w 116"/>
              <a:gd name="T51" fmla="*/ 2147483647 h 62"/>
              <a:gd name="T52" fmla="*/ 2147483647 w 116"/>
              <a:gd name="T53" fmla="*/ 0 h 62"/>
              <a:gd name="T54" fmla="*/ 2147483647 w 116"/>
              <a:gd name="T55" fmla="*/ 0 h 62"/>
              <a:gd name="T56" fmla="*/ 2147483647 w 116"/>
              <a:gd name="T57" fmla="*/ 0 h 62"/>
              <a:gd name="T58" fmla="*/ 2147483647 w 116"/>
              <a:gd name="T59" fmla="*/ 0 h 62"/>
              <a:gd name="T60" fmla="*/ 2147483647 w 116"/>
              <a:gd name="T61" fmla="*/ 2147483647 h 62"/>
              <a:gd name="T62" fmla="*/ 2147483647 w 116"/>
              <a:gd name="T63" fmla="*/ 2147483647 h 62"/>
              <a:gd name="T64" fmla="*/ 2147483647 w 116"/>
              <a:gd name="T65" fmla="*/ 2147483647 h 62"/>
              <a:gd name="T66" fmla="*/ 2147483647 w 116"/>
              <a:gd name="T67" fmla="*/ 2147483647 h 62"/>
              <a:gd name="T68" fmla="*/ 2147483647 w 116"/>
              <a:gd name="T69" fmla="*/ 2147483647 h 62"/>
              <a:gd name="T70" fmla="*/ 2147483647 w 116"/>
              <a:gd name="T71" fmla="*/ 2147483647 h 62"/>
              <a:gd name="T72" fmla="*/ 0 w 116"/>
              <a:gd name="T73" fmla="*/ 2147483647 h 62"/>
              <a:gd name="T74" fmla="*/ 0 w 116"/>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6"/>
              <a:gd name="T115" fmla="*/ 0 h 62"/>
              <a:gd name="T116" fmla="*/ 116 w 116"/>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6" h="62">
                <a:moveTo>
                  <a:pt x="0" y="30"/>
                </a:moveTo>
                <a:lnTo>
                  <a:pt x="0" y="30"/>
                </a:lnTo>
                <a:lnTo>
                  <a:pt x="2" y="36"/>
                </a:lnTo>
                <a:lnTo>
                  <a:pt x="6" y="42"/>
                </a:lnTo>
                <a:lnTo>
                  <a:pt x="10" y="48"/>
                </a:lnTo>
                <a:lnTo>
                  <a:pt x="18" y="52"/>
                </a:lnTo>
                <a:lnTo>
                  <a:pt x="26" y="56"/>
                </a:lnTo>
                <a:lnTo>
                  <a:pt x="36" y="58"/>
                </a:lnTo>
                <a:lnTo>
                  <a:pt x="46" y="60"/>
                </a:lnTo>
                <a:lnTo>
                  <a:pt x="58" y="62"/>
                </a:lnTo>
                <a:lnTo>
                  <a:pt x="70" y="60"/>
                </a:lnTo>
                <a:lnTo>
                  <a:pt x="80" y="58"/>
                </a:lnTo>
                <a:lnTo>
                  <a:pt x="90" y="56"/>
                </a:lnTo>
                <a:lnTo>
                  <a:pt x="98" y="52"/>
                </a:lnTo>
                <a:lnTo>
                  <a:pt x="106" y="48"/>
                </a:lnTo>
                <a:lnTo>
                  <a:pt x="112" y="42"/>
                </a:lnTo>
                <a:lnTo>
                  <a:pt x="114" y="36"/>
                </a:lnTo>
                <a:lnTo>
                  <a:pt x="116" y="30"/>
                </a:lnTo>
                <a:lnTo>
                  <a:pt x="114" y="24"/>
                </a:lnTo>
                <a:lnTo>
                  <a:pt x="112" y="18"/>
                </a:lnTo>
                <a:lnTo>
                  <a:pt x="106" y="14"/>
                </a:lnTo>
                <a:lnTo>
                  <a:pt x="98" y="8"/>
                </a:lnTo>
                <a:lnTo>
                  <a:pt x="90" y="6"/>
                </a:lnTo>
                <a:lnTo>
                  <a:pt x="80" y="2"/>
                </a:lnTo>
                <a:lnTo>
                  <a:pt x="70" y="0"/>
                </a:lnTo>
                <a:lnTo>
                  <a:pt x="58" y="0"/>
                </a:lnTo>
                <a:lnTo>
                  <a:pt x="46" y="0"/>
                </a:lnTo>
                <a:lnTo>
                  <a:pt x="36" y="2"/>
                </a:lnTo>
                <a:lnTo>
                  <a:pt x="26" y="6"/>
                </a:lnTo>
                <a:lnTo>
                  <a:pt x="18" y="8"/>
                </a:lnTo>
                <a:lnTo>
                  <a:pt x="10" y="14"/>
                </a:lnTo>
                <a:lnTo>
                  <a:pt x="6" y="18"/>
                </a:lnTo>
                <a:lnTo>
                  <a:pt x="2" y="24"/>
                </a:lnTo>
                <a:lnTo>
                  <a:pt x="0" y="30"/>
                </a:lnTo>
                <a:close/>
              </a:path>
            </a:pathLst>
          </a:custGeom>
          <a:solidFill>
            <a:srgbClr val="33CC33"/>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s-CO"/>
          </a:p>
        </p:txBody>
      </p:sp>
      <p:sp>
        <p:nvSpPr>
          <p:cNvPr id="45285" name="Freeform 315"/>
          <p:cNvSpPr>
            <a:spLocks/>
          </p:cNvSpPr>
          <p:nvPr/>
        </p:nvSpPr>
        <p:spPr bwMode="auto">
          <a:xfrm>
            <a:off x="4067175" y="4198938"/>
            <a:ext cx="195263" cy="104775"/>
          </a:xfrm>
          <a:custGeom>
            <a:avLst/>
            <a:gdLst>
              <a:gd name="T0" fmla="*/ 0 w 116"/>
              <a:gd name="T1" fmla="*/ 2147483647 h 62"/>
              <a:gd name="T2" fmla="*/ 0 w 116"/>
              <a:gd name="T3" fmla="*/ 2147483647 h 62"/>
              <a:gd name="T4" fmla="*/ 2147483647 w 116"/>
              <a:gd name="T5" fmla="*/ 2147483647 h 62"/>
              <a:gd name="T6" fmla="*/ 2147483647 w 116"/>
              <a:gd name="T7" fmla="*/ 2147483647 h 62"/>
              <a:gd name="T8" fmla="*/ 2147483647 w 116"/>
              <a:gd name="T9" fmla="*/ 2147483647 h 62"/>
              <a:gd name="T10" fmla="*/ 2147483647 w 116"/>
              <a:gd name="T11" fmla="*/ 2147483647 h 62"/>
              <a:gd name="T12" fmla="*/ 2147483647 w 116"/>
              <a:gd name="T13" fmla="*/ 2147483647 h 62"/>
              <a:gd name="T14" fmla="*/ 2147483647 w 116"/>
              <a:gd name="T15" fmla="*/ 2147483647 h 62"/>
              <a:gd name="T16" fmla="*/ 2147483647 w 116"/>
              <a:gd name="T17" fmla="*/ 2147483647 h 62"/>
              <a:gd name="T18" fmla="*/ 2147483647 w 116"/>
              <a:gd name="T19" fmla="*/ 2147483647 h 62"/>
              <a:gd name="T20" fmla="*/ 2147483647 w 116"/>
              <a:gd name="T21" fmla="*/ 2147483647 h 62"/>
              <a:gd name="T22" fmla="*/ 2147483647 w 116"/>
              <a:gd name="T23" fmla="*/ 2147483647 h 62"/>
              <a:gd name="T24" fmla="*/ 2147483647 w 116"/>
              <a:gd name="T25" fmla="*/ 2147483647 h 62"/>
              <a:gd name="T26" fmla="*/ 2147483647 w 116"/>
              <a:gd name="T27" fmla="*/ 2147483647 h 62"/>
              <a:gd name="T28" fmla="*/ 2147483647 w 116"/>
              <a:gd name="T29" fmla="*/ 2147483647 h 62"/>
              <a:gd name="T30" fmla="*/ 2147483647 w 116"/>
              <a:gd name="T31" fmla="*/ 2147483647 h 62"/>
              <a:gd name="T32" fmla="*/ 2147483647 w 116"/>
              <a:gd name="T33" fmla="*/ 2147483647 h 62"/>
              <a:gd name="T34" fmla="*/ 2147483647 w 116"/>
              <a:gd name="T35" fmla="*/ 2147483647 h 62"/>
              <a:gd name="T36" fmla="*/ 2147483647 w 116"/>
              <a:gd name="T37" fmla="*/ 2147483647 h 62"/>
              <a:gd name="T38" fmla="*/ 2147483647 w 116"/>
              <a:gd name="T39" fmla="*/ 2147483647 h 62"/>
              <a:gd name="T40" fmla="*/ 2147483647 w 116"/>
              <a:gd name="T41" fmla="*/ 2147483647 h 62"/>
              <a:gd name="T42" fmla="*/ 2147483647 w 116"/>
              <a:gd name="T43" fmla="*/ 2147483647 h 62"/>
              <a:gd name="T44" fmla="*/ 2147483647 w 116"/>
              <a:gd name="T45" fmla="*/ 2147483647 h 62"/>
              <a:gd name="T46" fmla="*/ 2147483647 w 116"/>
              <a:gd name="T47" fmla="*/ 2147483647 h 62"/>
              <a:gd name="T48" fmla="*/ 2147483647 w 116"/>
              <a:gd name="T49" fmla="*/ 2147483647 h 62"/>
              <a:gd name="T50" fmla="*/ 2147483647 w 116"/>
              <a:gd name="T51" fmla="*/ 2147483647 h 62"/>
              <a:gd name="T52" fmla="*/ 2147483647 w 116"/>
              <a:gd name="T53" fmla="*/ 0 h 62"/>
              <a:gd name="T54" fmla="*/ 2147483647 w 116"/>
              <a:gd name="T55" fmla="*/ 0 h 62"/>
              <a:gd name="T56" fmla="*/ 2147483647 w 116"/>
              <a:gd name="T57" fmla="*/ 0 h 62"/>
              <a:gd name="T58" fmla="*/ 2147483647 w 116"/>
              <a:gd name="T59" fmla="*/ 0 h 62"/>
              <a:gd name="T60" fmla="*/ 2147483647 w 116"/>
              <a:gd name="T61" fmla="*/ 2147483647 h 62"/>
              <a:gd name="T62" fmla="*/ 2147483647 w 116"/>
              <a:gd name="T63" fmla="*/ 2147483647 h 62"/>
              <a:gd name="T64" fmla="*/ 2147483647 w 116"/>
              <a:gd name="T65" fmla="*/ 2147483647 h 62"/>
              <a:gd name="T66" fmla="*/ 2147483647 w 116"/>
              <a:gd name="T67" fmla="*/ 2147483647 h 62"/>
              <a:gd name="T68" fmla="*/ 2147483647 w 116"/>
              <a:gd name="T69" fmla="*/ 2147483647 h 62"/>
              <a:gd name="T70" fmla="*/ 2147483647 w 116"/>
              <a:gd name="T71" fmla="*/ 2147483647 h 62"/>
              <a:gd name="T72" fmla="*/ 0 w 116"/>
              <a:gd name="T73" fmla="*/ 2147483647 h 62"/>
              <a:gd name="T74" fmla="*/ 0 w 116"/>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6"/>
              <a:gd name="T115" fmla="*/ 0 h 62"/>
              <a:gd name="T116" fmla="*/ 116 w 116"/>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6" h="62">
                <a:moveTo>
                  <a:pt x="0" y="30"/>
                </a:moveTo>
                <a:lnTo>
                  <a:pt x="0" y="30"/>
                </a:lnTo>
                <a:lnTo>
                  <a:pt x="2" y="38"/>
                </a:lnTo>
                <a:lnTo>
                  <a:pt x="6" y="42"/>
                </a:lnTo>
                <a:lnTo>
                  <a:pt x="10" y="48"/>
                </a:lnTo>
                <a:lnTo>
                  <a:pt x="18" y="52"/>
                </a:lnTo>
                <a:lnTo>
                  <a:pt x="26" y="56"/>
                </a:lnTo>
                <a:lnTo>
                  <a:pt x="36" y="60"/>
                </a:lnTo>
                <a:lnTo>
                  <a:pt x="46" y="62"/>
                </a:lnTo>
                <a:lnTo>
                  <a:pt x="58" y="62"/>
                </a:lnTo>
                <a:lnTo>
                  <a:pt x="70" y="62"/>
                </a:lnTo>
                <a:lnTo>
                  <a:pt x="80" y="60"/>
                </a:lnTo>
                <a:lnTo>
                  <a:pt x="90" y="56"/>
                </a:lnTo>
                <a:lnTo>
                  <a:pt x="98" y="52"/>
                </a:lnTo>
                <a:lnTo>
                  <a:pt x="106" y="48"/>
                </a:lnTo>
                <a:lnTo>
                  <a:pt x="112" y="42"/>
                </a:lnTo>
                <a:lnTo>
                  <a:pt x="114" y="38"/>
                </a:lnTo>
                <a:lnTo>
                  <a:pt x="116" y="30"/>
                </a:lnTo>
                <a:lnTo>
                  <a:pt x="114" y="24"/>
                </a:lnTo>
                <a:lnTo>
                  <a:pt x="112" y="20"/>
                </a:lnTo>
                <a:lnTo>
                  <a:pt x="106" y="14"/>
                </a:lnTo>
                <a:lnTo>
                  <a:pt x="98" y="10"/>
                </a:lnTo>
                <a:lnTo>
                  <a:pt x="90" y="6"/>
                </a:lnTo>
                <a:lnTo>
                  <a:pt x="80" y="2"/>
                </a:lnTo>
                <a:lnTo>
                  <a:pt x="70" y="0"/>
                </a:lnTo>
                <a:lnTo>
                  <a:pt x="58" y="0"/>
                </a:lnTo>
                <a:lnTo>
                  <a:pt x="46" y="0"/>
                </a:lnTo>
                <a:lnTo>
                  <a:pt x="36" y="2"/>
                </a:lnTo>
                <a:lnTo>
                  <a:pt x="26" y="6"/>
                </a:lnTo>
                <a:lnTo>
                  <a:pt x="18" y="10"/>
                </a:lnTo>
                <a:lnTo>
                  <a:pt x="10" y="14"/>
                </a:lnTo>
                <a:lnTo>
                  <a:pt x="6" y="20"/>
                </a:lnTo>
                <a:lnTo>
                  <a:pt x="2" y="24"/>
                </a:lnTo>
                <a:lnTo>
                  <a:pt x="0" y="30"/>
                </a:lnTo>
                <a:close/>
              </a:path>
            </a:pathLst>
          </a:custGeom>
          <a:solidFill>
            <a:srgbClr val="33CC33"/>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s-CO"/>
          </a:p>
        </p:txBody>
      </p:sp>
      <p:sp>
        <p:nvSpPr>
          <p:cNvPr id="45286" name="Line 316"/>
          <p:cNvSpPr>
            <a:spLocks noChangeShapeType="1"/>
          </p:cNvSpPr>
          <p:nvPr/>
        </p:nvSpPr>
        <p:spPr bwMode="auto">
          <a:xfrm>
            <a:off x="4164013" y="3433763"/>
            <a:ext cx="1587" cy="963612"/>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87" name="Freeform 317"/>
          <p:cNvSpPr>
            <a:spLocks/>
          </p:cNvSpPr>
          <p:nvPr/>
        </p:nvSpPr>
        <p:spPr bwMode="auto">
          <a:xfrm>
            <a:off x="4368800" y="3332163"/>
            <a:ext cx="219075"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88" name="Freeform 318"/>
          <p:cNvSpPr>
            <a:spLocks/>
          </p:cNvSpPr>
          <p:nvPr/>
        </p:nvSpPr>
        <p:spPr bwMode="auto">
          <a:xfrm>
            <a:off x="4386263" y="3997325"/>
            <a:ext cx="190500" cy="95250"/>
          </a:xfrm>
          <a:custGeom>
            <a:avLst/>
            <a:gdLst>
              <a:gd name="T0" fmla="*/ 0 w 114"/>
              <a:gd name="T1" fmla="*/ 2147483647 h 56"/>
              <a:gd name="T2" fmla="*/ 0 w 114"/>
              <a:gd name="T3" fmla="*/ 2147483647 h 56"/>
              <a:gd name="T4" fmla="*/ 0 w 114"/>
              <a:gd name="T5" fmla="*/ 2147483647 h 56"/>
              <a:gd name="T6" fmla="*/ 2147483647 w 114"/>
              <a:gd name="T7" fmla="*/ 2147483647 h 56"/>
              <a:gd name="T8" fmla="*/ 2147483647 w 114"/>
              <a:gd name="T9" fmla="*/ 2147483647 h 56"/>
              <a:gd name="T10" fmla="*/ 2147483647 w 114"/>
              <a:gd name="T11" fmla="*/ 2147483647 h 56"/>
              <a:gd name="T12" fmla="*/ 2147483647 w 114"/>
              <a:gd name="T13" fmla="*/ 2147483647 h 56"/>
              <a:gd name="T14" fmla="*/ 2147483647 w 114"/>
              <a:gd name="T15" fmla="*/ 2147483647 h 56"/>
              <a:gd name="T16" fmla="*/ 2147483647 w 114"/>
              <a:gd name="T17" fmla="*/ 2147483647 h 56"/>
              <a:gd name="T18" fmla="*/ 2147483647 w 114"/>
              <a:gd name="T19" fmla="*/ 2147483647 h 56"/>
              <a:gd name="T20" fmla="*/ 2147483647 w 114"/>
              <a:gd name="T21" fmla="*/ 2147483647 h 56"/>
              <a:gd name="T22" fmla="*/ 2147483647 w 114"/>
              <a:gd name="T23" fmla="*/ 2147483647 h 56"/>
              <a:gd name="T24" fmla="*/ 2147483647 w 114"/>
              <a:gd name="T25" fmla="*/ 2147483647 h 56"/>
              <a:gd name="T26" fmla="*/ 2147483647 w 114"/>
              <a:gd name="T27" fmla="*/ 2147483647 h 56"/>
              <a:gd name="T28" fmla="*/ 2147483647 w 114"/>
              <a:gd name="T29" fmla="*/ 2147483647 h 56"/>
              <a:gd name="T30" fmla="*/ 2147483647 w 114"/>
              <a:gd name="T31" fmla="*/ 2147483647 h 56"/>
              <a:gd name="T32" fmla="*/ 2147483647 w 114"/>
              <a:gd name="T33" fmla="*/ 2147483647 h 56"/>
              <a:gd name="T34" fmla="*/ 2147483647 w 114"/>
              <a:gd name="T35" fmla="*/ 2147483647 h 56"/>
              <a:gd name="T36" fmla="*/ 2147483647 w 114"/>
              <a:gd name="T37" fmla="*/ 2147483647 h 56"/>
              <a:gd name="T38" fmla="*/ 2147483647 w 114"/>
              <a:gd name="T39" fmla="*/ 2147483647 h 56"/>
              <a:gd name="T40" fmla="*/ 2147483647 w 114"/>
              <a:gd name="T41" fmla="*/ 2147483647 h 56"/>
              <a:gd name="T42" fmla="*/ 2147483647 w 114"/>
              <a:gd name="T43" fmla="*/ 0 h 56"/>
              <a:gd name="T44" fmla="*/ 2147483647 w 114"/>
              <a:gd name="T45" fmla="*/ 0 h 56"/>
              <a:gd name="T46" fmla="*/ 2147483647 w 114"/>
              <a:gd name="T47" fmla="*/ 2147483647 h 56"/>
              <a:gd name="T48" fmla="*/ 2147483647 w 114"/>
              <a:gd name="T49" fmla="*/ 2147483647 h 56"/>
              <a:gd name="T50" fmla="*/ 2147483647 w 114"/>
              <a:gd name="T51" fmla="*/ 2147483647 h 56"/>
              <a:gd name="T52" fmla="*/ 2147483647 w 114"/>
              <a:gd name="T53" fmla="*/ 2147483647 h 56"/>
              <a:gd name="T54" fmla="*/ 0 w 114"/>
              <a:gd name="T55" fmla="*/ 2147483647 h 56"/>
              <a:gd name="T56" fmla="*/ 0 w 114"/>
              <a:gd name="T57" fmla="*/ 2147483647 h 56"/>
              <a:gd name="T58" fmla="*/ 0 w 114"/>
              <a:gd name="T59" fmla="*/ 2147483647 h 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4"/>
              <a:gd name="T91" fmla="*/ 0 h 56"/>
              <a:gd name="T92" fmla="*/ 114 w 114"/>
              <a:gd name="T93" fmla="*/ 56 h 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4" h="56">
                <a:moveTo>
                  <a:pt x="0" y="28"/>
                </a:moveTo>
                <a:lnTo>
                  <a:pt x="0" y="28"/>
                </a:lnTo>
                <a:lnTo>
                  <a:pt x="0" y="34"/>
                </a:lnTo>
                <a:lnTo>
                  <a:pt x="4" y="38"/>
                </a:lnTo>
                <a:lnTo>
                  <a:pt x="10" y="44"/>
                </a:lnTo>
                <a:lnTo>
                  <a:pt x="16" y="48"/>
                </a:lnTo>
                <a:lnTo>
                  <a:pt x="34" y="54"/>
                </a:lnTo>
                <a:lnTo>
                  <a:pt x="58" y="56"/>
                </a:lnTo>
                <a:lnTo>
                  <a:pt x="80" y="54"/>
                </a:lnTo>
                <a:lnTo>
                  <a:pt x="98" y="48"/>
                </a:lnTo>
                <a:lnTo>
                  <a:pt x="104" y="44"/>
                </a:lnTo>
                <a:lnTo>
                  <a:pt x="110" y="38"/>
                </a:lnTo>
                <a:lnTo>
                  <a:pt x="114" y="34"/>
                </a:lnTo>
                <a:lnTo>
                  <a:pt x="114" y="28"/>
                </a:lnTo>
                <a:lnTo>
                  <a:pt x="114" y="22"/>
                </a:lnTo>
                <a:lnTo>
                  <a:pt x="110" y="18"/>
                </a:lnTo>
                <a:lnTo>
                  <a:pt x="104" y="12"/>
                </a:lnTo>
                <a:lnTo>
                  <a:pt x="98" y="8"/>
                </a:lnTo>
                <a:lnTo>
                  <a:pt x="80" y="2"/>
                </a:lnTo>
                <a:lnTo>
                  <a:pt x="58" y="0"/>
                </a:lnTo>
                <a:lnTo>
                  <a:pt x="34" y="2"/>
                </a:lnTo>
                <a:lnTo>
                  <a:pt x="16" y="8"/>
                </a:lnTo>
                <a:lnTo>
                  <a:pt x="10" y="12"/>
                </a:lnTo>
                <a:lnTo>
                  <a:pt x="4" y="18"/>
                </a:lnTo>
                <a:lnTo>
                  <a:pt x="0" y="22"/>
                </a:lnTo>
                <a:lnTo>
                  <a:pt x="0" y="28"/>
                </a:lnTo>
                <a:close/>
              </a:path>
            </a:pathLst>
          </a:custGeom>
          <a:solidFill>
            <a:srgbClr val="33CC33"/>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s-CO"/>
          </a:p>
        </p:txBody>
      </p:sp>
      <p:sp>
        <p:nvSpPr>
          <p:cNvPr id="45289" name="Freeform 319"/>
          <p:cNvSpPr>
            <a:spLocks/>
          </p:cNvSpPr>
          <p:nvPr/>
        </p:nvSpPr>
        <p:spPr bwMode="auto">
          <a:xfrm>
            <a:off x="4386263" y="4202113"/>
            <a:ext cx="190500" cy="104775"/>
          </a:xfrm>
          <a:custGeom>
            <a:avLst/>
            <a:gdLst>
              <a:gd name="T0" fmla="*/ 0 w 114"/>
              <a:gd name="T1" fmla="*/ 2147483647 h 62"/>
              <a:gd name="T2" fmla="*/ 0 w 114"/>
              <a:gd name="T3" fmla="*/ 2147483647 h 62"/>
              <a:gd name="T4" fmla="*/ 0 w 114"/>
              <a:gd name="T5" fmla="*/ 2147483647 h 62"/>
              <a:gd name="T6" fmla="*/ 2147483647 w 114"/>
              <a:gd name="T7" fmla="*/ 2147483647 h 62"/>
              <a:gd name="T8" fmla="*/ 2147483647 w 114"/>
              <a:gd name="T9" fmla="*/ 2147483647 h 62"/>
              <a:gd name="T10" fmla="*/ 2147483647 w 114"/>
              <a:gd name="T11" fmla="*/ 2147483647 h 62"/>
              <a:gd name="T12" fmla="*/ 2147483647 w 114"/>
              <a:gd name="T13" fmla="*/ 2147483647 h 62"/>
              <a:gd name="T14" fmla="*/ 2147483647 w 114"/>
              <a:gd name="T15" fmla="*/ 2147483647 h 62"/>
              <a:gd name="T16" fmla="*/ 2147483647 w 114"/>
              <a:gd name="T17" fmla="*/ 2147483647 h 62"/>
              <a:gd name="T18" fmla="*/ 2147483647 w 114"/>
              <a:gd name="T19" fmla="*/ 2147483647 h 62"/>
              <a:gd name="T20" fmla="*/ 2147483647 w 114"/>
              <a:gd name="T21" fmla="*/ 2147483647 h 62"/>
              <a:gd name="T22" fmla="*/ 2147483647 w 114"/>
              <a:gd name="T23" fmla="*/ 2147483647 h 62"/>
              <a:gd name="T24" fmla="*/ 2147483647 w 114"/>
              <a:gd name="T25" fmla="*/ 2147483647 h 62"/>
              <a:gd name="T26" fmla="*/ 2147483647 w 114"/>
              <a:gd name="T27" fmla="*/ 2147483647 h 62"/>
              <a:gd name="T28" fmla="*/ 2147483647 w 114"/>
              <a:gd name="T29" fmla="*/ 2147483647 h 62"/>
              <a:gd name="T30" fmla="*/ 2147483647 w 114"/>
              <a:gd name="T31" fmla="*/ 2147483647 h 62"/>
              <a:gd name="T32" fmla="*/ 2147483647 w 114"/>
              <a:gd name="T33" fmla="*/ 2147483647 h 62"/>
              <a:gd name="T34" fmla="*/ 2147483647 w 114"/>
              <a:gd name="T35" fmla="*/ 2147483647 h 62"/>
              <a:gd name="T36" fmla="*/ 2147483647 w 114"/>
              <a:gd name="T37" fmla="*/ 2147483647 h 62"/>
              <a:gd name="T38" fmla="*/ 2147483647 w 114"/>
              <a:gd name="T39" fmla="*/ 2147483647 h 62"/>
              <a:gd name="T40" fmla="*/ 2147483647 w 114"/>
              <a:gd name="T41" fmla="*/ 2147483647 h 62"/>
              <a:gd name="T42" fmla="*/ 2147483647 w 114"/>
              <a:gd name="T43" fmla="*/ 2147483647 h 62"/>
              <a:gd name="T44" fmla="*/ 2147483647 w 114"/>
              <a:gd name="T45" fmla="*/ 2147483647 h 62"/>
              <a:gd name="T46" fmla="*/ 2147483647 w 114"/>
              <a:gd name="T47" fmla="*/ 2147483647 h 62"/>
              <a:gd name="T48" fmla="*/ 2147483647 w 114"/>
              <a:gd name="T49" fmla="*/ 2147483647 h 62"/>
              <a:gd name="T50" fmla="*/ 2147483647 w 114"/>
              <a:gd name="T51" fmla="*/ 2147483647 h 62"/>
              <a:gd name="T52" fmla="*/ 2147483647 w 114"/>
              <a:gd name="T53" fmla="*/ 0 h 62"/>
              <a:gd name="T54" fmla="*/ 2147483647 w 114"/>
              <a:gd name="T55" fmla="*/ 0 h 62"/>
              <a:gd name="T56" fmla="*/ 2147483647 w 114"/>
              <a:gd name="T57" fmla="*/ 0 h 62"/>
              <a:gd name="T58" fmla="*/ 2147483647 w 114"/>
              <a:gd name="T59" fmla="*/ 0 h 62"/>
              <a:gd name="T60" fmla="*/ 2147483647 w 114"/>
              <a:gd name="T61" fmla="*/ 2147483647 h 62"/>
              <a:gd name="T62" fmla="*/ 2147483647 w 114"/>
              <a:gd name="T63" fmla="*/ 2147483647 h 62"/>
              <a:gd name="T64" fmla="*/ 2147483647 w 114"/>
              <a:gd name="T65" fmla="*/ 2147483647 h 62"/>
              <a:gd name="T66" fmla="*/ 2147483647 w 114"/>
              <a:gd name="T67" fmla="*/ 2147483647 h 62"/>
              <a:gd name="T68" fmla="*/ 2147483647 w 114"/>
              <a:gd name="T69" fmla="*/ 2147483647 h 62"/>
              <a:gd name="T70" fmla="*/ 0 w 114"/>
              <a:gd name="T71" fmla="*/ 2147483647 h 62"/>
              <a:gd name="T72" fmla="*/ 0 w 114"/>
              <a:gd name="T73" fmla="*/ 2147483647 h 62"/>
              <a:gd name="T74" fmla="*/ 0 w 114"/>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4"/>
              <a:gd name="T115" fmla="*/ 0 h 62"/>
              <a:gd name="T116" fmla="*/ 114 w 114"/>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4" h="62">
                <a:moveTo>
                  <a:pt x="0" y="30"/>
                </a:moveTo>
                <a:lnTo>
                  <a:pt x="0" y="30"/>
                </a:lnTo>
                <a:lnTo>
                  <a:pt x="0" y="38"/>
                </a:lnTo>
                <a:lnTo>
                  <a:pt x="4" y="42"/>
                </a:lnTo>
                <a:lnTo>
                  <a:pt x="10" y="48"/>
                </a:lnTo>
                <a:lnTo>
                  <a:pt x="16" y="52"/>
                </a:lnTo>
                <a:lnTo>
                  <a:pt x="24" y="56"/>
                </a:lnTo>
                <a:lnTo>
                  <a:pt x="34" y="60"/>
                </a:lnTo>
                <a:lnTo>
                  <a:pt x="46" y="62"/>
                </a:lnTo>
                <a:lnTo>
                  <a:pt x="58" y="62"/>
                </a:lnTo>
                <a:lnTo>
                  <a:pt x="68" y="62"/>
                </a:lnTo>
                <a:lnTo>
                  <a:pt x="80" y="60"/>
                </a:lnTo>
                <a:lnTo>
                  <a:pt x="90" y="56"/>
                </a:lnTo>
                <a:lnTo>
                  <a:pt x="98" y="52"/>
                </a:lnTo>
                <a:lnTo>
                  <a:pt x="104" y="48"/>
                </a:lnTo>
                <a:lnTo>
                  <a:pt x="110" y="42"/>
                </a:lnTo>
                <a:lnTo>
                  <a:pt x="114" y="38"/>
                </a:lnTo>
                <a:lnTo>
                  <a:pt x="114" y="30"/>
                </a:lnTo>
                <a:lnTo>
                  <a:pt x="114" y="24"/>
                </a:lnTo>
                <a:lnTo>
                  <a:pt x="110" y="20"/>
                </a:lnTo>
                <a:lnTo>
                  <a:pt x="104" y="14"/>
                </a:lnTo>
                <a:lnTo>
                  <a:pt x="98" y="10"/>
                </a:lnTo>
                <a:lnTo>
                  <a:pt x="90" y="6"/>
                </a:lnTo>
                <a:lnTo>
                  <a:pt x="80" y="2"/>
                </a:lnTo>
                <a:lnTo>
                  <a:pt x="68" y="0"/>
                </a:lnTo>
                <a:lnTo>
                  <a:pt x="58" y="0"/>
                </a:lnTo>
                <a:lnTo>
                  <a:pt x="46" y="0"/>
                </a:lnTo>
                <a:lnTo>
                  <a:pt x="34" y="2"/>
                </a:lnTo>
                <a:lnTo>
                  <a:pt x="24" y="6"/>
                </a:lnTo>
                <a:lnTo>
                  <a:pt x="16" y="10"/>
                </a:lnTo>
                <a:lnTo>
                  <a:pt x="10" y="14"/>
                </a:lnTo>
                <a:lnTo>
                  <a:pt x="4" y="20"/>
                </a:lnTo>
                <a:lnTo>
                  <a:pt x="0" y="24"/>
                </a:lnTo>
                <a:lnTo>
                  <a:pt x="0" y="30"/>
                </a:lnTo>
                <a:close/>
              </a:path>
            </a:pathLst>
          </a:custGeom>
          <a:solidFill>
            <a:srgbClr val="33CC33"/>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s-CO"/>
          </a:p>
        </p:txBody>
      </p:sp>
      <p:sp>
        <p:nvSpPr>
          <p:cNvPr id="45290" name="Line 320"/>
          <p:cNvSpPr>
            <a:spLocks noChangeShapeType="1"/>
          </p:cNvSpPr>
          <p:nvPr/>
        </p:nvSpPr>
        <p:spPr bwMode="auto">
          <a:xfrm>
            <a:off x="4479925" y="3430588"/>
            <a:ext cx="1588" cy="966787"/>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91" name="Freeform 321"/>
          <p:cNvSpPr>
            <a:spLocks/>
          </p:cNvSpPr>
          <p:nvPr/>
        </p:nvSpPr>
        <p:spPr bwMode="auto">
          <a:xfrm>
            <a:off x="6548438" y="3325813"/>
            <a:ext cx="217487"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rgbClr val="0099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92" name="Freeform 322"/>
          <p:cNvSpPr>
            <a:spLocks/>
          </p:cNvSpPr>
          <p:nvPr/>
        </p:nvSpPr>
        <p:spPr bwMode="auto">
          <a:xfrm>
            <a:off x="6565900" y="3994150"/>
            <a:ext cx="193675" cy="104775"/>
          </a:xfrm>
          <a:custGeom>
            <a:avLst/>
            <a:gdLst>
              <a:gd name="T0" fmla="*/ 0 w 116"/>
              <a:gd name="T1" fmla="*/ 2147483647 h 62"/>
              <a:gd name="T2" fmla="*/ 0 w 116"/>
              <a:gd name="T3" fmla="*/ 2147483647 h 62"/>
              <a:gd name="T4" fmla="*/ 2147483647 w 116"/>
              <a:gd name="T5" fmla="*/ 2147483647 h 62"/>
              <a:gd name="T6" fmla="*/ 2147483647 w 116"/>
              <a:gd name="T7" fmla="*/ 2147483647 h 62"/>
              <a:gd name="T8" fmla="*/ 2147483647 w 116"/>
              <a:gd name="T9" fmla="*/ 2147483647 h 62"/>
              <a:gd name="T10" fmla="*/ 2147483647 w 116"/>
              <a:gd name="T11" fmla="*/ 2147483647 h 62"/>
              <a:gd name="T12" fmla="*/ 2147483647 w 116"/>
              <a:gd name="T13" fmla="*/ 2147483647 h 62"/>
              <a:gd name="T14" fmla="*/ 2147483647 w 116"/>
              <a:gd name="T15" fmla="*/ 2147483647 h 62"/>
              <a:gd name="T16" fmla="*/ 2147483647 w 116"/>
              <a:gd name="T17" fmla="*/ 2147483647 h 62"/>
              <a:gd name="T18" fmla="*/ 2147483647 w 116"/>
              <a:gd name="T19" fmla="*/ 2147483647 h 62"/>
              <a:gd name="T20" fmla="*/ 2147483647 w 116"/>
              <a:gd name="T21" fmla="*/ 2147483647 h 62"/>
              <a:gd name="T22" fmla="*/ 2147483647 w 116"/>
              <a:gd name="T23" fmla="*/ 2147483647 h 62"/>
              <a:gd name="T24" fmla="*/ 2147483647 w 116"/>
              <a:gd name="T25" fmla="*/ 2147483647 h 62"/>
              <a:gd name="T26" fmla="*/ 2147483647 w 116"/>
              <a:gd name="T27" fmla="*/ 2147483647 h 62"/>
              <a:gd name="T28" fmla="*/ 2147483647 w 116"/>
              <a:gd name="T29" fmla="*/ 2147483647 h 62"/>
              <a:gd name="T30" fmla="*/ 2147483647 w 116"/>
              <a:gd name="T31" fmla="*/ 2147483647 h 62"/>
              <a:gd name="T32" fmla="*/ 2147483647 w 116"/>
              <a:gd name="T33" fmla="*/ 2147483647 h 62"/>
              <a:gd name="T34" fmla="*/ 2147483647 w 116"/>
              <a:gd name="T35" fmla="*/ 2147483647 h 62"/>
              <a:gd name="T36" fmla="*/ 2147483647 w 116"/>
              <a:gd name="T37" fmla="*/ 2147483647 h 62"/>
              <a:gd name="T38" fmla="*/ 2147483647 w 116"/>
              <a:gd name="T39" fmla="*/ 2147483647 h 62"/>
              <a:gd name="T40" fmla="*/ 2147483647 w 116"/>
              <a:gd name="T41" fmla="*/ 2147483647 h 62"/>
              <a:gd name="T42" fmla="*/ 2147483647 w 116"/>
              <a:gd name="T43" fmla="*/ 2147483647 h 62"/>
              <a:gd name="T44" fmla="*/ 2147483647 w 116"/>
              <a:gd name="T45" fmla="*/ 2147483647 h 62"/>
              <a:gd name="T46" fmla="*/ 2147483647 w 116"/>
              <a:gd name="T47" fmla="*/ 2147483647 h 62"/>
              <a:gd name="T48" fmla="*/ 2147483647 w 116"/>
              <a:gd name="T49" fmla="*/ 2147483647 h 62"/>
              <a:gd name="T50" fmla="*/ 2147483647 w 116"/>
              <a:gd name="T51" fmla="*/ 2147483647 h 62"/>
              <a:gd name="T52" fmla="*/ 2147483647 w 116"/>
              <a:gd name="T53" fmla="*/ 0 h 62"/>
              <a:gd name="T54" fmla="*/ 2147483647 w 116"/>
              <a:gd name="T55" fmla="*/ 0 h 62"/>
              <a:gd name="T56" fmla="*/ 2147483647 w 116"/>
              <a:gd name="T57" fmla="*/ 0 h 62"/>
              <a:gd name="T58" fmla="*/ 2147483647 w 116"/>
              <a:gd name="T59" fmla="*/ 0 h 62"/>
              <a:gd name="T60" fmla="*/ 2147483647 w 116"/>
              <a:gd name="T61" fmla="*/ 2147483647 h 62"/>
              <a:gd name="T62" fmla="*/ 2147483647 w 116"/>
              <a:gd name="T63" fmla="*/ 2147483647 h 62"/>
              <a:gd name="T64" fmla="*/ 2147483647 w 116"/>
              <a:gd name="T65" fmla="*/ 2147483647 h 62"/>
              <a:gd name="T66" fmla="*/ 2147483647 w 116"/>
              <a:gd name="T67" fmla="*/ 2147483647 h 62"/>
              <a:gd name="T68" fmla="*/ 2147483647 w 116"/>
              <a:gd name="T69" fmla="*/ 2147483647 h 62"/>
              <a:gd name="T70" fmla="*/ 2147483647 w 116"/>
              <a:gd name="T71" fmla="*/ 2147483647 h 62"/>
              <a:gd name="T72" fmla="*/ 0 w 116"/>
              <a:gd name="T73" fmla="*/ 2147483647 h 62"/>
              <a:gd name="T74" fmla="*/ 0 w 116"/>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6"/>
              <a:gd name="T115" fmla="*/ 0 h 62"/>
              <a:gd name="T116" fmla="*/ 116 w 116"/>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6" h="62">
                <a:moveTo>
                  <a:pt x="0" y="30"/>
                </a:moveTo>
                <a:lnTo>
                  <a:pt x="0" y="30"/>
                </a:lnTo>
                <a:lnTo>
                  <a:pt x="2" y="36"/>
                </a:lnTo>
                <a:lnTo>
                  <a:pt x="6" y="42"/>
                </a:lnTo>
                <a:lnTo>
                  <a:pt x="10" y="48"/>
                </a:lnTo>
                <a:lnTo>
                  <a:pt x="18" y="52"/>
                </a:lnTo>
                <a:lnTo>
                  <a:pt x="26" y="56"/>
                </a:lnTo>
                <a:lnTo>
                  <a:pt x="36" y="58"/>
                </a:lnTo>
                <a:lnTo>
                  <a:pt x="46" y="60"/>
                </a:lnTo>
                <a:lnTo>
                  <a:pt x="58" y="62"/>
                </a:lnTo>
                <a:lnTo>
                  <a:pt x="70" y="60"/>
                </a:lnTo>
                <a:lnTo>
                  <a:pt x="80" y="58"/>
                </a:lnTo>
                <a:lnTo>
                  <a:pt x="90" y="56"/>
                </a:lnTo>
                <a:lnTo>
                  <a:pt x="98" y="52"/>
                </a:lnTo>
                <a:lnTo>
                  <a:pt x="106" y="48"/>
                </a:lnTo>
                <a:lnTo>
                  <a:pt x="110" y="42"/>
                </a:lnTo>
                <a:lnTo>
                  <a:pt x="114" y="36"/>
                </a:lnTo>
                <a:lnTo>
                  <a:pt x="116" y="30"/>
                </a:lnTo>
                <a:lnTo>
                  <a:pt x="114" y="24"/>
                </a:lnTo>
                <a:lnTo>
                  <a:pt x="110" y="18"/>
                </a:lnTo>
                <a:lnTo>
                  <a:pt x="106" y="14"/>
                </a:lnTo>
                <a:lnTo>
                  <a:pt x="98" y="8"/>
                </a:lnTo>
                <a:lnTo>
                  <a:pt x="90" y="6"/>
                </a:lnTo>
                <a:lnTo>
                  <a:pt x="80" y="2"/>
                </a:lnTo>
                <a:lnTo>
                  <a:pt x="70" y="0"/>
                </a:lnTo>
                <a:lnTo>
                  <a:pt x="58" y="0"/>
                </a:lnTo>
                <a:lnTo>
                  <a:pt x="46" y="0"/>
                </a:lnTo>
                <a:lnTo>
                  <a:pt x="36" y="2"/>
                </a:lnTo>
                <a:lnTo>
                  <a:pt x="26" y="6"/>
                </a:lnTo>
                <a:lnTo>
                  <a:pt x="18" y="8"/>
                </a:lnTo>
                <a:lnTo>
                  <a:pt x="10" y="14"/>
                </a:lnTo>
                <a:lnTo>
                  <a:pt x="6" y="18"/>
                </a:lnTo>
                <a:lnTo>
                  <a:pt x="2" y="24"/>
                </a:lnTo>
                <a:lnTo>
                  <a:pt x="0" y="30"/>
                </a:lnTo>
                <a:close/>
              </a:path>
            </a:pathLst>
          </a:custGeom>
          <a:solidFill>
            <a:srgbClr val="009900"/>
          </a:solidFill>
          <a:ln w="9525">
            <a:solidFill>
              <a:srgbClr val="009900"/>
            </a:solidFill>
            <a:prstDash val="solid"/>
            <a:round/>
            <a:headEnd/>
            <a:tailEnd/>
          </a:ln>
        </p:spPr>
        <p:txBody>
          <a:bodyPr/>
          <a:lstStyle/>
          <a:p>
            <a:endParaRPr lang="es-CO"/>
          </a:p>
        </p:txBody>
      </p:sp>
      <p:sp>
        <p:nvSpPr>
          <p:cNvPr id="45293" name="Freeform 323"/>
          <p:cNvSpPr>
            <a:spLocks/>
          </p:cNvSpPr>
          <p:nvPr/>
        </p:nvSpPr>
        <p:spPr bwMode="auto">
          <a:xfrm>
            <a:off x="6565900" y="4198938"/>
            <a:ext cx="193675" cy="104775"/>
          </a:xfrm>
          <a:custGeom>
            <a:avLst/>
            <a:gdLst>
              <a:gd name="T0" fmla="*/ 0 w 116"/>
              <a:gd name="T1" fmla="*/ 2147483647 h 62"/>
              <a:gd name="T2" fmla="*/ 0 w 116"/>
              <a:gd name="T3" fmla="*/ 2147483647 h 62"/>
              <a:gd name="T4" fmla="*/ 2147483647 w 116"/>
              <a:gd name="T5" fmla="*/ 2147483647 h 62"/>
              <a:gd name="T6" fmla="*/ 2147483647 w 116"/>
              <a:gd name="T7" fmla="*/ 2147483647 h 62"/>
              <a:gd name="T8" fmla="*/ 2147483647 w 116"/>
              <a:gd name="T9" fmla="*/ 2147483647 h 62"/>
              <a:gd name="T10" fmla="*/ 2147483647 w 116"/>
              <a:gd name="T11" fmla="*/ 2147483647 h 62"/>
              <a:gd name="T12" fmla="*/ 2147483647 w 116"/>
              <a:gd name="T13" fmla="*/ 2147483647 h 62"/>
              <a:gd name="T14" fmla="*/ 2147483647 w 116"/>
              <a:gd name="T15" fmla="*/ 2147483647 h 62"/>
              <a:gd name="T16" fmla="*/ 2147483647 w 116"/>
              <a:gd name="T17" fmla="*/ 2147483647 h 62"/>
              <a:gd name="T18" fmla="*/ 2147483647 w 116"/>
              <a:gd name="T19" fmla="*/ 2147483647 h 62"/>
              <a:gd name="T20" fmla="*/ 2147483647 w 116"/>
              <a:gd name="T21" fmla="*/ 2147483647 h 62"/>
              <a:gd name="T22" fmla="*/ 2147483647 w 116"/>
              <a:gd name="T23" fmla="*/ 2147483647 h 62"/>
              <a:gd name="T24" fmla="*/ 2147483647 w 116"/>
              <a:gd name="T25" fmla="*/ 2147483647 h 62"/>
              <a:gd name="T26" fmla="*/ 2147483647 w 116"/>
              <a:gd name="T27" fmla="*/ 2147483647 h 62"/>
              <a:gd name="T28" fmla="*/ 2147483647 w 116"/>
              <a:gd name="T29" fmla="*/ 2147483647 h 62"/>
              <a:gd name="T30" fmla="*/ 2147483647 w 116"/>
              <a:gd name="T31" fmla="*/ 2147483647 h 62"/>
              <a:gd name="T32" fmla="*/ 2147483647 w 116"/>
              <a:gd name="T33" fmla="*/ 2147483647 h 62"/>
              <a:gd name="T34" fmla="*/ 2147483647 w 116"/>
              <a:gd name="T35" fmla="*/ 2147483647 h 62"/>
              <a:gd name="T36" fmla="*/ 2147483647 w 116"/>
              <a:gd name="T37" fmla="*/ 2147483647 h 62"/>
              <a:gd name="T38" fmla="*/ 2147483647 w 116"/>
              <a:gd name="T39" fmla="*/ 2147483647 h 62"/>
              <a:gd name="T40" fmla="*/ 2147483647 w 116"/>
              <a:gd name="T41" fmla="*/ 2147483647 h 62"/>
              <a:gd name="T42" fmla="*/ 2147483647 w 116"/>
              <a:gd name="T43" fmla="*/ 2147483647 h 62"/>
              <a:gd name="T44" fmla="*/ 2147483647 w 116"/>
              <a:gd name="T45" fmla="*/ 2147483647 h 62"/>
              <a:gd name="T46" fmla="*/ 2147483647 w 116"/>
              <a:gd name="T47" fmla="*/ 2147483647 h 62"/>
              <a:gd name="T48" fmla="*/ 2147483647 w 116"/>
              <a:gd name="T49" fmla="*/ 2147483647 h 62"/>
              <a:gd name="T50" fmla="*/ 2147483647 w 116"/>
              <a:gd name="T51" fmla="*/ 2147483647 h 62"/>
              <a:gd name="T52" fmla="*/ 2147483647 w 116"/>
              <a:gd name="T53" fmla="*/ 0 h 62"/>
              <a:gd name="T54" fmla="*/ 2147483647 w 116"/>
              <a:gd name="T55" fmla="*/ 0 h 62"/>
              <a:gd name="T56" fmla="*/ 2147483647 w 116"/>
              <a:gd name="T57" fmla="*/ 0 h 62"/>
              <a:gd name="T58" fmla="*/ 2147483647 w 116"/>
              <a:gd name="T59" fmla="*/ 0 h 62"/>
              <a:gd name="T60" fmla="*/ 2147483647 w 116"/>
              <a:gd name="T61" fmla="*/ 2147483647 h 62"/>
              <a:gd name="T62" fmla="*/ 2147483647 w 116"/>
              <a:gd name="T63" fmla="*/ 2147483647 h 62"/>
              <a:gd name="T64" fmla="*/ 2147483647 w 116"/>
              <a:gd name="T65" fmla="*/ 2147483647 h 62"/>
              <a:gd name="T66" fmla="*/ 2147483647 w 116"/>
              <a:gd name="T67" fmla="*/ 2147483647 h 62"/>
              <a:gd name="T68" fmla="*/ 2147483647 w 116"/>
              <a:gd name="T69" fmla="*/ 2147483647 h 62"/>
              <a:gd name="T70" fmla="*/ 2147483647 w 116"/>
              <a:gd name="T71" fmla="*/ 2147483647 h 62"/>
              <a:gd name="T72" fmla="*/ 0 w 116"/>
              <a:gd name="T73" fmla="*/ 2147483647 h 62"/>
              <a:gd name="T74" fmla="*/ 0 w 116"/>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6"/>
              <a:gd name="T115" fmla="*/ 0 h 62"/>
              <a:gd name="T116" fmla="*/ 116 w 116"/>
              <a:gd name="T117" fmla="*/ 62 h 6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6" h="62">
                <a:moveTo>
                  <a:pt x="0" y="30"/>
                </a:moveTo>
                <a:lnTo>
                  <a:pt x="0" y="30"/>
                </a:lnTo>
                <a:lnTo>
                  <a:pt x="2" y="38"/>
                </a:lnTo>
                <a:lnTo>
                  <a:pt x="4" y="42"/>
                </a:lnTo>
                <a:lnTo>
                  <a:pt x="10" y="48"/>
                </a:lnTo>
                <a:lnTo>
                  <a:pt x="18" y="52"/>
                </a:lnTo>
                <a:lnTo>
                  <a:pt x="26" y="56"/>
                </a:lnTo>
                <a:lnTo>
                  <a:pt x="36" y="60"/>
                </a:lnTo>
                <a:lnTo>
                  <a:pt x="46" y="62"/>
                </a:lnTo>
                <a:lnTo>
                  <a:pt x="58" y="62"/>
                </a:lnTo>
                <a:lnTo>
                  <a:pt x="70" y="62"/>
                </a:lnTo>
                <a:lnTo>
                  <a:pt x="80" y="60"/>
                </a:lnTo>
                <a:lnTo>
                  <a:pt x="90" y="56"/>
                </a:lnTo>
                <a:lnTo>
                  <a:pt x="98" y="52"/>
                </a:lnTo>
                <a:lnTo>
                  <a:pt x="106" y="48"/>
                </a:lnTo>
                <a:lnTo>
                  <a:pt x="110" y="42"/>
                </a:lnTo>
                <a:lnTo>
                  <a:pt x="114" y="38"/>
                </a:lnTo>
                <a:lnTo>
                  <a:pt x="116" y="30"/>
                </a:lnTo>
                <a:lnTo>
                  <a:pt x="114" y="24"/>
                </a:lnTo>
                <a:lnTo>
                  <a:pt x="110" y="20"/>
                </a:lnTo>
                <a:lnTo>
                  <a:pt x="106" y="14"/>
                </a:lnTo>
                <a:lnTo>
                  <a:pt x="98" y="10"/>
                </a:lnTo>
                <a:lnTo>
                  <a:pt x="90" y="6"/>
                </a:lnTo>
                <a:lnTo>
                  <a:pt x="80" y="2"/>
                </a:lnTo>
                <a:lnTo>
                  <a:pt x="70" y="0"/>
                </a:lnTo>
                <a:lnTo>
                  <a:pt x="58" y="0"/>
                </a:lnTo>
                <a:lnTo>
                  <a:pt x="46" y="0"/>
                </a:lnTo>
                <a:lnTo>
                  <a:pt x="36" y="2"/>
                </a:lnTo>
                <a:lnTo>
                  <a:pt x="26" y="6"/>
                </a:lnTo>
                <a:lnTo>
                  <a:pt x="18" y="10"/>
                </a:lnTo>
                <a:lnTo>
                  <a:pt x="10" y="14"/>
                </a:lnTo>
                <a:lnTo>
                  <a:pt x="4" y="20"/>
                </a:lnTo>
                <a:lnTo>
                  <a:pt x="2" y="24"/>
                </a:lnTo>
                <a:lnTo>
                  <a:pt x="0" y="30"/>
                </a:lnTo>
                <a:close/>
              </a:path>
            </a:pathLst>
          </a:custGeom>
          <a:solidFill>
            <a:srgbClr val="009900"/>
          </a:solidFill>
          <a:ln w="9525">
            <a:solidFill>
              <a:srgbClr val="009900"/>
            </a:solidFill>
            <a:prstDash val="solid"/>
            <a:round/>
            <a:headEnd/>
            <a:tailEnd/>
          </a:ln>
        </p:spPr>
        <p:txBody>
          <a:bodyPr/>
          <a:lstStyle/>
          <a:p>
            <a:endParaRPr lang="es-CO"/>
          </a:p>
        </p:txBody>
      </p:sp>
      <p:sp>
        <p:nvSpPr>
          <p:cNvPr id="45294" name="Line 324"/>
          <p:cNvSpPr>
            <a:spLocks noChangeShapeType="1"/>
          </p:cNvSpPr>
          <p:nvPr/>
        </p:nvSpPr>
        <p:spPr bwMode="auto">
          <a:xfrm>
            <a:off x="6659563" y="3433763"/>
            <a:ext cx="1587" cy="963612"/>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95" name="Line 325"/>
          <p:cNvSpPr>
            <a:spLocks noChangeShapeType="1"/>
          </p:cNvSpPr>
          <p:nvPr/>
        </p:nvSpPr>
        <p:spPr bwMode="auto">
          <a:xfrm>
            <a:off x="6975475" y="3430588"/>
            <a:ext cx="1588" cy="966787"/>
          </a:xfrm>
          <a:prstGeom prst="line">
            <a:avLst/>
          </a:prstGeom>
          <a:noFill/>
          <a:ln w="28575">
            <a:solidFill>
              <a:srgbClr val="009900"/>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96" name="Line 326"/>
          <p:cNvSpPr>
            <a:spLocks noChangeShapeType="1"/>
          </p:cNvSpPr>
          <p:nvPr/>
        </p:nvSpPr>
        <p:spPr bwMode="auto">
          <a:xfrm flipH="1">
            <a:off x="4605338" y="2670175"/>
            <a:ext cx="2168525" cy="5334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CO"/>
          </a:p>
        </p:txBody>
      </p:sp>
      <p:sp>
        <p:nvSpPr>
          <p:cNvPr id="45297" name="Line 327"/>
          <p:cNvSpPr>
            <a:spLocks noChangeShapeType="1"/>
          </p:cNvSpPr>
          <p:nvPr/>
        </p:nvSpPr>
        <p:spPr bwMode="auto">
          <a:xfrm>
            <a:off x="5214938" y="3355975"/>
            <a:ext cx="1587" cy="966788"/>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es-CO"/>
          </a:p>
        </p:txBody>
      </p:sp>
      <p:sp>
        <p:nvSpPr>
          <p:cNvPr id="45298" name="Freeform 328"/>
          <p:cNvSpPr>
            <a:spLocks/>
          </p:cNvSpPr>
          <p:nvPr/>
        </p:nvSpPr>
        <p:spPr bwMode="auto">
          <a:xfrm>
            <a:off x="5095875" y="3279775"/>
            <a:ext cx="219075" cy="107950"/>
          </a:xfrm>
          <a:custGeom>
            <a:avLst/>
            <a:gdLst>
              <a:gd name="T0" fmla="*/ 0 w 130"/>
              <a:gd name="T1" fmla="*/ 0 h 64"/>
              <a:gd name="T2" fmla="*/ 2147483647 w 130"/>
              <a:gd name="T3" fmla="*/ 2147483647 h 64"/>
              <a:gd name="T4" fmla="*/ 2147483647 w 130"/>
              <a:gd name="T5" fmla="*/ 0 h 64"/>
              <a:gd name="T6" fmla="*/ 0 60000 65536"/>
              <a:gd name="T7" fmla="*/ 0 60000 65536"/>
              <a:gd name="T8" fmla="*/ 0 60000 65536"/>
              <a:gd name="T9" fmla="*/ 0 w 130"/>
              <a:gd name="T10" fmla="*/ 0 h 64"/>
              <a:gd name="T11" fmla="*/ 130 w 130"/>
              <a:gd name="T12" fmla="*/ 64 h 64"/>
            </a:gdLst>
            <a:ahLst/>
            <a:cxnLst>
              <a:cxn ang="T6">
                <a:pos x="T0" y="T1"/>
              </a:cxn>
              <a:cxn ang="T7">
                <a:pos x="T2" y="T3"/>
              </a:cxn>
              <a:cxn ang="T8">
                <a:pos x="T4" y="T5"/>
              </a:cxn>
            </a:cxnLst>
            <a:rect l="T9" t="T10" r="T11" b="T12"/>
            <a:pathLst>
              <a:path w="130" h="64">
                <a:moveTo>
                  <a:pt x="0" y="0"/>
                </a:moveTo>
                <a:lnTo>
                  <a:pt x="66" y="64"/>
                </a:lnTo>
                <a:lnTo>
                  <a:pt x="130" y="0"/>
                </a:lnTo>
              </a:path>
            </a:pathLst>
          </a:custGeom>
          <a:noFill/>
          <a:ln w="28575">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CO"/>
          </a:p>
        </p:txBody>
      </p:sp>
      <p:sp>
        <p:nvSpPr>
          <p:cNvPr id="45299" name="Text Box 329"/>
          <p:cNvSpPr txBox="1">
            <a:spLocks noChangeArrowheads="1"/>
          </p:cNvSpPr>
          <p:nvPr/>
        </p:nvSpPr>
        <p:spPr bwMode="auto">
          <a:xfrm>
            <a:off x="4711700" y="3041650"/>
            <a:ext cx="12049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sz="1400" b="1"/>
              <a:t>VEGF-A 165</a:t>
            </a:r>
          </a:p>
        </p:txBody>
      </p:sp>
      <p:sp>
        <p:nvSpPr>
          <p:cNvPr id="45300" name="Text Box 330"/>
          <p:cNvSpPr txBox="1">
            <a:spLocks noChangeArrowheads="1"/>
          </p:cNvSpPr>
          <p:nvPr/>
        </p:nvSpPr>
        <p:spPr bwMode="auto">
          <a:xfrm>
            <a:off x="4953000" y="4575175"/>
            <a:ext cx="7921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sz="1400" b="1"/>
              <a:t>NRP-1</a:t>
            </a:r>
          </a:p>
        </p:txBody>
      </p:sp>
      <p:sp>
        <p:nvSpPr>
          <p:cNvPr id="45301" name="Text Box 331"/>
          <p:cNvSpPr txBox="1">
            <a:spLocks noChangeArrowheads="1"/>
          </p:cNvSpPr>
          <p:nvPr/>
        </p:nvSpPr>
        <p:spPr bwMode="auto">
          <a:xfrm>
            <a:off x="2743200" y="1908175"/>
            <a:ext cx="603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sz="1400" b="1">
                <a:latin typeface="Helvetica" panose="020B0604020202020204" pitchFamily="34" charset="0"/>
              </a:rPr>
              <a:t>PlGF</a:t>
            </a:r>
          </a:p>
        </p:txBody>
      </p:sp>
      <p:sp>
        <p:nvSpPr>
          <p:cNvPr id="45302" name="TextBox 1"/>
          <p:cNvSpPr txBox="1">
            <a:spLocks noChangeArrowheads="1"/>
          </p:cNvSpPr>
          <p:nvPr/>
        </p:nvSpPr>
        <p:spPr bwMode="auto">
          <a:xfrm>
            <a:off x="284163" y="6148388"/>
            <a:ext cx="8648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sz="1400">
                <a:solidFill>
                  <a:schemeClr val="tx1">
                    <a:lumMod val="85000"/>
                    <a:lumOff val="15000"/>
                  </a:schemeClr>
                </a:solidFill>
              </a:rPr>
              <a:t>Shinkaruk S, et al. Curr Med Chem Anti-Canc Agents. 2003;3:95-117. Luttun A, et al. Ann N Y Acad Sci. 2002;979:80-93.</a:t>
            </a:r>
          </a:p>
        </p:txBody>
      </p:sp>
    </p:spTree>
    <p:extLst>
      <p:ext uri="{BB962C8B-B14F-4D97-AF65-F5344CB8AC3E}">
        <p14:creationId xmlns:p14="http://schemas.microsoft.com/office/powerpoint/2010/main" val="150274260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lstStyle/>
          <a:p>
            <a:r>
              <a:rPr lang="es-ES" dirty="0" smtClean="0"/>
              <a:t>Angiog</a:t>
            </a:r>
            <a:r>
              <a:rPr lang="es-ES" dirty="0" smtClean="0"/>
              <a:t>énesis</a:t>
            </a:r>
            <a:endParaRPr lang="es-ES" dirty="0"/>
          </a:p>
        </p:txBody>
      </p:sp>
      <p:sp>
        <p:nvSpPr>
          <p:cNvPr id="4" name="Subtítulo 3"/>
          <p:cNvSpPr>
            <a:spLocks noGrp="1"/>
          </p:cNvSpPr>
          <p:nvPr>
            <p:ph type="subTitle" idx="1"/>
          </p:nvPr>
        </p:nvSpPr>
        <p:spPr/>
        <p:txBody>
          <a:bodyPr/>
          <a:lstStyle/>
          <a:p>
            <a:r>
              <a:rPr lang="es-ES" i="1" dirty="0" smtClean="0"/>
              <a:t>Formaci</a:t>
            </a:r>
            <a:r>
              <a:rPr lang="es-ES" i="1" dirty="0" smtClean="0"/>
              <a:t>ón de nuevos vasos sanguíneos a partir de otros</a:t>
            </a:r>
            <a:endParaRPr lang="es-ES" i="1" dirty="0"/>
          </a:p>
        </p:txBody>
      </p:sp>
    </p:spTree>
    <p:extLst>
      <p:ext uri="{BB962C8B-B14F-4D97-AF65-F5344CB8AC3E}">
        <p14:creationId xmlns:p14="http://schemas.microsoft.com/office/powerpoint/2010/main" val="4076163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1" name="Picture 3" descr="map"/>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95288" y="630057"/>
            <a:ext cx="8280400" cy="55451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2" name="Título 1"/>
          <p:cNvSpPr>
            <a:spLocks noGrp="1"/>
          </p:cNvSpPr>
          <p:nvPr>
            <p:ph type="title"/>
          </p:nvPr>
        </p:nvSpPr>
        <p:spPr>
          <a:xfrm>
            <a:off x="219803" y="166349"/>
            <a:ext cx="8455885" cy="345572"/>
          </a:xfrm>
        </p:spPr>
        <p:txBody>
          <a:bodyPr>
            <a:noAutofit/>
          </a:bodyPr>
          <a:lstStyle/>
          <a:p>
            <a:r>
              <a:rPr lang="es-ES" sz="3600" dirty="0" err="1" smtClean="0"/>
              <a:t>Interacting</a:t>
            </a:r>
            <a:r>
              <a:rPr lang="es-ES" sz="3600" dirty="0" smtClean="0"/>
              <a:t> </a:t>
            </a:r>
            <a:r>
              <a:rPr lang="es-ES" sz="3600" dirty="0" err="1" smtClean="0"/>
              <a:t>Pathways</a:t>
            </a:r>
            <a:r>
              <a:rPr lang="es-ES" sz="3600" dirty="0" smtClean="0"/>
              <a:t> in </a:t>
            </a:r>
            <a:r>
              <a:rPr lang="es-ES" sz="3600" dirty="0" err="1" smtClean="0"/>
              <a:t>Cancer</a:t>
            </a:r>
            <a:endParaRPr lang="es-ES" sz="3600" dirty="0"/>
          </a:p>
        </p:txBody>
      </p:sp>
      <p:cxnSp>
        <p:nvCxnSpPr>
          <p:cNvPr id="4" name="Conector recto de flecha 3"/>
          <p:cNvCxnSpPr/>
          <p:nvPr/>
        </p:nvCxnSpPr>
        <p:spPr>
          <a:xfrm>
            <a:off x="1299308" y="5060462"/>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6" name="Conector recto de flecha 5"/>
          <p:cNvCxnSpPr/>
          <p:nvPr/>
        </p:nvCxnSpPr>
        <p:spPr>
          <a:xfrm>
            <a:off x="328246" y="5124938"/>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7" name="Conector recto de flecha 6"/>
          <p:cNvCxnSpPr/>
          <p:nvPr/>
        </p:nvCxnSpPr>
        <p:spPr>
          <a:xfrm>
            <a:off x="1748693" y="4757615"/>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8" name="Conector recto de flecha 7"/>
          <p:cNvCxnSpPr/>
          <p:nvPr/>
        </p:nvCxnSpPr>
        <p:spPr>
          <a:xfrm>
            <a:off x="2149231" y="4464538"/>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9" name="Conector recto de flecha 8"/>
          <p:cNvCxnSpPr/>
          <p:nvPr/>
        </p:nvCxnSpPr>
        <p:spPr>
          <a:xfrm>
            <a:off x="2442308" y="4210538"/>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0" name="Conector recto de flecha 9"/>
          <p:cNvCxnSpPr/>
          <p:nvPr/>
        </p:nvCxnSpPr>
        <p:spPr>
          <a:xfrm>
            <a:off x="2745154" y="3985846"/>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1" name="Conector recto de flecha 10"/>
          <p:cNvCxnSpPr/>
          <p:nvPr/>
        </p:nvCxnSpPr>
        <p:spPr>
          <a:xfrm>
            <a:off x="2999154" y="3819769"/>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2" name="Conector recto de flecha 11"/>
          <p:cNvCxnSpPr/>
          <p:nvPr/>
        </p:nvCxnSpPr>
        <p:spPr>
          <a:xfrm>
            <a:off x="3008924" y="3497385"/>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3" name="Conector recto de flecha 12"/>
          <p:cNvCxnSpPr/>
          <p:nvPr/>
        </p:nvCxnSpPr>
        <p:spPr>
          <a:xfrm>
            <a:off x="2411760" y="5085184"/>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4" name="Conector recto de flecha 13"/>
          <p:cNvCxnSpPr/>
          <p:nvPr/>
        </p:nvCxnSpPr>
        <p:spPr>
          <a:xfrm>
            <a:off x="3347864" y="5085184"/>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5" name="Conector recto de flecha 14"/>
          <p:cNvCxnSpPr/>
          <p:nvPr/>
        </p:nvCxnSpPr>
        <p:spPr>
          <a:xfrm>
            <a:off x="3995936" y="5085184"/>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6" name="Conector recto de flecha 15"/>
          <p:cNvCxnSpPr/>
          <p:nvPr/>
        </p:nvCxnSpPr>
        <p:spPr>
          <a:xfrm>
            <a:off x="4716016" y="4005064"/>
            <a:ext cx="195384" cy="205154"/>
          </a:xfrm>
          <a:prstGeom prst="straightConnector1">
            <a:avLst/>
          </a:prstGeom>
          <a:ln w="38100">
            <a:solidFill>
              <a:srgbClr val="FFFF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1060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nodeType="clickEffect">
                                  <p:stCondLst>
                                    <p:cond delay="0"/>
                                  </p:stCondLst>
                                  <p:childTnLst>
                                    <p:animEffect transition="out" filter="blinds(horizontal)">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nodeType="clickEffect">
                                  <p:stCondLst>
                                    <p:cond delay="0"/>
                                  </p:stCondLst>
                                  <p:childTnLst>
                                    <p:animEffect transition="out" filter="blinds(horizontal)">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3" presetClass="exit" presetSubtype="10" fill="hold" nodeType="clickEffect">
                                  <p:stCondLst>
                                    <p:cond delay="0"/>
                                  </p:stCondLst>
                                  <p:childTnLst>
                                    <p:animEffect transition="out" filter="blinds(horizontal)">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xit" presetSubtype="10" fill="hold" nodeType="clickEffect">
                                  <p:stCondLst>
                                    <p:cond delay="0"/>
                                  </p:stCondLst>
                                  <p:childTnLst>
                                    <p:animEffect transition="out" filter="blinds(horizontal)">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3" presetClass="exit" presetSubtype="10" fill="hold" nodeType="clickEffect">
                                  <p:stCondLst>
                                    <p:cond delay="0"/>
                                  </p:stCondLst>
                                  <p:childTnLst>
                                    <p:animEffect transition="out" filter="blinds(horizontal)">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3" presetClass="exit" presetSubtype="10" fill="hold" nodeType="clickEffect">
                                  <p:stCondLst>
                                    <p:cond delay="0"/>
                                  </p:stCondLst>
                                  <p:childTnLst>
                                    <p:animEffect transition="out" filter="blinds(horizontal)">
                                      <p:cBhvr>
                                        <p:cTn id="73" dur="500"/>
                                        <p:tgtEl>
                                          <p:spTgt spid="12"/>
                                        </p:tgtEl>
                                      </p:cBhvr>
                                    </p:animEffect>
                                    <p:set>
                                      <p:cBhvr>
                                        <p:cTn id="74" dur="1" fill="hold">
                                          <p:stCondLst>
                                            <p:cond delay="499"/>
                                          </p:stCondLst>
                                        </p:cTn>
                                        <p:tgtEl>
                                          <p:spTgt spid="1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3" presetClass="exit" presetSubtype="10" fill="hold" nodeType="clickEffect">
                                  <p:stCondLst>
                                    <p:cond delay="0"/>
                                  </p:stCondLst>
                                  <p:childTnLst>
                                    <p:animEffect transition="out" filter="blinds(horizontal)">
                                      <p:cBhvr>
                                        <p:cTn id="82" dur="500"/>
                                        <p:tgtEl>
                                          <p:spTgt spid="13"/>
                                        </p:tgtEl>
                                      </p:cBhvr>
                                    </p:animEffect>
                                    <p:set>
                                      <p:cBhvr>
                                        <p:cTn id="83" dur="1" fill="hold">
                                          <p:stCondLst>
                                            <p:cond delay="499"/>
                                          </p:stCondLst>
                                        </p:cTn>
                                        <p:tgtEl>
                                          <p:spTgt spid="13"/>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0"/>
                                          </p:stCondLst>
                                        </p:cTn>
                                        <p:tgtEl>
                                          <p:spTgt spid="14"/>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3" presetClass="exit" presetSubtype="10" fill="hold" nodeType="clickEffect">
                                  <p:stCondLst>
                                    <p:cond delay="0"/>
                                  </p:stCondLst>
                                  <p:childTnLst>
                                    <p:animEffect transition="out" filter="blinds(horizontal)">
                                      <p:cBhvr>
                                        <p:cTn id="91" dur="500"/>
                                        <p:tgtEl>
                                          <p:spTgt spid="14"/>
                                        </p:tgtEl>
                                      </p:cBhvr>
                                    </p:animEffect>
                                    <p:set>
                                      <p:cBhvr>
                                        <p:cTn id="92" dur="1" fill="hold">
                                          <p:stCondLst>
                                            <p:cond delay="499"/>
                                          </p:stCondLst>
                                        </p:cTn>
                                        <p:tgtEl>
                                          <p:spTgt spid="1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15"/>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3" presetClass="exit" presetSubtype="10" fill="hold" nodeType="clickEffect">
                                  <p:stCondLst>
                                    <p:cond delay="0"/>
                                  </p:stCondLst>
                                  <p:childTnLst>
                                    <p:animEffect transition="out" filter="blinds(horizontal)">
                                      <p:cBhvr>
                                        <p:cTn id="100" dur="500"/>
                                        <p:tgtEl>
                                          <p:spTgt spid="15"/>
                                        </p:tgtEl>
                                      </p:cBhvr>
                                    </p:animEffect>
                                    <p:set>
                                      <p:cBhvr>
                                        <p:cTn id="101" dur="1" fill="hold">
                                          <p:stCondLst>
                                            <p:cond delay="499"/>
                                          </p:stCondLst>
                                        </p:cTn>
                                        <p:tgtEl>
                                          <p:spTgt spid="15"/>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nodeType="clickEffect">
                                  <p:stCondLst>
                                    <p:cond delay="0"/>
                                  </p:stCondLst>
                                  <p:childTnLst>
                                    <p:set>
                                      <p:cBhvr>
                                        <p:cTn id="105" dur="1" fill="hold">
                                          <p:stCondLst>
                                            <p:cond delay="0"/>
                                          </p:stCondLst>
                                        </p:cTn>
                                        <p:tgtEl>
                                          <p:spTgt spid="16"/>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3" presetClass="exit" presetSubtype="10" fill="hold" nodeType="clickEffect">
                                  <p:stCondLst>
                                    <p:cond delay="0"/>
                                  </p:stCondLst>
                                  <p:childTnLst>
                                    <p:animEffect transition="out" filter="blinds(horizontal)">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5" name="Group 3"/>
          <p:cNvGrpSpPr>
            <a:grpSpLocks/>
          </p:cNvGrpSpPr>
          <p:nvPr/>
        </p:nvGrpSpPr>
        <p:grpSpPr bwMode="auto">
          <a:xfrm>
            <a:off x="-111125" y="3108325"/>
            <a:ext cx="9323388" cy="782638"/>
            <a:chOff x="-28" y="1852"/>
            <a:chExt cx="5815" cy="595"/>
          </a:xfrm>
        </p:grpSpPr>
        <p:sp>
          <p:nvSpPr>
            <p:cNvPr id="49267" name="Freeform 4"/>
            <p:cNvSpPr>
              <a:spLocks/>
            </p:cNvSpPr>
            <p:nvPr/>
          </p:nvSpPr>
          <p:spPr bwMode="auto">
            <a:xfrm>
              <a:off x="0" y="2033"/>
              <a:ext cx="5772" cy="250"/>
            </a:xfrm>
            <a:custGeom>
              <a:avLst/>
              <a:gdLst>
                <a:gd name="T0" fmla="*/ 0 w 5772"/>
                <a:gd name="T1" fmla="*/ 0 h 1078"/>
                <a:gd name="T2" fmla="*/ 2796 w 5772"/>
                <a:gd name="T3" fmla="*/ 0 h 1078"/>
                <a:gd name="T4" fmla="*/ 5772 w 5772"/>
                <a:gd name="T5" fmla="*/ 0 h 1078"/>
                <a:gd name="T6" fmla="*/ 0 60000 65536"/>
                <a:gd name="T7" fmla="*/ 0 60000 65536"/>
                <a:gd name="T8" fmla="*/ 0 60000 65536"/>
                <a:gd name="T9" fmla="*/ 0 w 5772"/>
                <a:gd name="T10" fmla="*/ 0 h 1078"/>
                <a:gd name="T11" fmla="*/ 5772 w 5772"/>
                <a:gd name="T12" fmla="*/ 1078 h 1078"/>
              </a:gdLst>
              <a:ahLst/>
              <a:cxnLst>
                <a:cxn ang="T6">
                  <a:pos x="T0" y="T1"/>
                </a:cxn>
                <a:cxn ang="T7">
                  <a:pos x="T2" y="T3"/>
                </a:cxn>
                <a:cxn ang="T8">
                  <a:pos x="T4" y="T5"/>
                </a:cxn>
              </a:cxnLst>
              <a:rect l="T9" t="T10" r="T11" b="T12"/>
              <a:pathLst>
                <a:path w="5772" h="1078">
                  <a:moveTo>
                    <a:pt x="0" y="1078"/>
                  </a:moveTo>
                  <a:cubicBezTo>
                    <a:pt x="917" y="573"/>
                    <a:pt x="1834" y="68"/>
                    <a:pt x="2796" y="34"/>
                  </a:cubicBezTo>
                  <a:cubicBezTo>
                    <a:pt x="3758" y="0"/>
                    <a:pt x="5276" y="734"/>
                    <a:pt x="5772" y="874"/>
                  </a:cubicBezTo>
                </a:path>
              </a:pathLst>
            </a:custGeom>
            <a:noFill/>
            <a:ln w="355600">
              <a:solidFill>
                <a:srgbClr val="FFCC9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268" name="Group 5"/>
            <p:cNvGrpSpPr>
              <a:grpSpLocks/>
            </p:cNvGrpSpPr>
            <p:nvPr/>
          </p:nvGrpSpPr>
          <p:grpSpPr bwMode="auto">
            <a:xfrm rot="-206451">
              <a:off x="2927" y="1859"/>
              <a:ext cx="368" cy="365"/>
              <a:chOff x="4494" y="1296"/>
              <a:chExt cx="147" cy="146"/>
            </a:xfrm>
          </p:grpSpPr>
          <p:sp>
            <p:nvSpPr>
              <p:cNvPr id="49676" name="Freeform 6"/>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77" name="Freeform 7"/>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78" name="Freeform 8"/>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79" name="Freeform 9"/>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0" name="Freeform 10"/>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1" name="Freeform 11"/>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82" name="Group 12"/>
              <p:cNvGrpSpPr>
                <a:grpSpLocks/>
              </p:cNvGrpSpPr>
              <p:nvPr/>
            </p:nvGrpSpPr>
            <p:grpSpPr bwMode="auto">
              <a:xfrm>
                <a:off x="4497" y="1296"/>
                <a:ext cx="144" cy="40"/>
                <a:chOff x="4497" y="1296"/>
                <a:chExt cx="144" cy="40"/>
              </a:xfrm>
            </p:grpSpPr>
            <p:sp>
              <p:nvSpPr>
                <p:cNvPr id="49698" name="Oval 13"/>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99" name="Oval 14"/>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700" name="Oval 15"/>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701" name="Oval 16"/>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83" name="Freeform 17"/>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4" name="Freeform 18"/>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5" name="Freeform 19"/>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6" name="Freeform 20"/>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7" name="Freeform 21"/>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8" name="Freeform 22"/>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89" name="Freeform 23"/>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90" name="Freeform 24"/>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91" name="Group 25"/>
              <p:cNvGrpSpPr>
                <a:grpSpLocks/>
              </p:cNvGrpSpPr>
              <p:nvPr/>
            </p:nvGrpSpPr>
            <p:grpSpPr bwMode="auto">
              <a:xfrm>
                <a:off x="4494" y="1402"/>
                <a:ext cx="145" cy="40"/>
                <a:chOff x="4494" y="1402"/>
                <a:chExt cx="145" cy="40"/>
              </a:xfrm>
            </p:grpSpPr>
            <p:sp>
              <p:nvSpPr>
                <p:cNvPr id="49694" name="Oval 26"/>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95" name="Oval 27"/>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96" name="Oval 28"/>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97" name="Oval 29"/>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92" name="Freeform 30"/>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93" name="Freeform 31"/>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69" name="Group 32"/>
            <p:cNvGrpSpPr>
              <a:grpSpLocks/>
            </p:cNvGrpSpPr>
            <p:nvPr/>
          </p:nvGrpSpPr>
          <p:grpSpPr bwMode="auto">
            <a:xfrm rot="-150099">
              <a:off x="4358" y="1946"/>
              <a:ext cx="368" cy="365"/>
              <a:chOff x="4494" y="1296"/>
              <a:chExt cx="147" cy="146"/>
            </a:xfrm>
          </p:grpSpPr>
          <p:sp>
            <p:nvSpPr>
              <p:cNvPr id="49650" name="Freeform 33"/>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1" name="Freeform 34"/>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2" name="Freeform 35"/>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3" name="Freeform 36"/>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4" name="Freeform 37"/>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5" name="Freeform 38"/>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56" name="Group 39"/>
              <p:cNvGrpSpPr>
                <a:grpSpLocks/>
              </p:cNvGrpSpPr>
              <p:nvPr/>
            </p:nvGrpSpPr>
            <p:grpSpPr bwMode="auto">
              <a:xfrm>
                <a:off x="4497" y="1296"/>
                <a:ext cx="144" cy="40"/>
                <a:chOff x="4497" y="1296"/>
                <a:chExt cx="144" cy="40"/>
              </a:xfrm>
            </p:grpSpPr>
            <p:sp>
              <p:nvSpPr>
                <p:cNvPr id="49672" name="Oval 40"/>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73" name="Oval 41"/>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74" name="Oval 42"/>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75" name="Oval 43"/>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57" name="Freeform 44"/>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8" name="Freeform 45"/>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59" name="Freeform 46"/>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60" name="Freeform 47"/>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61" name="Freeform 48"/>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62" name="Freeform 49"/>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63" name="Freeform 50"/>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64" name="Freeform 51"/>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65" name="Group 52"/>
              <p:cNvGrpSpPr>
                <a:grpSpLocks/>
              </p:cNvGrpSpPr>
              <p:nvPr/>
            </p:nvGrpSpPr>
            <p:grpSpPr bwMode="auto">
              <a:xfrm>
                <a:off x="4494" y="1402"/>
                <a:ext cx="145" cy="40"/>
                <a:chOff x="4494" y="1402"/>
                <a:chExt cx="145" cy="40"/>
              </a:xfrm>
            </p:grpSpPr>
            <p:sp>
              <p:nvSpPr>
                <p:cNvPr id="49668" name="Oval 53"/>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69" name="Oval 54"/>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70" name="Oval 55"/>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71" name="Oval 56"/>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66" name="Freeform 57"/>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67" name="Freeform 58"/>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0" name="Group 59"/>
            <p:cNvGrpSpPr>
              <a:grpSpLocks/>
            </p:cNvGrpSpPr>
            <p:nvPr/>
          </p:nvGrpSpPr>
          <p:grpSpPr bwMode="auto">
            <a:xfrm rot="-150099">
              <a:off x="4717" y="1971"/>
              <a:ext cx="368" cy="365"/>
              <a:chOff x="4494" y="1296"/>
              <a:chExt cx="147" cy="146"/>
            </a:xfrm>
          </p:grpSpPr>
          <p:sp>
            <p:nvSpPr>
              <p:cNvPr id="49624" name="Freeform 60"/>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25" name="Freeform 61"/>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26" name="Freeform 62"/>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27" name="Freeform 63"/>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28" name="Freeform 64"/>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29" name="Freeform 65"/>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30" name="Group 66"/>
              <p:cNvGrpSpPr>
                <a:grpSpLocks/>
              </p:cNvGrpSpPr>
              <p:nvPr/>
            </p:nvGrpSpPr>
            <p:grpSpPr bwMode="auto">
              <a:xfrm>
                <a:off x="4497" y="1296"/>
                <a:ext cx="144" cy="40"/>
                <a:chOff x="4497" y="1296"/>
                <a:chExt cx="144" cy="40"/>
              </a:xfrm>
            </p:grpSpPr>
            <p:sp>
              <p:nvSpPr>
                <p:cNvPr id="49646" name="Oval 67"/>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47" name="Oval 68"/>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48" name="Oval 69"/>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49" name="Oval 70"/>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31" name="Freeform 71"/>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2" name="Freeform 72"/>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3" name="Freeform 73"/>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4" name="Freeform 74"/>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5" name="Freeform 75"/>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6" name="Freeform 76"/>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7" name="Freeform 77"/>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38" name="Freeform 78"/>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39" name="Group 79"/>
              <p:cNvGrpSpPr>
                <a:grpSpLocks/>
              </p:cNvGrpSpPr>
              <p:nvPr/>
            </p:nvGrpSpPr>
            <p:grpSpPr bwMode="auto">
              <a:xfrm>
                <a:off x="4494" y="1402"/>
                <a:ext cx="145" cy="40"/>
                <a:chOff x="4494" y="1402"/>
                <a:chExt cx="145" cy="40"/>
              </a:xfrm>
            </p:grpSpPr>
            <p:sp>
              <p:nvSpPr>
                <p:cNvPr id="49642" name="Oval 80"/>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43" name="Oval 81"/>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44" name="Oval 82"/>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45" name="Oval 83"/>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40" name="Freeform 84"/>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41" name="Freeform 85"/>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1" name="Group 86"/>
            <p:cNvGrpSpPr>
              <a:grpSpLocks/>
            </p:cNvGrpSpPr>
            <p:nvPr/>
          </p:nvGrpSpPr>
          <p:grpSpPr bwMode="auto">
            <a:xfrm>
              <a:off x="5419" y="2034"/>
              <a:ext cx="368" cy="365"/>
              <a:chOff x="4494" y="1296"/>
              <a:chExt cx="147" cy="146"/>
            </a:xfrm>
          </p:grpSpPr>
          <p:sp>
            <p:nvSpPr>
              <p:cNvPr id="49598" name="Freeform 87"/>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99" name="Freeform 88"/>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0" name="Freeform 89"/>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1" name="Freeform 90"/>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2" name="Freeform 91"/>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3" name="Freeform 92"/>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2" name="Group 93"/>
              <p:cNvGrpSpPr>
                <a:grpSpLocks/>
              </p:cNvGrpSpPr>
              <p:nvPr/>
            </p:nvGrpSpPr>
            <p:grpSpPr bwMode="auto">
              <a:xfrm>
                <a:off x="4497" y="1296"/>
                <a:ext cx="144" cy="40"/>
                <a:chOff x="4497" y="1296"/>
                <a:chExt cx="144" cy="40"/>
              </a:xfrm>
            </p:grpSpPr>
            <p:sp>
              <p:nvSpPr>
                <p:cNvPr id="49620" name="Oval 94"/>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21" name="Oval 95"/>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22" name="Oval 96"/>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23" name="Oval 97"/>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05" name="Freeform 98"/>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6" name="Freeform 99"/>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7" name="Freeform 100"/>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8" name="Freeform 101"/>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09" name="Freeform 102"/>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10" name="Freeform 103"/>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11" name="Freeform 104"/>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12" name="Freeform 105"/>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613" name="Group 106"/>
              <p:cNvGrpSpPr>
                <a:grpSpLocks/>
              </p:cNvGrpSpPr>
              <p:nvPr/>
            </p:nvGrpSpPr>
            <p:grpSpPr bwMode="auto">
              <a:xfrm>
                <a:off x="4494" y="1402"/>
                <a:ext cx="145" cy="40"/>
                <a:chOff x="4494" y="1402"/>
                <a:chExt cx="145" cy="40"/>
              </a:xfrm>
            </p:grpSpPr>
            <p:sp>
              <p:nvSpPr>
                <p:cNvPr id="49616" name="Oval 107"/>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17" name="Oval 108"/>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18" name="Oval 109"/>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619" name="Oval 110"/>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614" name="Freeform 111"/>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615" name="Freeform 112"/>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2" name="Group 113"/>
            <p:cNvGrpSpPr>
              <a:grpSpLocks/>
            </p:cNvGrpSpPr>
            <p:nvPr/>
          </p:nvGrpSpPr>
          <p:grpSpPr bwMode="auto">
            <a:xfrm>
              <a:off x="5070" y="1996"/>
              <a:ext cx="368" cy="365"/>
              <a:chOff x="4494" y="1296"/>
              <a:chExt cx="147" cy="146"/>
            </a:xfrm>
          </p:grpSpPr>
          <p:sp>
            <p:nvSpPr>
              <p:cNvPr id="49572" name="Freeform 114"/>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73" name="Freeform 115"/>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74" name="Freeform 116"/>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75" name="Freeform 117"/>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76" name="Freeform 118"/>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77" name="Freeform 119"/>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78" name="Group 120"/>
              <p:cNvGrpSpPr>
                <a:grpSpLocks/>
              </p:cNvGrpSpPr>
              <p:nvPr/>
            </p:nvGrpSpPr>
            <p:grpSpPr bwMode="auto">
              <a:xfrm>
                <a:off x="4497" y="1296"/>
                <a:ext cx="144" cy="40"/>
                <a:chOff x="4497" y="1296"/>
                <a:chExt cx="144" cy="40"/>
              </a:xfrm>
            </p:grpSpPr>
            <p:sp>
              <p:nvSpPr>
                <p:cNvPr id="49594" name="Oval 121"/>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95" name="Oval 122"/>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96" name="Oval 123"/>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97" name="Oval 124"/>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79" name="Freeform 125"/>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0" name="Freeform 126"/>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1" name="Freeform 127"/>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2" name="Freeform 128"/>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3" name="Freeform 129"/>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4" name="Freeform 130"/>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5" name="Freeform 131"/>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6" name="Freeform 132"/>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87" name="Group 133"/>
              <p:cNvGrpSpPr>
                <a:grpSpLocks/>
              </p:cNvGrpSpPr>
              <p:nvPr/>
            </p:nvGrpSpPr>
            <p:grpSpPr bwMode="auto">
              <a:xfrm>
                <a:off x="4494" y="1402"/>
                <a:ext cx="145" cy="40"/>
                <a:chOff x="4494" y="1402"/>
                <a:chExt cx="145" cy="40"/>
              </a:xfrm>
            </p:grpSpPr>
            <p:sp>
              <p:nvSpPr>
                <p:cNvPr id="49590" name="Oval 134"/>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91" name="Oval 135"/>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92" name="Oval 136"/>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93" name="Oval 137"/>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88" name="Freeform 138"/>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89" name="Freeform 139"/>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3" name="Group 140"/>
            <p:cNvGrpSpPr>
              <a:grpSpLocks/>
            </p:cNvGrpSpPr>
            <p:nvPr/>
          </p:nvGrpSpPr>
          <p:grpSpPr bwMode="auto">
            <a:xfrm rot="-150099">
              <a:off x="3282" y="1872"/>
              <a:ext cx="368" cy="365"/>
              <a:chOff x="4494" y="1296"/>
              <a:chExt cx="147" cy="146"/>
            </a:xfrm>
          </p:grpSpPr>
          <p:sp>
            <p:nvSpPr>
              <p:cNvPr id="49546" name="Freeform 141"/>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47" name="Freeform 142"/>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48" name="Freeform 143"/>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49" name="Freeform 144"/>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0" name="Freeform 145"/>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1" name="Freeform 146"/>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52" name="Group 147"/>
              <p:cNvGrpSpPr>
                <a:grpSpLocks/>
              </p:cNvGrpSpPr>
              <p:nvPr/>
            </p:nvGrpSpPr>
            <p:grpSpPr bwMode="auto">
              <a:xfrm>
                <a:off x="4497" y="1296"/>
                <a:ext cx="144" cy="40"/>
                <a:chOff x="4497" y="1296"/>
                <a:chExt cx="144" cy="40"/>
              </a:xfrm>
            </p:grpSpPr>
            <p:sp>
              <p:nvSpPr>
                <p:cNvPr id="49568" name="Oval 148"/>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69" name="Oval 149"/>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70" name="Oval 150"/>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71" name="Oval 151"/>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53" name="Freeform 152"/>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4" name="Freeform 153"/>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5" name="Freeform 154"/>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6" name="Freeform 155"/>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7" name="Freeform 156"/>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8" name="Freeform 157"/>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59" name="Freeform 158"/>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60" name="Freeform 159"/>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61" name="Group 160"/>
              <p:cNvGrpSpPr>
                <a:grpSpLocks/>
              </p:cNvGrpSpPr>
              <p:nvPr/>
            </p:nvGrpSpPr>
            <p:grpSpPr bwMode="auto">
              <a:xfrm>
                <a:off x="4494" y="1402"/>
                <a:ext cx="145" cy="40"/>
                <a:chOff x="4494" y="1402"/>
                <a:chExt cx="145" cy="40"/>
              </a:xfrm>
            </p:grpSpPr>
            <p:sp>
              <p:nvSpPr>
                <p:cNvPr id="49564" name="Oval 161"/>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65" name="Oval 162"/>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66" name="Oval 163"/>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67" name="Oval 164"/>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62" name="Freeform 165"/>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63" name="Freeform 166"/>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4" name="Group 167"/>
            <p:cNvGrpSpPr>
              <a:grpSpLocks/>
            </p:cNvGrpSpPr>
            <p:nvPr/>
          </p:nvGrpSpPr>
          <p:grpSpPr bwMode="auto">
            <a:xfrm rot="-150099">
              <a:off x="3638" y="1894"/>
              <a:ext cx="368" cy="365"/>
              <a:chOff x="4494" y="1296"/>
              <a:chExt cx="147" cy="146"/>
            </a:xfrm>
          </p:grpSpPr>
          <p:sp>
            <p:nvSpPr>
              <p:cNvPr id="49520" name="Freeform 168"/>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1" name="Freeform 169"/>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2" name="Freeform 170"/>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3" name="Freeform 171"/>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4" name="Freeform 172"/>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5" name="Freeform 173"/>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26" name="Group 174"/>
              <p:cNvGrpSpPr>
                <a:grpSpLocks/>
              </p:cNvGrpSpPr>
              <p:nvPr/>
            </p:nvGrpSpPr>
            <p:grpSpPr bwMode="auto">
              <a:xfrm>
                <a:off x="4497" y="1296"/>
                <a:ext cx="144" cy="40"/>
                <a:chOff x="4497" y="1296"/>
                <a:chExt cx="144" cy="40"/>
              </a:xfrm>
            </p:grpSpPr>
            <p:sp>
              <p:nvSpPr>
                <p:cNvPr id="49542" name="Oval 175"/>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43" name="Oval 176"/>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44" name="Oval 177"/>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45" name="Oval 178"/>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27" name="Freeform 179"/>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8" name="Freeform 180"/>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29" name="Freeform 181"/>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30" name="Freeform 182"/>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31" name="Freeform 183"/>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32" name="Freeform 184"/>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33" name="Freeform 185"/>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34" name="Freeform 186"/>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35" name="Group 187"/>
              <p:cNvGrpSpPr>
                <a:grpSpLocks/>
              </p:cNvGrpSpPr>
              <p:nvPr/>
            </p:nvGrpSpPr>
            <p:grpSpPr bwMode="auto">
              <a:xfrm>
                <a:off x="4494" y="1402"/>
                <a:ext cx="145" cy="40"/>
                <a:chOff x="4494" y="1402"/>
                <a:chExt cx="145" cy="40"/>
              </a:xfrm>
            </p:grpSpPr>
            <p:sp>
              <p:nvSpPr>
                <p:cNvPr id="49538" name="Oval 188"/>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39" name="Oval 189"/>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40" name="Oval 190"/>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41" name="Oval 191"/>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36" name="Freeform 192"/>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37" name="Freeform 193"/>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5" name="Group 194"/>
            <p:cNvGrpSpPr>
              <a:grpSpLocks/>
            </p:cNvGrpSpPr>
            <p:nvPr/>
          </p:nvGrpSpPr>
          <p:grpSpPr bwMode="auto">
            <a:xfrm rot="-150099">
              <a:off x="3998" y="1919"/>
              <a:ext cx="368" cy="365"/>
              <a:chOff x="4494" y="1296"/>
              <a:chExt cx="147" cy="146"/>
            </a:xfrm>
          </p:grpSpPr>
          <p:sp>
            <p:nvSpPr>
              <p:cNvPr id="49494" name="Freeform 195"/>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95" name="Freeform 196"/>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96" name="Freeform 197"/>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97" name="Freeform 198"/>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98" name="Freeform 199"/>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99" name="Freeform 200"/>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00" name="Group 201"/>
              <p:cNvGrpSpPr>
                <a:grpSpLocks/>
              </p:cNvGrpSpPr>
              <p:nvPr/>
            </p:nvGrpSpPr>
            <p:grpSpPr bwMode="auto">
              <a:xfrm>
                <a:off x="4497" y="1296"/>
                <a:ext cx="144" cy="40"/>
                <a:chOff x="4497" y="1296"/>
                <a:chExt cx="144" cy="40"/>
              </a:xfrm>
            </p:grpSpPr>
            <p:sp>
              <p:nvSpPr>
                <p:cNvPr id="49516" name="Oval 202"/>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17" name="Oval 203"/>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18" name="Oval 204"/>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19" name="Oval 205"/>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01" name="Freeform 206"/>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2" name="Freeform 207"/>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3" name="Freeform 208"/>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4" name="Freeform 209"/>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5" name="Freeform 210"/>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6" name="Freeform 211"/>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7" name="Freeform 212"/>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08" name="Freeform 213"/>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509" name="Group 214"/>
              <p:cNvGrpSpPr>
                <a:grpSpLocks/>
              </p:cNvGrpSpPr>
              <p:nvPr/>
            </p:nvGrpSpPr>
            <p:grpSpPr bwMode="auto">
              <a:xfrm>
                <a:off x="4494" y="1402"/>
                <a:ext cx="145" cy="40"/>
                <a:chOff x="4494" y="1402"/>
                <a:chExt cx="145" cy="40"/>
              </a:xfrm>
            </p:grpSpPr>
            <p:sp>
              <p:nvSpPr>
                <p:cNvPr id="49512" name="Oval 215"/>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13" name="Oval 216"/>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14" name="Oval 217"/>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515" name="Oval 218"/>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510" name="Freeform 219"/>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511" name="Freeform 220"/>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6" name="Group 221"/>
            <p:cNvGrpSpPr>
              <a:grpSpLocks/>
            </p:cNvGrpSpPr>
            <p:nvPr/>
          </p:nvGrpSpPr>
          <p:grpSpPr bwMode="auto">
            <a:xfrm rot="-375458">
              <a:off x="2573" y="1852"/>
              <a:ext cx="368" cy="365"/>
              <a:chOff x="4494" y="1296"/>
              <a:chExt cx="147" cy="146"/>
            </a:xfrm>
          </p:grpSpPr>
          <p:sp>
            <p:nvSpPr>
              <p:cNvPr id="49468" name="Freeform 222"/>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69" name="Freeform 223"/>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0" name="Freeform 224"/>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1" name="Freeform 225"/>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2" name="Freeform 226"/>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3" name="Freeform 227"/>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74" name="Group 228"/>
              <p:cNvGrpSpPr>
                <a:grpSpLocks/>
              </p:cNvGrpSpPr>
              <p:nvPr/>
            </p:nvGrpSpPr>
            <p:grpSpPr bwMode="auto">
              <a:xfrm>
                <a:off x="4497" y="1296"/>
                <a:ext cx="144" cy="40"/>
                <a:chOff x="4497" y="1296"/>
                <a:chExt cx="144" cy="40"/>
              </a:xfrm>
            </p:grpSpPr>
            <p:sp>
              <p:nvSpPr>
                <p:cNvPr id="49490" name="Oval 229"/>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91" name="Oval 230"/>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92" name="Oval 231"/>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93" name="Oval 232"/>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75" name="Freeform 233"/>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6" name="Freeform 234"/>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7" name="Freeform 235"/>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8" name="Freeform 236"/>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79" name="Freeform 237"/>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80" name="Freeform 238"/>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81" name="Freeform 239"/>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82" name="Freeform 240"/>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83" name="Group 241"/>
              <p:cNvGrpSpPr>
                <a:grpSpLocks/>
              </p:cNvGrpSpPr>
              <p:nvPr/>
            </p:nvGrpSpPr>
            <p:grpSpPr bwMode="auto">
              <a:xfrm>
                <a:off x="4494" y="1402"/>
                <a:ext cx="145" cy="40"/>
                <a:chOff x="4494" y="1402"/>
                <a:chExt cx="145" cy="40"/>
              </a:xfrm>
            </p:grpSpPr>
            <p:sp>
              <p:nvSpPr>
                <p:cNvPr id="49486" name="Oval 242"/>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87" name="Oval 243"/>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88" name="Oval 244"/>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89" name="Oval 245"/>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84" name="Freeform 246"/>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85" name="Freeform 247"/>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7" name="Group 248"/>
            <p:cNvGrpSpPr>
              <a:grpSpLocks/>
            </p:cNvGrpSpPr>
            <p:nvPr/>
          </p:nvGrpSpPr>
          <p:grpSpPr bwMode="auto">
            <a:xfrm rot="-506470">
              <a:off x="2223" y="1864"/>
              <a:ext cx="368" cy="365"/>
              <a:chOff x="4494" y="1296"/>
              <a:chExt cx="147" cy="146"/>
            </a:xfrm>
          </p:grpSpPr>
          <p:sp>
            <p:nvSpPr>
              <p:cNvPr id="49442" name="Freeform 249"/>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43" name="Freeform 250"/>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44" name="Freeform 251"/>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45" name="Freeform 252"/>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46" name="Freeform 253"/>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47" name="Freeform 254"/>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48" name="Group 255"/>
              <p:cNvGrpSpPr>
                <a:grpSpLocks/>
              </p:cNvGrpSpPr>
              <p:nvPr/>
            </p:nvGrpSpPr>
            <p:grpSpPr bwMode="auto">
              <a:xfrm>
                <a:off x="4497" y="1296"/>
                <a:ext cx="144" cy="40"/>
                <a:chOff x="4497" y="1296"/>
                <a:chExt cx="144" cy="40"/>
              </a:xfrm>
            </p:grpSpPr>
            <p:sp>
              <p:nvSpPr>
                <p:cNvPr id="49464" name="Oval 256"/>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65" name="Oval 257"/>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66" name="Oval 258"/>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67" name="Oval 259"/>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49" name="Freeform 260"/>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0" name="Freeform 261"/>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1" name="Freeform 262"/>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2" name="Freeform 263"/>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3" name="Freeform 264"/>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4" name="Freeform 265"/>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5" name="Freeform 266"/>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6" name="Freeform 267"/>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57" name="Group 268"/>
              <p:cNvGrpSpPr>
                <a:grpSpLocks/>
              </p:cNvGrpSpPr>
              <p:nvPr/>
            </p:nvGrpSpPr>
            <p:grpSpPr bwMode="auto">
              <a:xfrm>
                <a:off x="4494" y="1402"/>
                <a:ext cx="145" cy="40"/>
                <a:chOff x="4494" y="1402"/>
                <a:chExt cx="145" cy="40"/>
              </a:xfrm>
            </p:grpSpPr>
            <p:sp>
              <p:nvSpPr>
                <p:cNvPr id="49460" name="Oval 269"/>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61" name="Oval 270"/>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62" name="Oval 271"/>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63" name="Oval 272"/>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58" name="Freeform 273"/>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59" name="Freeform 274"/>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78" name="Group 275"/>
            <p:cNvGrpSpPr>
              <a:grpSpLocks/>
            </p:cNvGrpSpPr>
            <p:nvPr/>
          </p:nvGrpSpPr>
          <p:grpSpPr bwMode="auto">
            <a:xfrm rot="-506470">
              <a:off x="1864" y="1883"/>
              <a:ext cx="368" cy="365"/>
              <a:chOff x="4494" y="1296"/>
              <a:chExt cx="147" cy="146"/>
            </a:xfrm>
          </p:grpSpPr>
          <p:sp>
            <p:nvSpPr>
              <p:cNvPr id="49416" name="Freeform 276"/>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17" name="Freeform 277"/>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18" name="Freeform 278"/>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19" name="Freeform 279"/>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0" name="Freeform 280"/>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1" name="Freeform 281"/>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22" name="Group 282"/>
              <p:cNvGrpSpPr>
                <a:grpSpLocks/>
              </p:cNvGrpSpPr>
              <p:nvPr/>
            </p:nvGrpSpPr>
            <p:grpSpPr bwMode="auto">
              <a:xfrm>
                <a:off x="4497" y="1296"/>
                <a:ext cx="144" cy="40"/>
                <a:chOff x="4497" y="1296"/>
                <a:chExt cx="144" cy="40"/>
              </a:xfrm>
            </p:grpSpPr>
            <p:sp>
              <p:nvSpPr>
                <p:cNvPr id="49438" name="Oval 283"/>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39" name="Oval 284"/>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40" name="Oval 285"/>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41" name="Oval 286"/>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23" name="Freeform 287"/>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4" name="Freeform 288"/>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5" name="Freeform 289"/>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6" name="Freeform 290"/>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7" name="Freeform 291"/>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8" name="Freeform 292"/>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29" name="Freeform 293"/>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30" name="Freeform 294"/>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31" name="Group 295"/>
              <p:cNvGrpSpPr>
                <a:grpSpLocks/>
              </p:cNvGrpSpPr>
              <p:nvPr/>
            </p:nvGrpSpPr>
            <p:grpSpPr bwMode="auto">
              <a:xfrm>
                <a:off x="4494" y="1402"/>
                <a:ext cx="145" cy="40"/>
                <a:chOff x="4494" y="1402"/>
                <a:chExt cx="145" cy="40"/>
              </a:xfrm>
            </p:grpSpPr>
            <p:sp>
              <p:nvSpPr>
                <p:cNvPr id="49434" name="Oval 296"/>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35" name="Oval 297"/>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36" name="Oval 298"/>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37" name="Oval 299"/>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32" name="Freeform 300"/>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33" name="Freeform 301"/>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49279" name="Freeform 302"/>
            <p:cNvSpPr>
              <a:spLocks noChangeAspect="1"/>
            </p:cNvSpPr>
            <p:nvPr/>
          </p:nvSpPr>
          <p:spPr bwMode="auto">
            <a:xfrm rot="-1649985">
              <a:off x="12" y="2190"/>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0" name="Freeform 303"/>
            <p:cNvSpPr>
              <a:spLocks noChangeAspect="1"/>
            </p:cNvSpPr>
            <p:nvPr/>
          </p:nvSpPr>
          <p:spPr bwMode="auto">
            <a:xfrm rot="-1649985">
              <a:off x="46" y="218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1" name="Freeform 304"/>
            <p:cNvSpPr>
              <a:spLocks noChangeAspect="1"/>
            </p:cNvSpPr>
            <p:nvPr/>
          </p:nvSpPr>
          <p:spPr bwMode="auto">
            <a:xfrm rot="-1649985">
              <a:off x="101" y="217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2" name="Freeform 305"/>
            <p:cNvSpPr>
              <a:spLocks noChangeAspect="1"/>
            </p:cNvSpPr>
            <p:nvPr/>
          </p:nvSpPr>
          <p:spPr bwMode="auto">
            <a:xfrm rot="-1649985">
              <a:off x="136" y="2172"/>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3" name="Oval 306"/>
            <p:cNvSpPr>
              <a:spLocks noChangeAspect="1" noChangeArrowheads="1"/>
            </p:cNvSpPr>
            <p:nvPr/>
          </p:nvSpPr>
          <p:spPr bwMode="auto">
            <a:xfrm rot="-449986">
              <a:off x="-28" y="2115"/>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284" name="Oval 307"/>
            <p:cNvSpPr>
              <a:spLocks noChangeAspect="1" noChangeArrowheads="1"/>
            </p:cNvSpPr>
            <p:nvPr/>
          </p:nvSpPr>
          <p:spPr bwMode="auto">
            <a:xfrm rot="-449986">
              <a:off x="62" y="210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285" name="Oval 308"/>
            <p:cNvSpPr>
              <a:spLocks noChangeAspect="1" noChangeArrowheads="1"/>
            </p:cNvSpPr>
            <p:nvPr/>
          </p:nvSpPr>
          <p:spPr bwMode="auto">
            <a:xfrm rot="-449986">
              <a:off x="149" y="2090"/>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286" name="Freeform 309"/>
            <p:cNvSpPr>
              <a:spLocks noChangeAspect="1"/>
            </p:cNvSpPr>
            <p:nvPr/>
          </p:nvSpPr>
          <p:spPr bwMode="auto">
            <a:xfrm rot="-1649985">
              <a:off x="187" y="216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7" name="Freeform 310"/>
            <p:cNvSpPr>
              <a:spLocks noChangeAspect="1"/>
            </p:cNvSpPr>
            <p:nvPr/>
          </p:nvSpPr>
          <p:spPr bwMode="auto">
            <a:xfrm rot="-1649985">
              <a:off x="222" y="215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8" name="Freeform 311"/>
            <p:cNvSpPr>
              <a:spLocks noChangeAspect="1"/>
            </p:cNvSpPr>
            <p:nvPr/>
          </p:nvSpPr>
          <p:spPr bwMode="auto">
            <a:xfrm rot="9150015">
              <a:off x="69" y="229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89" name="Freeform 312"/>
            <p:cNvSpPr>
              <a:spLocks noChangeAspect="1"/>
            </p:cNvSpPr>
            <p:nvPr/>
          </p:nvSpPr>
          <p:spPr bwMode="auto">
            <a:xfrm rot="9150015">
              <a:off x="34" y="2300"/>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90" name="Freeform 313"/>
            <p:cNvSpPr>
              <a:spLocks noChangeAspect="1"/>
            </p:cNvSpPr>
            <p:nvPr/>
          </p:nvSpPr>
          <p:spPr bwMode="auto">
            <a:xfrm rot="9150015">
              <a:off x="160" y="227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91" name="Freeform 314"/>
            <p:cNvSpPr>
              <a:spLocks noChangeAspect="1"/>
            </p:cNvSpPr>
            <p:nvPr/>
          </p:nvSpPr>
          <p:spPr bwMode="auto">
            <a:xfrm rot="9150015">
              <a:off x="125" y="228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92" name="Oval 315"/>
            <p:cNvSpPr>
              <a:spLocks noChangeAspect="1" noChangeArrowheads="1"/>
            </p:cNvSpPr>
            <p:nvPr/>
          </p:nvSpPr>
          <p:spPr bwMode="auto">
            <a:xfrm rot="10350014">
              <a:off x="27" y="2374"/>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293" name="Oval 316"/>
            <p:cNvSpPr>
              <a:spLocks noChangeAspect="1" noChangeArrowheads="1"/>
            </p:cNvSpPr>
            <p:nvPr/>
          </p:nvSpPr>
          <p:spPr bwMode="auto">
            <a:xfrm rot="10350014">
              <a:off x="118" y="2359"/>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294" name="Oval 317"/>
            <p:cNvSpPr>
              <a:spLocks noChangeAspect="1" noChangeArrowheads="1"/>
            </p:cNvSpPr>
            <p:nvPr/>
          </p:nvSpPr>
          <p:spPr bwMode="auto">
            <a:xfrm rot="10350014">
              <a:off x="208" y="2347"/>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295" name="Freeform 318"/>
            <p:cNvSpPr>
              <a:spLocks noChangeAspect="1"/>
            </p:cNvSpPr>
            <p:nvPr/>
          </p:nvSpPr>
          <p:spPr bwMode="auto">
            <a:xfrm rot="9150015">
              <a:off x="249" y="2267"/>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296" name="Freeform 319"/>
            <p:cNvSpPr>
              <a:spLocks noChangeAspect="1"/>
            </p:cNvSpPr>
            <p:nvPr/>
          </p:nvSpPr>
          <p:spPr bwMode="auto">
            <a:xfrm rot="9150015">
              <a:off x="215" y="227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297" name="Group 320"/>
            <p:cNvGrpSpPr>
              <a:grpSpLocks/>
            </p:cNvGrpSpPr>
            <p:nvPr/>
          </p:nvGrpSpPr>
          <p:grpSpPr bwMode="auto">
            <a:xfrm rot="-806517">
              <a:off x="262" y="2042"/>
              <a:ext cx="368" cy="365"/>
              <a:chOff x="4494" y="1296"/>
              <a:chExt cx="147" cy="146"/>
            </a:xfrm>
          </p:grpSpPr>
          <p:sp>
            <p:nvSpPr>
              <p:cNvPr id="49390" name="Freeform 321"/>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1" name="Freeform 322"/>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2" name="Freeform 323"/>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3" name="Freeform 324"/>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4" name="Freeform 325"/>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5" name="Freeform 326"/>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96" name="Group 327"/>
              <p:cNvGrpSpPr>
                <a:grpSpLocks/>
              </p:cNvGrpSpPr>
              <p:nvPr/>
            </p:nvGrpSpPr>
            <p:grpSpPr bwMode="auto">
              <a:xfrm>
                <a:off x="4497" y="1296"/>
                <a:ext cx="144" cy="40"/>
                <a:chOff x="4497" y="1296"/>
                <a:chExt cx="144" cy="40"/>
              </a:xfrm>
            </p:grpSpPr>
            <p:sp>
              <p:nvSpPr>
                <p:cNvPr id="49412" name="Oval 328"/>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13" name="Oval 329"/>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14" name="Oval 330"/>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15" name="Oval 331"/>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397" name="Freeform 332"/>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8" name="Freeform 333"/>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99" name="Freeform 334"/>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00" name="Freeform 335"/>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01" name="Freeform 336"/>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02" name="Freeform 337"/>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03" name="Freeform 338"/>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04" name="Freeform 339"/>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405" name="Group 340"/>
              <p:cNvGrpSpPr>
                <a:grpSpLocks/>
              </p:cNvGrpSpPr>
              <p:nvPr/>
            </p:nvGrpSpPr>
            <p:grpSpPr bwMode="auto">
              <a:xfrm>
                <a:off x="4494" y="1402"/>
                <a:ext cx="145" cy="40"/>
                <a:chOff x="4494" y="1402"/>
                <a:chExt cx="145" cy="40"/>
              </a:xfrm>
            </p:grpSpPr>
            <p:sp>
              <p:nvSpPr>
                <p:cNvPr id="49408" name="Oval 341"/>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09" name="Oval 342"/>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10" name="Oval 343"/>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411" name="Oval 344"/>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406" name="Freeform 345"/>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407" name="Freeform 346"/>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98" name="Group 347"/>
            <p:cNvGrpSpPr>
              <a:grpSpLocks/>
            </p:cNvGrpSpPr>
            <p:nvPr/>
          </p:nvGrpSpPr>
          <p:grpSpPr bwMode="auto">
            <a:xfrm rot="-806517">
              <a:off x="618" y="1994"/>
              <a:ext cx="368" cy="365"/>
              <a:chOff x="4494" y="1296"/>
              <a:chExt cx="147" cy="146"/>
            </a:xfrm>
          </p:grpSpPr>
          <p:sp>
            <p:nvSpPr>
              <p:cNvPr id="49364" name="Freeform 348"/>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65" name="Freeform 349"/>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66" name="Freeform 350"/>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67" name="Freeform 351"/>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68" name="Freeform 352"/>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69" name="Freeform 353"/>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70" name="Group 354"/>
              <p:cNvGrpSpPr>
                <a:grpSpLocks/>
              </p:cNvGrpSpPr>
              <p:nvPr/>
            </p:nvGrpSpPr>
            <p:grpSpPr bwMode="auto">
              <a:xfrm>
                <a:off x="4497" y="1296"/>
                <a:ext cx="144" cy="40"/>
                <a:chOff x="4497" y="1296"/>
                <a:chExt cx="144" cy="40"/>
              </a:xfrm>
            </p:grpSpPr>
            <p:sp>
              <p:nvSpPr>
                <p:cNvPr id="49386" name="Oval 355"/>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87" name="Oval 356"/>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88" name="Oval 357"/>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89" name="Oval 358"/>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371" name="Freeform 359"/>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2" name="Freeform 360"/>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3" name="Freeform 361"/>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4" name="Freeform 362"/>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5" name="Freeform 363"/>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6" name="Freeform 364"/>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7" name="Freeform 365"/>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78" name="Freeform 366"/>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79" name="Group 367"/>
              <p:cNvGrpSpPr>
                <a:grpSpLocks/>
              </p:cNvGrpSpPr>
              <p:nvPr/>
            </p:nvGrpSpPr>
            <p:grpSpPr bwMode="auto">
              <a:xfrm>
                <a:off x="4494" y="1402"/>
                <a:ext cx="145" cy="40"/>
                <a:chOff x="4494" y="1402"/>
                <a:chExt cx="145" cy="40"/>
              </a:xfrm>
            </p:grpSpPr>
            <p:sp>
              <p:nvSpPr>
                <p:cNvPr id="49382" name="Oval 368"/>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83" name="Oval 369"/>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84" name="Oval 370"/>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85" name="Oval 371"/>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380" name="Freeform 372"/>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81" name="Freeform 373"/>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49299" name="Group 374"/>
            <p:cNvGrpSpPr>
              <a:grpSpLocks/>
            </p:cNvGrpSpPr>
            <p:nvPr/>
          </p:nvGrpSpPr>
          <p:grpSpPr bwMode="auto">
            <a:xfrm rot="-581199">
              <a:off x="1505" y="1905"/>
              <a:ext cx="368" cy="365"/>
              <a:chOff x="4494" y="1296"/>
              <a:chExt cx="147" cy="146"/>
            </a:xfrm>
          </p:grpSpPr>
          <p:sp>
            <p:nvSpPr>
              <p:cNvPr id="49338" name="Freeform 375"/>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39" name="Freeform 376"/>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0" name="Freeform 377"/>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1" name="Freeform 378"/>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2" name="Freeform 379"/>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3" name="Freeform 380"/>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44" name="Group 381"/>
              <p:cNvGrpSpPr>
                <a:grpSpLocks/>
              </p:cNvGrpSpPr>
              <p:nvPr/>
            </p:nvGrpSpPr>
            <p:grpSpPr bwMode="auto">
              <a:xfrm>
                <a:off x="4497" y="1296"/>
                <a:ext cx="144" cy="40"/>
                <a:chOff x="4497" y="1296"/>
                <a:chExt cx="144" cy="40"/>
              </a:xfrm>
            </p:grpSpPr>
            <p:sp>
              <p:nvSpPr>
                <p:cNvPr id="49360" name="Oval 382"/>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61" name="Oval 383"/>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62" name="Oval 384"/>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63" name="Oval 385"/>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345" name="Freeform 386"/>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6" name="Freeform 387"/>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7" name="Freeform 388"/>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8" name="Freeform 389"/>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49" name="Freeform 390"/>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50" name="Freeform 391"/>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51" name="Freeform 392"/>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52" name="Freeform 393"/>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53" name="Group 394"/>
              <p:cNvGrpSpPr>
                <a:grpSpLocks/>
              </p:cNvGrpSpPr>
              <p:nvPr/>
            </p:nvGrpSpPr>
            <p:grpSpPr bwMode="auto">
              <a:xfrm>
                <a:off x="4494" y="1402"/>
                <a:ext cx="145" cy="40"/>
                <a:chOff x="4494" y="1402"/>
                <a:chExt cx="145" cy="40"/>
              </a:xfrm>
            </p:grpSpPr>
            <p:sp>
              <p:nvSpPr>
                <p:cNvPr id="49356" name="Oval 395"/>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57" name="Oval 396"/>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58" name="Oval 397"/>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59" name="Oval 398"/>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354" name="Freeform 399"/>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55" name="Freeform 400"/>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49300" name="Freeform 401"/>
            <p:cNvSpPr>
              <a:spLocks noChangeAspect="1"/>
            </p:cNvSpPr>
            <p:nvPr/>
          </p:nvSpPr>
          <p:spPr bwMode="auto">
            <a:xfrm rot="-1387097">
              <a:off x="1346" y="201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01" name="Freeform 402"/>
            <p:cNvSpPr>
              <a:spLocks noChangeAspect="1"/>
            </p:cNvSpPr>
            <p:nvPr/>
          </p:nvSpPr>
          <p:spPr bwMode="auto">
            <a:xfrm rot="-1387097">
              <a:off x="1380" y="2012"/>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02" name="Oval 403"/>
            <p:cNvSpPr>
              <a:spLocks noChangeAspect="1" noChangeArrowheads="1"/>
            </p:cNvSpPr>
            <p:nvPr/>
          </p:nvSpPr>
          <p:spPr bwMode="auto">
            <a:xfrm rot="-187098">
              <a:off x="1312" y="194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03" name="Oval 404"/>
            <p:cNvSpPr>
              <a:spLocks noChangeAspect="1" noChangeArrowheads="1"/>
            </p:cNvSpPr>
            <p:nvPr/>
          </p:nvSpPr>
          <p:spPr bwMode="auto">
            <a:xfrm rot="-187098">
              <a:off x="1400" y="1934"/>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04" name="Freeform 405"/>
            <p:cNvSpPr>
              <a:spLocks noChangeAspect="1"/>
            </p:cNvSpPr>
            <p:nvPr/>
          </p:nvSpPr>
          <p:spPr bwMode="auto">
            <a:xfrm rot="-1387097">
              <a:off x="1433" y="200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05" name="Freeform 406"/>
            <p:cNvSpPr>
              <a:spLocks noChangeAspect="1"/>
            </p:cNvSpPr>
            <p:nvPr/>
          </p:nvSpPr>
          <p:spPr bwMode="auto">
            <a:xfrm rot="-1387097">
              <a:off x="1468" y="200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06" name="Freeform 407"/>
            <p:cNvSpPr>
              <a:spLocks noChangeAspect="1"/>
            </p:cNvSpPr>
            <p:nvPr/>
          </p:nvSpPr>
          <p:spPr bwMode="auto">
            <a:xfrm rot="9412903">
              <a:off x="1396" y="212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07" name="Freeform 408"/>
            <p:cNvSpPr>
              <a:spLocks noChangeAspect="1"/>
            </p:cNvSpPr>
            <p:nvPr/>
          </p:nvSpPr>
          <p:spPr bwMode="auto">
            <a:xfrm rot="9412903">
              <a:off x="1361" y="212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08" name="Group 409"/>
            <p:cNvGrpSpPr>
              <a:grpSpLocks/>
            </p:cNvGrpSpPr>
            <p:nvPr/>
          </p:nvGrpSpPr>
          <p:grpSpPr bwMode="auto">
            <a:xfrm>
              <a:off x="1131" y="1946"/>
              <a:ext cx="218" cy="340"/>
              <a:chOff x="1131" y="1623"/>
              <a:chExt cx="218" cy="340"/>
            </a:xfrm>
          </p:grpSpPr>
          <p:sp>
            <p:nvSpPr>
              <p:cNvPr id="49326" name="Freeform 410"/>
              <p:cNvSpPr>
                <a:spLocks noChangeAspect="1"/>
              </p:cNvSpPr>
              <p:nvPr/>
            </p:nvSpPr>
            <p:spPr bwMode="auto">
              <a:xfrm rot="-1387097">
                <a:off x="1165" y="170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7" name="Freeform 411"/>
              <p:cNvSpPr>
                <a:spLocks noChangeAspect="1"/>
              </p:cNvSpPr>
              <p:nvPr/>
            </p:nvSpPr>
            <p:spPr bwMode="auto">
              <a:xfrm rot="-1387097">
                <a:off x="1200" y="169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8" name="Freeform 412"/>
              <p:cNvSpPr>
                <a:spLocks noChangeAspect="1"/>
              </p:cNvSpPr>
              <p:nvPr/>
            </p:nvSpPr>
            <p:spPr bwMode="auto">
              <a:xfrm rot="-1387097">
                <a:off x="1255" y="169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9" name="Freeform 413"/>
              <p:cNvSpPr>
                <a:spLocks noChangeAspect="1"/>
              </p:cNvSpPr>
              <p:nvPr/>
            </p:nvSpPr>
            <p:spPr bwMode="auto">
              <a:xfrm rot="-1387097">
                <a:off x="1290" y="169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30" name="Oval 414"/>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31" name="Oval 415"/>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32" name="Freeform 416"/>
              <p:cNvSpPr>
                <a:spLocks noChangeAspect="1"/>
              </p:cNvSpPr>
              <p:nvPr/>
            </p:nvSpPr>
            <p:spPr bwMode="auto">
              <a:xfrm rot="9412903">
                <a:off x="1216" y="181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33" name="Freeform 417"/>
              <p:cNvSpPr>
                <a:spLocks noChangeAspect="1"/>
              </p:cNvSpPr>
              <p:nvPr/>
            </p:nvSpPr>
            <p:spPr bwMode="auto">
              <a:xfrm rot="9412903">
                <a:off x="1181" y="181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34" name="Freeform 418"/>
              <p:cNvSpPr>
                <a:spLocks noChangeAspect="1"/>
              </p:cNvSpPr>
              <p:nvPr/>
            </p:nvSpPr>
            <p:spPr bwMode="auto">
              <a:xfrm rot="9412903">
                <a:off x="1304" y="180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35" name="Freeform 419"/>
              <p:cNvSpPr>
                <a:spLocks noChangeAspect="1"/>
              </p:cNvSpPr>
              <p:nvPr/>
            </p:nvSpPr>
            <p:spPr bwMode="auto">
              <a:xfrm rot="9412903">
                <a:off x="1269" y="180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36" name="Oval 420"/>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37" name="Oval 421"/>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49309" name="Oval 422"/>
            <p:cNvSpPr>
              <a:spLocks noChangeAspect="1" noChangeArrowheads="1"/>
            </p:cNvSpPr>
            <p:nvPr/>
          </p:nvSpPr>
          <p:spPr bwMode="auto">
            <a:xfrm rot="10612902">
              <a:off x="1349" y="2201"/>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10" name="Oval 423"/>
            <p:cNvSpPr>
              <a:spLocks noChangeAspect="1" noChangeArrowheads="1"/>
            </p:cNvSpPr>
            <p:nvPr/>
          </p:nvSpPr>
          <p:spPr bwMode="auto">
            <a:xfrm rot="10612902">
              <a:off x="1439" y="2196"/>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11" name="Freeform 424"/>
            <p:cNvSpPr>
              <a:spLocks noChangeAspect="1"/>
            </p:cNvSpPr>
            <p:nvPr/>
          </p:nvSpPr>
          <p:spPr bwMode="auto">
            <a:xfrm rot="9412903">
              <a:off x="1486" y="211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12" name="Freeform 425"/>
            <p:cNvSpPr>
              <a:spLocks noChangeAspect="1"/>
            </p:cNvSpPr>
            <p:nvPr/>
          </p:nvSpPr>
          <p:spPr bwMode="auto">
            <a:xfrm rot="9412903">
              <a:off x="1452" y="211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49313" name="Group 426"/>
            <p:cNvGrpSpPr>
              <a:grpSpLocks/>
            </p:cNvGrpSpPr>
            <p:nvPr/>
          </p:nvGrpSpPr>
          <p:grpSpPr bwMode="auto">
            <a:xfrm rot="-201987">
              <a:off x="958" y="1965"/>
              <a:ext cx="218" cy="340"/>
              <a:chOff x="1131" y="1623"/>
              <a:chExt cx="218" cy="340"/>
            </a:xfrm>
          </p:grpSpPr>
          <p:sp>
            <p:nvSpPr>
              <p:cNvPr id="49314" name="Freeform 427"/>
              <p:cNvSpPr>
                <a:spLocks noChangeAspect="1"/>
              </p:cNvSpPr>
              <p:nvPr/>
            </p:nvSpPr>
            <p:spPr bwMode="auto">
              <a:xfrm rot="-1387097">
                <a:off x="1165" y="170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15" name="Freeform 428"/>
              <p:cNvSpPr>
                <a:spLocks noChangeAspect="1"/>
              </p:cNvSpPr>
              <p:nvPr/>
            </p:nvSpPr>
            <p:spPr bwMode="auto">
              <a:xfrm rot="-1387097">
                <a:off x="1200" y="169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16" name="Freeform 429"/>
              <p:cNvSpPr>
                <a:spLocks noChangeAspect="1"/>
              </p:cNvSpPr>
              <p:nvPr/>
            </p:nvSpPr>
            <p:spPr bwMode="auto">
              <a:xfrm rot="-1387097">
                <a:off x="1255" y="169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17" name="Freeform 430"/>
              <p:cNvSpPr>
                <a:spLocks noChangeAspect="1"/>
              </p:cNvSpPr>
              <p:nvPr/>
            </p:nvSpPr>
            <p:spPr bwMode="auto">
              <a:xfrm rot="-1387097">
                <a:off x="1290" y="169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18" name="Oval 431"/>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19" name="Oval 432"/>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20" name="Freeform 433"/>
              <p:cNvSpPr>
                <a:spLocks noChangeAspect="1"/>
              </p:cNvSpPr>
              <p:nvPr/>
            </p:nvSpPr>
            <p:spPr bwMode="auto">
              <a:xfrm rot="9412903">
                <a:off x="1216" y="181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1" name="Freeform 434"/>
              <p:cNvSpPr>
                <a:spLocks noChangeAspect="1"/>
              </p:cNvSpPr>
              <p:nvPr/>
            </p:nvSpPr>
            <p:spPr bwMode="auto">
              <a:xfrm rot="9412903">
                <a:off x="1181" y="181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2" name="Freeform 435"/>
              <p:cNvSpPr>
                <a:spLocks noChangeAspect="1"/>
              </p:cNvSpPr>
              <p:nvPr/>
            </p:nvSpPr>
            <p:spPr bwMode="auto">
              <a:xfrm rot="9412903">
                <a:off x="1304" y="180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3" name="Freeform 436"/>
              <p:cNvSpPr>
                <a:spLocks noChangeAspect="1"/>
              </p:cNvSpPr>
              <p:nvPr/>
            </p:nvSpPr>
            <p:spPr bwMode="auto">
              <a:xfrm rot="9412903">
                <a:off x="1269" y="180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49324" name="Oval 437"/>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49325" name="Oval 438"/>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grpSp>
      <p:grpSp>
        <p:nvGrpSpPr>
          <p:cNvPr id="49156" name="Group 439"/>
          <p:cNvGrpSpPr>
            <a:grpSpLocks/>
          </p:cNvGrpSpPr>
          <p:nvPr/>
        </p:nvGrpSpPr>
        <p:grpSpPr bwMode="auto">
          <a:xfrm>
            <a:off x="4508500" y="3871913"/>
            <a:ext cx="344488" cy="304800"/>
            <a:chOff x="2986" y="3157"/>
            <a:chExt cx="217" cy="192"/>
          </a:xfrm>
        </p:grpSpPr>
        <p:sp>
          <p:nvSpPr>
            <p:cNvPr id="49264" name="Line 440"/>
            <p:cNvSpPr>
              <a:spLocks noChangeAspect="1" noChangeShapeType="1"/>
            </p:cNvSpPr>
            <p:nvPr/>
          </p:nvSpPr>
          <p:spPr bwMode="auto">
            <a:xfrm flipV="1">
              <a:off x="2986" y="3253"/>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49265" name="Oval 441"/>
            <p:cNvSpPr>
              <a:spLocks noChangeAspect="1" noChangeArrowheads="1"/>
            </p:cNvSpPr>
            <p:nvPr/>
          </p:nvSpPr>
          <p:spPr bwMode="auto">
            <a:xfrm>
              <a:off x="3045" y="3196"/>
              <a:ext cx="124"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49266" name="Text Box 442"/>
            <p:cNvSpPr txBox="1">
              <a:spLocks noChangeAspect="1" noChangeArrowheads="1"/>
            </p:cNvSpPr>
            <p:nvPr/>
          </p:nvSpPr>
          <p:spPr bwMode="auto">
            <a:xfrm>
              <a:off x="3012" y="3157"/>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49157" name="Group 443"/>
          <p:cNvGrpSpPr>
            <a:grpSpLocks/>
          </p:cNvGrpSpPr>
          <p:nvPr/>
        </p:nvGrpSpPr>
        <p:grpSpPr bwMode="auto">
          <a:xfrm>
            <a:off x="4506913" y="3667125"/>
            <a:ext cx="346075" cy="304800"/>
            <a:chOff x="2985" y="3028"/>
            <a:chExt cx="218" cy="192"/>
          </a:xfrm>
        </p:grpSpPr>
        <p:sp>
          <p:nvSpPr>
            <p:cNvPr id="49261" name="Line 444"/>
            <p:cNvSpPr>
              <a:spLocks noChangeAspect="1" noChangeShapeType="1"/>
            </p:cNvSpPr>
            <p:nvPr/>
          </p:nvSpPr>
          <p:spPr bwMode="auto">
            <a:xfrm flipV="1">
              <a:off x="2985" y="3123"/>
              <a:ext cx="82" cy="1"/>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49262" name="Oval 445"/>
            <p:cNvSpPr>
              <a:spLocks noChangeAspect="1" noChangeArrowheads="1"/>
            </p:cNvSpPr>
            <p:nvPr/>
          </p:nvSpPr>
          <p:spPr bwMode="auto">
            <a:xfrm>
              <a:off x="3045" y="3067"/>
              <a:ext cx="124"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49263" name="Text Box 446"/>
            <p:cNvSpPr txBox="1">
              <a:spLocks noChangeAspect="1" noChangeArrowheads="1"/>
            </p:cNvSpPr>
            <p:nvPr/>
          </p:nvSpPr>
          <p:spPr bwMode="auto">
            <a:xfrm>
              <a:off x="3012" y="3028"/>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49158" name="Group 447"/>
          <p:cNvGrpSpPr>
            <a:grpSpLocks/>
          </p:cNvGrpSpPr>
          <p:nvPr/>
        </p:nvGrpSpPr>
        <p:grpSpPr bwMode="auto">
          <a:xfrm>
            <a:off x="3954463" y="3803650"/>
            <a:ext cx="352425" cy="304800"/>
            <a:chOff x="2619" y="3114"/>
            <a:chExt cx="222" cy="192"/>
          </a:xfrm>
        </p:grpSpPr>
        <p:sp>
          <p:nvSpPr>
            <p:cNvPr id="49258" name="Line 448"/>
            <p:cNvSpPr>
              <a:spLocks noChangeAspect="1" noChangeShapeType="1"/>
            </p:cNvSpPr>
            <p:nvPr/>
          </p:nvSpPr>
          <p:spPr bwMode="auto">
            <a:xfrm flipV="1">
              <a:off x="2759" y="3210"/>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49259" name="Oval 449"/>
            <p:cNvSpPr>
              <a:spLocks noChangeAspect="1" noChangeArrowheads="1"/>
            </p:cNvSpPr>
            <p:nvPr/>
          </p:nvSpPr>
          <p:spPr bwMode="auto">
            <a:xfrm>
              <a:off x="2646" y="3153"/>
              <a:ext cx="125"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49260" name="Text Box 450"/>
            <p:cNvSpPr txBox="1">
              <a:spLocks noChangeAspect="1" noChangeArrowheads="1"/>
            </p:cNvSpPr>
            <p:nvPr/>
          </p:nvSpPr>
          <p:spPr bwMode="auto">
            <a:xfrm>
              <a:off x="2619" y="3114"/>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49159" name="Group 451"/>
          <p:cNvGrpSpPr>
            <a:grpSpLocks/>
          </p:cNvGrpSpPr>
          <p:nvPr/>
        </p:nvGrpSpPr>
        <p:grpSpPr bwMode="auto">
          <a:xfrm>
            <a:off x="3956050" y="3616325"/>
            <a:ext cx="349250" cy="304800"/>
            <a:chOff x="2619" y="2978"/>
            <a:chExt cx="220" cy="192"/>
          </a:xfrm>
        </p:grpSpPr>
        <p:grpSp>
          <p:nvGrpSpPr>
            <p:cNvPr id="49254" name="Group 452"/>
            <p:cNvGrpSpPr>
              <a:grpSpLocks/>
            </p:cNvGrpSpPr>
            <p:nvPr/>
          </p:nvGrpSpPr>
          <p:grpSpPr bwMode="auto">
            <a:xfrm>
              <a:off x="2646" y="3016"/>
              <a:ext cx="193" cy="113"/>
              <a:chOff x="2646" y="3008"/>
              <a:chExt cx="193" cy="113"/>
            </a:xfrm>
          </p:grpSpPr>
          <p:sp>
            <p:nvSpPr>
              <p:cNvPr id="49256" name="Line 453"/>
              <p:cNvSpPr>
                <a:spLocks noChangeAspect="1" noChangeShapeType="1"/>
              </p:cNvSpPr>
              <p:nvPr/>
            </p:nvSpPr>
            <p:spPr bwMode="auto">
              <a:xfrm flipV="1">
                <a:off x="2757" y="3065"/>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49257" name="Oval 454"/>
              <p:cNvSpPr>
                <a:spLocks noChangeAspect="1" noChangeArrowheads="1"/>
              </p:cNvSpPr>
              <p:nvPr/>
            </p:nvSpPr>
            <p:spPr bwMode="auto">
              <a:xfrm>
                <a:off x="2646" y="3008"/>
                <a:ext cx="125"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grpSp>
        <p:sp>
          <p:nvSpPr>
            <p:cNvPr id="49255" name="Text Box 455"/>
            <p:cNvSpPr txBox="1">
              <a:spLocks noChangeAspect="1" noChangeArrowheads="1"/>
            </p:cNvSpPr>
            <p:nvPr/>
          </p:nvSpPr>
          <p:spPr bwMode="auto">
            <a:xfrm>
              <a:off x="2619" y="2978"/>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sp>
        <p:nvSpPr>
          <p:cNvPr id="49160" name="Line 456"/>
          <p:cNvSpPr>
            <a:spLocks noChangeAspect="1" noChangeShapeType="1"/>
          </p:cNvSpPr>
          <p:nvPr/>
        </p:nvSpPr>
        <p:spPr bwMode="auto">
          <a:xfrm flipV="1">
            <a:off x="4322763" y="2408238"/>
            <a:ext cx="9525" cy="16891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249289" name="Oval 457"/>
          <p:cNvSpPr>
            <a:spLocks noChangeAspect="1" noChangeArrowheads="1"/>
          </p:cNvSpPr>
          <p:nvPr/>
        </p:nvSpPr>
        <p:spPr bwMode="auto">
          <a:xfrm>
            <a:off x="4198938" y="323215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290" name="Rectangle 458"/>
          <p:cNvSpPr>
            <a:spLocks noChangeAspect="1" noChangeArrowheads="1"/>
          </p:cNvSpPr>
          <p:nvPr/>
        </p:nvSpPr>
        <p:spPr bwMode="auto">
          <a:xfrm>
            <a:off x="4237038" y="3700463"/>
            <a:ext cx="184150" cy="119062"/>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49291" name="Rectangle 459"/>
          <p:cNvSpPr>
            <a:spLocks noChangeAspect="1" noChangeArrowheads="1"/>
          </p:cNvSpPr>
          <p:nvPr/>
        </p:nvSpPr>
        <p:spPr bwMode="auto">
          <a:xfrm>
            <a:off x="4237038" y="3897313"/>
            <a:ext cx="184150" cy="117475"/>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49292" name="Oval 460"/>
          <p:cNvSpPr>
            <a:spLocks noChangeAspect="1" noChangeArrowheads="1"/>
          </p:cNvSpPr>
          <p:nvPr/>
        </p:nvSpPr>
        <p:spPr bwMode="auto">
          <a:xfrm>
            <a:off x="4198938" y="3048000"/>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293" name="Oval 461"/>
          <p:cNvSpPr>
            <a:spLocks noChangeAspect="1" noChangeArrowheads="1"/>
          </p:cNvSpPr>
          <p:nvPr/>
        </p:nvSpPr>
        <p:spPr bwMode="auto">
          <a:xfrm>
            <a:off x="4198938" y="2863850"/>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294" name="Oval 462"/>
          <p:cNvSpPr>
            <a:spLocks noChangeAspect="1" noChangeArrowheads="1"/>
          </p:cNvSpPr>
          <p:nvPr/>
        </p:nvSpPr>
        <p:spPr bwMode="auto">
          <a:xfrm>
            <a:off x="4198938" y="268128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295" name="Oval 463"/>
          <p:cNvSpPr>
            <a:spLocks noChangeAspect="1" noChangeArrowheads="1"/>
          </p:cNvSpPr>
          <p:nvPr/>
        </p:nvSpPr>
        <p:spPr bwMode="auto">
          <a:xfrm>
            <a:off x="4198938" y="249713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296" name="Oval 464"/>
          <p:cNvSpPr>
            <a:spLocks noChangeAspect="1" noChangeArrowheads="1"/>
          </p:cNvSpPr>
          <p:nvPr/>
        </p:nvSpPr>
        <p:spPr bwMode="auto">
          <a:xfrm>
            <a:off x="4198938" y="2314575"/>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49169" name="Line 465"/>
          <p:cNvSpPr>
            <a:spLocks noChangeAspect="1" noChangeShapeType="1"/>
          </p:cNvSpPr>
          <p:nvPr/>
        </p:nvSpPr>
        <p:spPr bwMode="auto">
          <a:xfrm flipV="1">
            <a:off x="4467225" y="2481263"/>
            <a:ext cx="9525" cy="16795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249298" name="Oval 466"/>
          <p:cNvSpPr>
            <a:spLocks noChangeAspect="1" noChangeArrowheads="1"/>
          </p:cNvSpPr>
          <p:nvPr/>
        </p:nvSpPr>
        <p:spPr bwMode="auto">
          <a:xfrm>
            <a:off x="4341813" y="329565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299" name="Rectangle 467"/>
          <p:cNvSpPr>
            <a:spLocks noChangeAspect="1" noChangeArrowheads="1"/>
          </p:cNvSpPr>
          <p:nvPr/>
        </p:nvSpPr>
        <p:spPr bwMode="auto">
          <a:xfrm>
            <a:off x="4379913" y="3760788"/>
            <a:ext cx="184150" cy="119062"/>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49300" name="Rectangle 468"/>
          <p:cNvSpPr>
            <a:spLocks noChangeAspect="1" noChangeArrowheads="1"/>
          </p:cNvSpPr>
          <p:nvPr/>
        </p:nvSpPr>
        <p:spPr bwMode="auto">
          <a:xfrm>
            <a:off x="4379913" y="3965575"/>
            <a:ext cx="184150" cy="117475"/>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49301" name="Oval 469"/>
          <p:cNvSpPr>
            <a:spLocks noChangeAspect="1" noChangeArrowheads="1"/>
          </p:cNvSpPr>
          <p:nvPr/>
        </p:nvSpPr>
        <p:spPr bwMode="auto">
          <a:xfrm>
            <a:off x="4341813" y="3111500"/>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302" name="Oval 470"/>
          <p:cNvSpPr>
            <a:spLocks noChangeAspect="1" noChangeArrowheads="1"/>
          </p:cNvSpPr>
          <p:nvPr/>
        </p:nvSpPr>
        <p:spPr bwMode="auto">
          <a:xfrm>
            <a:off x="4341813" y="2927350"/>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303" name="Oval 471"/>
          <p:cNvSpPr>
            <a:spLocks noChangeAspect="1" noChangeArrowheads="1"/>
          </p:cNvSpPr>
          <p:nvPr/>
        </p:nvSpPr>
        <p:spPr bwMode="auto">
          <a:xfrm>
            <a:off x="4341813" y="274478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304" name="Oval 472"/>
          <p:cNvSpPr>
            <a:spLocks noChangeAspect="1" noChangeArrowheads="1"/>
          </p:cNvSpPr>
          <p:nvPr/>
        </p:nvSpPr>
        <p:spPr bwMode="auto">
          <a:xfrm>
            <a:off x="4341813" y="256063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49305" name="Oval 473"/>
          <p:cNvSpPr>
            <a:spLocks noChangeAspect="1" noChangeArrowheads="1"/>
          </p:cNvSpPr>
          <p:nvPr/>
        </p:nvSpPr>
        <p:spPr bwMode="auto">
          <a:xfrm>
            <a:off x="4341813" y="2378075"/>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grpSp>
        <p:nvGrpSpPr>
          <p:cNvPr id="49178" name="Group 474"/>
          <p:cNvGrpSpPr>
            <a:grpSpLocks/>
          </p:cNvGrpSpPr>
          <p:nvPr/>
        </p:nvGrpSpPr>
        <p:grpSpPr bwMode="auto">
          <a:xfrm>
            <a:off x="2843213" y="4175125"/>
            <a:ext cx="3130550" cy="298450"/>
            <a:chOff x="1791" y="2371"/>
            <a:chExt cx="1972" cy="447"/>
          </a:xfrm>
        </p:grpSpPr>
        <p:sp>
          <p:nvSpPr>
            <p:cNvPr id="49250" name="Line 475"/>
            <p:cNvSpPr>
              <a:spLocks noChangeShapeType="1"/>
            </p:cNvSpPr>
            <p:nvPr/>
          </p:nvSpPr>
          <p:spPr bwMode="gray">
            <a:xfrm flipH="1">
              <a:off x="2495" y="2500"/>
              <a:ext cx="140" cy="318"/>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51" name="Line 476"/>
            <p:cNvSpPr>
              <a:spLocks noChangeShapeType="1"/>
            </p:cNvSpPr>
            <p:nvPr/>
          </p:nvSpPr>
          <p:spPr bwMode="gray">
            <a:xfrm>
              <a:off x="2961" y="2514"/>
              <a:ext cx="197" cy="288"/>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52" name="Line 477"/>
            <p:cNvSpPr>
              <a:spLocks noChangeShapeType="1"/>
            </p:cNvSpPr>
            <p:nvPr/>
          </p:nvSpPr>
          <p:spPr bwMode="gray">
            <a:xfrm>
              <a:off x="3093" y="2391"/>
              <a:ext cx="670" cy="414"/>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53" name="Line 478"/>
            <p:cNvSpPr>
              <a:spLocks noChangeShapeType="1"/>
            </p:cNvSpPr>
            <p:nvPr/>
          </p:nvSpPr>
          <p:spPr bwMode="gray">
            <a:xfrm flipH="1">
              <a:off x="1791" y="2371"/>
              <a:ext cx="652" cy="431"/>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nvGrpSpPr>
          <p:cNvPr id="49604" name="Group 479"/>
          <p:cNvGrpSpPr>
            <a:grpSpLocks/>
          </p:cNvGrpSpPr>
          <p:nvPr/>
        </p:nvGrpSpPr>
        <p:grpSpPr bwMode="auto">
          <a:xfrm>
            <a:off x="2079625" y="4489450"/>
            <a:ext cx="4489450" cy="2197100"/>
            <a:chOff x="1310" y="2828"/>
            <a:chExt cx="2828" cy="1384"/>
          </a:xfrm>
        </p:grpSpPr>
        <p:sp>
          <p:nvSpPr>
            <p:cNvPr id="49219" name="Text Box 480"/>
            <p:cNvSpPr txBox="1">
              <a:spLocks noChangeArrowheads="1"/>
            </p:cNvSpPr>
            <p:nvPr/>
          </p:nvSpPr>
          <p:spPr bwMode="auto">
            <a:xfrm>
              <a:off x="1360" y="3943"/>
              <a:ext cx="269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lgn="ctr">
                <a:spcBef>
                  <a:spcPct val="50000"/>
                </a:spcBef>
              </a:pPr>
              <a:r>
                <a:rPr lang="en-US" sz="2200" b="1" dirty="0">
                  <a:solidFill>
                    <a:schemeClr val="hlink"/>
                  </a:solidFill>
                  <a:sym typeface="Symbol" charset="0"/>
                </a:rPr>
                <a:t>ANGIOGENESIS</a:t>
              </a:r>
              <a:endParaRPr lang="en-US" sz="2200" b="1" dirty="0">
                <a:solidFill>
                  <a:schemeClr val="hlink"/>
                </a:solidFill>
              </a:endParaRPr>
            </a:p>
          </p:txBody>
        </p:sp>
        <p:grpSp>
          <p:nvGrpSpPr>
            <p:cNvPr id="49220" name="Group 481"/>
            <p:cNvGrpSpPr>
              <a:grpSpLocks/>
            </p:cNvGrpSpPr>
            <p:nvPr/>
          </p:nvGrpSpPr>
          <p:grpSpPr bwMode="auto">
            <a:xfrm>
              <a:off x="1356" y="3580"/>
              <a:ext cx="2738" cy="405"/>
              <a:chOff x="1356" y="3580"/>
              <a:chExt cx="2738" cy="405"/>
            </a:xfrm>
          </p:grpSpPr>
          <p:grpSp>
            <p:nvGrpSpPr>
              <p:cNvPr id="49241" name="Group 482"/>
              <p:cNvGrpSpPr>
                <a:grpSpLocks/>
              </p:cNvGrpSpPr>
              <p:nvPr/>
            </p:nvGrpSpPr>
            <p:grpSpPr bwMode="auto">
              <a:xfrm>
                <a:off x="1356" y="3580"/>
                <a:ext cx="2738" cy="237"/>
                <a:chOff x="1356" y="3580"/>
                <a:chExt cx="2738" cy="237"/>
              </a:xfrm>
            </p:grpSpPr>
            <p:sp>
              <p:nvSpPr>
                <p:cNvPr id="49246" name="Text Box 483"/>
                <p:cNvSpPr txBox="1">
                  <a:spLocks noChangeArrowheads="1"/>
                </p:cNvSpPr>
                <p:nvPr/>
              </p:nvSpPr>
              <p:spPr bwMode="gray">
                <a:xfrm>
                  <a:off x="1356" y="3586"/>
                  <a:ext cx="71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spcBef>
                      <a:spcPct val="50000"/>
                    </a:spcBef>
                  </a:pPr>
                  <a:r>
                    <a:rPr lang="en-US" sz="1800" b="1" dirty="0">
                      <a:solidFill>
                        <a:schemeClr val="tx2"/>
                      </a:solidFill>
                      <a:sym typeface="Symbol" charset="0"/>
                    </a:rPr>
                    <a:t>Survival</a:t>
                  </a:r>
                  <a:endParaRPr lang="en-US" sz="1800" b="1" dirty="0">
                    <a:solidFill>
                      <a:schemeClr val="tx2"/>
                    </a:solidFill>
                  </a:endParaRPr>
                </a:p>
              </p:txBody>
            </p:sp>
            <p:sp>
              <p:nvSpPr>
                <p:cNvPr id="49247" name="Rectangle 484"/>
                <p:cNvSpPr>
                  <a:spLocks noChangeArrowheads="1"/>
                </p:cNvSpPr>
                <p:nvPr/>
              </p:nvSpPr>
              <p:spPr bwMode="auto">
                <a:xfrm>
                  <a:off x="1363" y="3594"/>
                  <a:ext cx="2731" cy="219"/>
                </a:xfrm>
                <a:prstGeom prst="rect">
                  <a:avLst/>
                </a:prstGeom>
                <a:noFill/>
                <a:ln w="1905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49248" name="Text Box 485"/>
                <p:cNvSpPr txBox="1">
                  <a:spLocks noChangeArrowheads="1"/>
                </p:cNvSpPr>
                <p:nvPr/>
              </p:nvSpPr>
              <p:spPr bwMode="gray">
                <a:xfrm>
                  <a:off x="2181" y="3586"/>
                  <a:ext cx="10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spcBef>
                      <a:spcPct val="50000"/>
                    </a:spcBef>
                  </a:pPr>
                  <a:r>
                    <a:rPr lang="en-US" b="1">
                      <a:solidFill>
                        <a:schemeClr val="tx2"/>
                      </a:solidFill>
                      <a:sym typeface="Symbol" charset="0"/>
                    </a:rPr>
                    <a:t>Proliferation</a:t>
                  </a:r>
                  <a:endParaRPr lang="en-US" b="1">
                    <a:solidFill>
                      <a:schemeClr val="tx2"/>
                    </a:solidFill>
                  </a:endParaRPr>
                </a:p>
              </p:txBody>
            </p:sp>
            <p:sp>
              <p:nvSpPr>
                <p:cNvPr id="49249" name="Text Box 486"/>
                <p:cNvSpPr txBox="1">
                  <a:spLocks noChangeArrowheads="1"/>
                </p:cNvSpPr>
                <p:nvPr/>
              </p:nvSpPr>
              <p:spPr bwMode="gray">
                <a:xfrm>
                  <a:off x="3283" y="3580"/>
                  <a:ext cx="80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spcBef>
                      <a:spcPct val="50000"/>
                    </a:spcBef>
                  </a:pPr>
                  <a:r>
                    <a:rPr lang="en-US" b="1">
                      <a:solidFill>
                        <a:schemeClr val="tx2"/>
                      </a:solidFill>
                      <a:sym typeface="Symbol" charset="0"/>
                    </a:rPr>
                    <a:t>Migration</a:t>
                  </a:r>
                  <a:endParaRPr lang="en-US" b="1">
                    <a:solidFill>
                      <a:schemeClr val="tx2"/>
                    </a:solidFill>
                  </a:endParaRPr>
                </a:p>
              </p:txBody>
            </p:sp>
          </p:grpSp>
          <p:grpSp>
            <p:nvGrpSpPr>
              <p:cNvPr id="49242" name="Group 487"/>
              <p:cNvGrpSpPr>
                <a:grpSpLocks/>
              </p:cNvGrpSpPr>
              <p:nvPr/>
            </p:nvGrpSpPr>
            <p:grpSpPr bwMode="auto">
              <a:xfrm>
                <a:off x="1928" y="3819"/>
                <a:ext cx="1591" cy="166"/>
                <a:chOff x="1926" y="3537"/>
                <a:chExt cx="1830" cy="222"/>
              </a:xfrm>
            </p:grpSpPr>
            <p:sp>
              <p:nvSpPr>
                <p:cNvPr id="49243" name="Line 488"/>
                <p:cNvSpPr>
                  <a:spLocks noChangeShapeType="1"/>
                </p:cNvSpPr>
                <p:nvPr/>
              </p:nvSpPr>
              <p:spPr bwMode="auto">
                <a:xfrm>
                  <a:off x="2821" y="3537"/>
                  <a:ext cx="0" cy="216"/>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44" name="Line 489"/>
                <p:cNvSpPr>
                  <a:spLocks noChangeShapeType="1"/>
                </p:cNvSpPr>
                <p:nvPr/>
              </p:nvSpPr>
              <p:spPr bwMode="auto">
                <a:xfrm>
                  <a:off x="1926" y="3537"/>
                  <a:ext cx="201" cy="222"/>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45" name="Line 490"/>
                <p:cNvSpPr>
                  <a:spLocks noChangeShapeType="1"/>
                </p:cNvSpPr>
                <p:nvPr/>
              </p:nvSpPr>
              <p:spPr bwMode="auto">
                <a:xfrm flipH="1">
                  <a:off x="3561" y="3537"/>
                  <a:ext cx="195" cy="204"/>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grpSp>
          <p:nvGrpSpPr>
            <p:cNvPr id="49221" name="Group 491"/>
            <p:cNvGrpSpPr>
              <a:grpSpLocks/>
            </p:cNvGrpSpPr>
            <p:nvPr/>
          </p:nvGrpSpPr>
          <p:grpSpPr bwMode="auto">
            <a:xfrm>
              <a:off x="1538" y="2828"/>
              <a:ext cx="2456" cy="344"/>
              <a:chOff x="1538" y="2828"/>
              <a:chExt cx="2456" cy="344"/>
            </a:xfrm>
          </p:grpSpPr>
          <p:sp>
            <p:nvSpPr>
              <p:cNvPr id="49231" name="Line 492"/>
              <p:cNvSpPr>
                <a:spLocks noChangeShapeType="1"/>
              </p:cNvSpPr>
              <p:nvPr/>
            </p:nvSpPr>
            <p:spPr bwMode="gray">
              <a:xfrm flipH="1">
                <a:off x="1567" y="3029"/>
                <a:ext cx="101" cy="142"/>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32" name="Line 493"/>
              <p:cNvSpPr>
                <a:spLocks noChangeShapeType="1"/>
              </p:cNvSpPr>
              <p:nvPr/>
            </p:nvSpPr>
            <p:spPr bwMode="gray">
              <a:xfrm>
                <a:off x="2467" y="3026"/>
                <a:ext cx="0" cy="146"/>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nvGrpSpPr>
              <p:cNvPr id="49233" name="Group 494"/>
              <p:cNvGrpSpPr>
                <a:grpSpLocks/>
              </p:cNvGrpSpPr>
              <p:nvPr/>
            </p:nvGrpSpPr>
            <p:grpSpPr bwMode="auto">
              <a:xfrm>
                <a:off x="1538" y="2828"/>
                <a:ext cx="2456" cy="231"/>
                <a:chOff x="1538" y="2828"/>
                <a:chExt cx="2456" cy="231"/>
              </a:xfrm>
            </p:grpSpPr>
            <p:sp>
              <p:nvSpPr>
                <p:cNvPr id="49237" name="Text Box 495"/>
                <p:cNvSpPr txBox="1">
                  <a:spLocks noChangeArrowheads="1"/>
                </p:cNvSpPr>
                <p:nvPr/>
              </p:nvSpPr>
              <p:spPr bwMode="auto">
                <a:xfrm>
                  <a:off x="1538" y="2828"/>
                  <a:ext cx="4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PLC</a:t>
                  </a:r>
                </a:p>
              </p:txBody>
            </p:sp>
            <p:sp>
              <p:nvSpPr>
                <p:cNvPr id="49238" name="Text Box 496"/>
                <p:cNvSpPr txBox="1">
                  <a:spLocks noChangeArrowheads="1"/>
                </p:cNvSpPr>
                <p:nvPr/>
              </p:nvSpPr>
              <p:spPr bwMode="auto">
                <a:xfrm>
                  <a:off x="2947" y="2828"/>
                  <a:ext cx="41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FAK</a:t>
                  </a:r>
                </a:p>
              </p:txBody>
            </p:sp>
            <p:sp>
              <p:nvSpPr>
                <p:cNvPr id="49239" name="Text Box 497"/>
                <p:cNvSpPr txBox="1">
                  <a:spLocks noChangeArrowheads="1"/>
                </p:cNvSpPr>
                <p:nvPr/>
              </p:nvSpPr>
              <p:spPr bwMode="auto">
                <a:xfrm>
                  <a:off x="2202" y="2828"/>
                  <a:ext cx="4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PI3-K</a:t>
                  </a:r>
                </a:p>
              </p:txBody>
            </p:sp>
            <p:sp>
              <p:nvSpPr>
                <p:cNvPr id="49240" name="Text Box 498"/>
                <p:cNvSpPr txBox="1">
                  <a:spLocks noChangeArrowheads="1"/>
                </p:cNvSpPr>
                <p:nvPr/>
              </p:nvSpPr>
              <p:spPr bwMode="auto">
                <a:xfrm>
                  <a:off x="3614" y="2828"/>
                  <a:ext cx="3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Ras</a:t>
                  </a:r>
                </a:p>
              </p:txBody>
            </p:sp>
          </p:grpSp>
          <p:sp>
            <p:nvSpPr>
              <p:cNvPr id="49234" name="Line 499"/>
              <p:cNvSpPr>
                <a:spLocks noChangeShapeType="1"/>
              </p:cNvSpPr>
              <p:nvPr/>
            </p:nvSpPr>
            <p:spPr bwMode="gray">
              <a:xfrm>
                <a:off x="3171" y="3026"/>
                <a:ext cx="0" cy="146"/>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35" name="Line 500"/>
              <p:cNvSpPr>
                <a:spLocks noChangeShapeType="1"/>
              </p:cNvSpPr>
              <p:nvPr/>
            </p:nvSpPr>
            <p:spPr bwMode="gray">
              <a:xfrm>
                <a:off x="3830" y="3026"/>
                <a:ext cx="0" cy="146"/>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36" name="Line 501"/>
              <p:cNvSpPr>
                <a:spLocks noChangeShapeType="1"/>
              </p:cNvSpPr>
              <p:nvPr/>
            </p:nvSpPr>
            <p:spPr bwMode="gray">
              <a:xfrm>
                <a:off x="1784" y="3029"/>
                <a:ext cx="101" cy="142"/>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nvGrpSpPr>
            <p:cNvPr id="49222" name="Group 502"/>
            <p:cNvGrpSpPr>
              <a:grpSpLocks/>
            </p:cNvGrpSpPr>
            <p:nvPr/>
          </p:nvGrpSpPr>
          <p:grpSpPr bwMode="auto">
            <a:xfrm>
              <a:off x="1310" y="3191"/>
              <a:ext cx="2828" cy="393"/>
              <a:chOff x="1310" y="3191"/>
              <a:chExt cx="2828" cy="393"/>
            </a:xfrm>
          </p:grpSpPr>
          <p:grpSp>
            <p:nvGrpSpPr>
              <p:cNvPr id="49223" name="Group 503"/>
              <p:cNvGrpSpPr>
                <a:grpSpLocks/>
              </p:cNvGrpSpPr>
              <p:nvPr/>
            </p:nvGrpSpPr>
            <p:grpSpPr bwMode="auto">
              <a:xfrm>
                <a:off x="1310" y="3191"/>
                <a:ext cx="2828" cy="239"/>
                <a:chOff x="1310" y="3191"/>
                <a:chExt cx="2828" cy="239"/>
              </a:xfrm>
            </p:grpSpPr>
            <p:sp>
              <p:nvSpPr>
                <p:cNvPr id="49225" name="Text Box 504"/>
                <p:cNvSpPr txBox="1">
                  <a:spLocks noChangeArrowheads="1"/>
                </p:cNvSpPr>
                <p:nvPr/>
              </p:nvSpPr>
              <p:spPr bwMode="auto">
                <a:xfrm>
                  <a:off x="1856" y="3191"/>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tx2"/>
                      </a:solidFill>
                    </a:rPr>
                    <a:t>IP3</a:t>
                  </a:r>
                </a:p>
              </p:txBody>
            </p:sp>
            <p:sp>
              <p:nvSpPr>
                <p:cNvPr id="49226" name="Text Box 505"/>
                <p:cNvSpPr txBox="1">
                  <a:spLocks noChangeArrowheads="1"/>
                </p:cNvSpPr>
                <p:nvPr/>
              </p:nvSpPr>
              <p:spPr bwMode="auto">
                <a:xfrm>
                  <a:off x="1310" y="3191"/>
                  <a:ext cx="4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tx2"/>
                      </a:solidFill>
                    </a:rPr>
                    <a:t>PKC</a:t>
                  </a:r>
                </a:p>
              </p:txBody>
            </p:sp>
            <p:sp>
              <p:nvSpPr>
                <p:cNvPr id="49227" name="Text Box 506"/>
                <p:cNvSpPr txBox="1">
                  <a:spLocks noChangeArrowheads="1"/>
                </p:cNvSpPr>
                <p:nvPr/>
              </p:nvSpPr>
              <p:spPr bwMode="auto">
                <a:xfrm>
                  <a:off x="2314" y="3191"/>
                  <a:ext cx="41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tx2"/>
                      </a:solidFill>
                    </a:rPr>
                    <a:t>AKT</a:t>
                  </a:r>
                </a:p>
              </p:txBody>
            </p:sp>
            <p:sp>
              <p:nvSpPr>
                <p:cNvPr id="49228" name="Text Box 507"/>
                <p:cNvSpPr txBox="1">
                  <a:spLocks noChangeArrowheads="1"/>
                </p:cNvSpPr>
                <p:nvPr/>
              </p:nvSpPr>
              <p:spPr bwMode="auto">
                <a:xfrm>
                  <a:off x="2852" y="3191"/>
                  <a:ext cx="6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tx2"/>
                      </a:solidFill>
                    </a:rPr>
                    <a:t>Paxillin</a:t>
                  </a:r>
                </a:p>
              </p:txBody>
            </p:sp>
            <p:sp>
              <p:nvSpPr>
                <p:cNvPr id="49229" name="Text Box 508"/>
                <p:cNvSpPr txBox="1">
                  <a:spLocks noChangeArrowheads="1"/>
                </p:cNvSpPr>
                <p:nvPr/>
              </p:nvSpPr>
              <p:spPr bwMode="auto">
                <a:xfrm>
                  <a:off x="3598" y="3191"/>
                  <a:ext cx="5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tx2"/>
                      </a:solidFill>
                    </a:rPr>
                    <a:t>MAPK</a:t>
                  </a:r>
                </a:p>
              </p:txBody>
            </p:sp>
            <p:sp>
              <p:nvSpPr>
                <p:cNvPr id="49230" name="Line 509"/>
                <p:cNvSpPr>
                  <a:spLocks noChangeShapeType="1"/>
                </p:cNvSpPr>
                <p:nvPr/>
              </p:nvSpPr>
              <p:spPr bwMode="auto">
                <a:xfrm>
                  <a:off x="1361" y="3430"/>
                  <a:ext cx="2736" cy="0"/>
                </a:xfrm>
                <a:prstGeom prst="line">
                  <a:avLst/>
                </a:prstGeom>
                <a:noFill/>
                <a:ln w="19050">
                  <a:solidFill>
                    <a:schemeClr val="tx2"/>
                  </a:solidFill>
                  <a:round/>
                  <a:headEnd/>
                  <a:tailEnd/>
                </a:ln>
                <a:extLst>
                  <a:ext uri="{909E8E84-426E-40dd-AFC4-6F175D3DCCD1}">
                    <a14:hiddenFill xmlns:a14="http://schemas.microsoft.com/office/drawing/2010/main">
                      <a:noFill/>
                    </a14:hiddenFill>
                  </a:ext>
                </a:extLst>
              </p:spPr>
              <p:txBody>
                <a:bodyPr/>
                <a:lstStyle/>
                <a:p>
                  <a:endParaRPr lang="es-ES"/>
                </a:p>
              </p:txBody>
            </p:sp>
          </p:grpSp>
          <p:sp>
            <p:nvSpPr>
              <p:cNvPr id="49224" name="Line 510"/>
              <p:cNvSpPr>
                <a:spLocks noChangeShapeType="1"/>
              </p:cNvSpPr>
              <p:nvPr/>
            </p:nvSpPr>
            <p:spPr bwMode="gray">
              <a:xfrm>
                <a:off x="2713" y="3390"/>
                <a:ext cx="0" cy="194"/>
              </a:xfrm>
              <a:prstGeom prst="line">
                <a:avLst/>
              </a:prstGeom>
              <a:noFill/>
              <a:ln w="19050">
                <a:solidFill>
                  <a:schemeClr val="tx2"/>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grpSp>
        <p:nvGrpSpPr>
          <p:cNvPr id="49702" name="Group 511"/>
          <p:cNvGrpSpPr>
            <a:grpSpLocks/>
          </p:cNvGrpSpPr>
          <p:nvPr/>
        </p:nvGrpSpPr>
        <p:grpSpPr bwMode="auto">
          <a:xfrm>
            <a:off x="2079625" y="4483100"/>
            <a:ext cx="4489450" cy="2181226"/>
            <a:chOff x="2741" y="684"/>
            <a:chExt cx="2828" cy="1374"/>
          </a:xfrm>
        </p:grpSpPr>
        <p:sp>
          <p:nvSpPr>
            <p:cNvPr id="49188" name="Text Box 512"/>
            <p:cNvSpPr txBox="1">
              <a:spLocks noChangeArrowheads="1"/>
            </p:cNvSpPr>
            <p:nvPr/>
          </p:nvSpPr>
          <p:spPr bwMode="auto">
            <a:xfrm>
              <a:off x="2794" y="1789"/>
              <a:ext cx="269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lgn="ctr">
                <a:spcBef>
                  <a:spcPct val="50000"/>
                </a:spcBef>
              </a:pPr>
              <a:r>
                <a:rPr lang="en-US" sz="2200" b="1" dirty="0">
                  <a:solidFill>
                    <a:schemeClr val="accent1"/>
                  </a:solidFill>
                  <a:sym typeface="Symbol" charset="0"/>
                </a:rPr>
                <a:t>ANGIOGENESIS</a:t>
              </a:r>
              <a:endParaRPr lang="en-US" sz="2200" b="1" dirty="0">
                <a:solidFill>
                  <a:schemeClr val="accent1"/>
                </a:solidFill>
              </a:endParaRPr>
            </a:p>
          </p:txBody>
        </p:sp>
        <p:grpSp>
          <p:nvGrpSpPr>
            <p:cNvPr id="49189" name="Group 513"/>
            <p:cNvGrpSpPr>
              <a:grpSpLocks/>
            </p:cNvGrpSpPr>
            <p:nvPr/>
          </p:nvGrpSpPr>
          <p:grpSpPr bwMode="auto">
            <a:xfrm>
              <a:off x="2785" y="1436"/>
              <a:ext cx="2740" cy="405"/>
              <a:chOff x="1354" y="3580"/>
              <a:chExt cx="2740" cy="405"/>
            </a:xfrm>
          </p:grpSpPr>
          <p:grpSp>
            <p:nvGrpSpPr>
              <p:cNvPr id="49210" name="Group 514"/>
              <p:cNvGrpSpPr>
                <a:grpSpLocks/>
              </p:cNvGrpSpPr>
              <p:nvPr/>
            </p:nvGrpSpPr>
            <p:grpSpPr bwMode="auto">
              <a:xfrm>
                <a:off x="1354" y="3580"/>
                <a:ext cx="2740" cy="262"/>
                <a:chOff x="1354" y="3580"/>
                <a:chExt cx="2740" cy="262"/>
              </a:xfrm>
            </p:grpSpPr>
            <p:sp>
              <p:nvSpPr>
                <p:cNvPr id="49215" name="Text Box 515"/>
                <p:cNvSpPr txBox="1">
                  <a:spLocks noChangeArrowheads="1"/>
                </p:cNvSpPr>
                <p:nvPr/>
              </p:nvSpPr>
              <p:spPr bwMode="gray">
                <a:xfrm>
                  <a:off x="1354" y="3611"/>
                  <a:ext cx="71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spcBef>
                      <a:spcPct val="50000"/>
                    </a:spcBef>
                  </a:pPr>
                  <a:r>
                    <a:rPr lang="en-US" sz="1800" b="1" dirty="0">
                      <a:solidFill>
                        <a:schemeClr val="accent1"/>
                      </a:solidFill>
                      <a:sym typeface="Symbol" charset="0"/>
                    </a:rPr>
                    <a:t>Survival</a:t>
                  </a:r>
                  <a:endParaRPr lang="en-US" sz="1800" b="1" dirty="0">
                    <a:solidFill>
                      <a:schemeClr val="accent1"/>
                    </a:solidFill>
                  </a:endParaRPr>
                </a:p>
              </p:txBody>
            </p:sp>
            <p:sp>
              <p:nvSpPr>
                <p:cNvPr id="49216" name="Rectangle 516"/>
                <p:cNvSpPr>
                  <a:spLocks noChangeArrowheads="1"/>
                </p:cNvSpPr>
                <p:nvPr/>
              </p:nvSpPr>
              <p:spPr bwMode="auto">
                <a:xfrm>
                  <a:off x="1363" y="3594"/>
                  <a:ext cx="2731" cy="219"/>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49217" name="Text Box 517"/>
                <p:cNvSpPr txBox="1">
                  <a:spLocks noChangeArrowheads="1"/>
                </p:cNvSpPr>
                <p:nvPr/>
              </p:nvSpPr>
              <p:spPr bwMode="gray">
                <a:xfrm>
                  <a:off x="2181" y="3586"/>
                  <a:ext cx="10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spcBef>
                      <a:spcPct val="50000"/>
                    </a:spcBef>
                  </a:pPr>
                  <a:r>
                    <a:rPr lang="en-US" b="1">
                      <a:solidFill>
                        <a:schemeClr val="accent1"/>
                      </a:solidFill>
                      <a:sym typeface="Symbol" charset="0"/>
                    </a:rPr>
                    <a:t>Proliferation</a:t>
                  </a:r>
                  <a:endParaRPr lang="en-US" b="1">
                    <a:solidFill>
                      <a:schemeClr val="accent1"/>
                    </a:solidFill>
                  </a:endParaRPr>
                </a:p>
              </p:txBody>
            </p:sp>
            <p:sp>
              <p:nvSpPr>
                <p:cNvPr id="49218" name="Text Box 518"/>
                <p:cNvSpPr txBox="1">
                  <a:spLocks noChangeArrowheads="1"/>
                </p:cNvSpPr>
                <p:nvPr/>
              </p:nvSpPr>
              <p:spPr bwMode="gray">
                <a:xfrm>
                  <a:off x="3283" y="3580"/>
                  <a:ext cx="80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spcBef>
                      <a:spcPct val="50000"/>
                    </a:spcBef>
                  </a:pPr>
                  <a:r>
                    <a:rPr lang="en-US" b="1">
                      <a:solidFill>
                        <a:schemeClr val="accent1"/>
                      </a:solidFill>
                      <a:sym typeface="Symbol" charset="0"/>
                    </a:rPr>
                    <a:t>Migration</a:t>
                  </a:r>
                  <a:endParaRPr lang="en-US" b="1">
                    <a:solidFill>
                      <a:schemeClr val="accent1"/>
                    </a:solidFill>
                  </a:endParaRPr>
                </a:p>
              </p:txBody>
            </p:sp>
          </p:grpSp>
          <p:grpSp>
            <p:nvGrpSpPr>
              <p:cNvPr id="49211" name="Group 519"/>
              <p:cNvGrpSpPr>
                <a:grpSpLocks/>
              </p:cNvGrpSpPr>
              <p:nvPr/>
            </p:nvGrpSpPr>
            <p:grpSpPr bwMode="auto">
              <a:xfrm>
                <a:off x="1928" y="3819"/>
                <a:ext cx="1591" cy="166"/>
                <a:chOff x="1926" y="3537"/>
                <a:chExt cx="1830" cy="222"/>
              </a:xfrm>
            </p:grpSpPr>
            <p:sp>
              <p:nvSpPr>
                <p:cNvPr id="49212" name="Line 520"/>
                <p:cNvSpPr>
                  <a:spLocks noChangeShapeType="1"/>
                </p:cNvSpPr>
                <p:nvPr/>
              </p:nvSpPr>
              <p:spPr bwMode="auto">
                <a:xfrm>
                  <a:off x="2821" y="3537"/>
                  <a:ext cx="0" cy="216"/>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13" name="Line 521"/>
                <p:cNvSpPr>
                  <a:spLocks noChangeShapeType="1"/>
                </p:cNvSpPr>
                <p:nvPr/>
              </p:nvSpPr>
              <p:spPr bwMode="auto">
                <a:xfrm>
                  <a:off x="1926" y="3537"/>
                  <a:ext cx="201" cy="222"/>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14" name="Line 522"/>
                <p:cNvSpPr>
                  <a:spLocks noChangeShapeType="1"/>
                </p:cNvSpPr>
                <p:nvPr/>
              </p:nvSpPr>
              <p:spPr bwMode="auto">
                <a:xfrm flipH="1">
                  <a:off x="3561" y="3537"/>
                  <a:ext cx="195" cy="204"/>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grpSp>
          <p:nvGrpSpPr>
            <p:cNvPr id="49190" name="Group 523"/>
            <p:cNvGrpSpPr>
              <a:grpSpLocks/>
            </p:cNvGrpSpPr>
            <p:nvPr/>
          </p:nvGrpSpPr>
          <p:grpSpPr bwMode="auto">
            <a:xfrm>
              <a:off x="2969" y="684"/>
              <a:ext cx="2456" cy="344"/>
              <a:chOff x="1538" y="2828"/>
              <a:chExt cx="2456" cy="344"/>
            </a:xfrm>
          </p:grpSpPr>
          <p:sp>
            <p:nvSpPr>
              <p:cNvPr id="49200" name="Line 524"/>
              <p:cNvSpPr>
                <a:spLocks noChangeShapeType="1"/>
              </p:cNvSpPr>
              <p:nvPr/>
            </p:nvSpPr>
            <p:spPr bwMode="gray">
              <a:xfrm flipH="1">
                <a:off x="1567" y="3029"/>
                <a:ext cx="101" cy="142"/>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01" name="Line 525"/>
              <p:cNvSpPr>
                <a:spLocks noChangeShapeType="1"/>
              </p:cNvSpPr>
              <p:nvPr/>
            </p:nvSpPr>
            <p:spPr bwMode="gray">
              <a:xfrm>
                <a:off x="2467" y="3026"/>
                <a:ext cx="0" cy="146"/>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nvGrpSpPr>
              <p:cNvPr id="49202" name="Group 526"/>
              <p:cNvGrpSpPr>
                <a:grpSpLocks/>
              </p:cNvGrpSpPr>
              <p:nvPr/>
            </p:nvGrpSpPr>
            <p:grpSpPr bwMode="auto">
              <a:xfrm>
                <a:off x="1538" y="2828"/>
                <a:ext cx="2456" cy="231"/>
                <a:chOff x="1538" y="2828"/>
                <a:chExt cx="2456" cy="231"/>
              </a:xfrm>
            </p:grpSpPr>
            <p:sp>
              <p:nvSpPr>
                <p:cNvPr id="49206" name="Text Box 527"/>
                <p:cNvSpPr txBox="1">
                  <a:spLocks noChangeArrowheads="1"/>
                </p:cNvSpPr>
                <p:nvPr/>
              </p:nvSpPr>
              <p:spPr bwMode="auto">
                <a:xfrm>
                  <a:off x="1538" y="2828"/>
                  <a:ext cx="4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PLC</a:t>
                  </a:r>
                </a:p>
              </p:txBody>
            </p:sp>
            <p:sp>
              <p:nvSpPr>
                <p:cNvPr id="49207" name="Text Box 528"/>
                <p:cNvSpPr txBox="1">
                  <a:spLocks noChangeArrowheads="1"/>
                </p:cNvSpPr>
                <p:nvPr/>
              </p:nvSpPr>
              <p:spPr bwMode="auto">
                <a:xfrm>
                  <a:off x="2947" y="2828"/>
                  <a:ext cx="41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FAK</a:t>
                  </a:r>
                </a:p>
              </p:txBody>
            </p:sp>
            <p:sp>
              <p:nvSpPr>
                <p:cNvPr id="49208" name="Text Box 529"/>
                <p:cNvSpPr txBox="1">
                  <a:spLocks noChangeArrowheads="1"/>
                </p:cNvSpPr>
                <p:nvPr/>
              </p:nvSpPr>
              <p:spPr bwMode="auto">
                <a:xfrm>
                  <a:off x="2202" y="2828"/>
                  <a:ext cx="4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PI3-K</a:t>
                  </a:r>
                </a:p>
              </p:txBody>
            </p:sp>
            <p:sp>
              <p:nvSpPr>
                <p:cNvPr id="49209" name="Text Box 530"/>
                <p:cNvSpPr txBox="1">
                  <a:spLocks noChangeArrowheads="1"/>
                </p:cNvSpPr>
                <p:nvPr/>
              </p:nvSpPr>
              <p:spPr bwMode="auto">
                <a:xfrm>
                  <a:off x="3614" y="2828"/>
                  <a:ext cx="3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Ras</a:t>
                  </a:r>
                </a:p>
              </p:txBody>
            </p:sp>
          </p:grpSp>
          <p:sp>
            <p:nvSpPr>
              <p:cNvPr id="49203" name="Line 531"/>
              <p:cNvSpPr>
                <a:spLocks noChangeShapeType="1"/>
              </p:cNvSpPr>
              <p:nvPr/>
            </p:nvSpPr>
            <p:spPr bwMode="gray">
              <a:xfrm>
                <a:off x="3171" y="3026"/>
                <a:ext cx="0" cy="146"/>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04" name="Line 532"/>
              <p:cNvSpPr>
                <a:spLocks noChangeShapeType="1"/>
              </p:cNvSpPr>
              <p:nvPr/>
            </p:nvSpPr>
            <p:spPr bwMode="gray">
              <a:xfrm>
                <a:off x="3830" y="3026"/>
                <a:ext cx="0" cy="146"/>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sp>
            <p:nvSpPr>
              <p:cNvPr id="49205" name="Line 533"/>
              <p:cNvSpPr>
                <a:spLocks noChangeShapeType="1"/>
              </p:cNvSpPr>
              <p:nvPr/>
            </p:nvSpPr>
            <p:spPr bwMode="gray">
              <a:xfrm>
                <a:off x="1784" y="3029"/>
                <a:ext cx="101" cy="142"/>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nvGrpSpPr>
            <p:cNvPr id="49191" name="Group 534"/>
            <p:cNvGrpSpPr>
              <a:grpSpLocks/>
            </p:cNvGrpSpPr>
            <p:nvPr/>
          </p:nvGrpSpPr>
          <p:grpSpPr bwMode="auto">
            <a:xfrm>
              <a:off x="2741" y="1047"/>
              <a:ext cx="2828" cy="393"/>
              <a:chOff x="1310" y="3191"/>
              <a:chExt cx="2828" cy="393"/>
            </a:xfrm>
          </p:grpSpPr>
          <p:grpSp>
            <p:nvGrpSpPr>
              <p:cNvPr id="49192" name="Group 535"/>
              <p:cNvGrpSpPr>
                <a:grpSpLocks/>
              </p:cNvGrpSpPr>
              <p:nvPr/>
            </p:nvGrpSpPr>
            <p:grpSpPr bwMode="auto">
              <a:xfrm>
                <a:off x="1310" y="3191"/>
                <a:ext cx="2828" cy="243"/>
                <a:chOff x="1310" y="3191"/>
                <a:chExt cx="2828" cy="243"/>
              </a:xfrm>
            </p:grpSpPr>
            <p:sp>
              <p:nvSpPr>
                <p:cNvPr id="49194" name="Text Box 536"/>
                <p:cNvSpPr txBox="1">
                  <a:spLocks noChangeArrowheads="1"/>
                </p:cNvSpPr>
                <p:nvPr/>
              </p:nvSpPr>
              <p:spPr bwMode="auto">
                <a:xfrm>
                  <a:off x="1856" y="3191"/>
                  <a:ext cx="33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IP3</a:t>
                  </a:r>
                </a:p>
              </p:txBody>
            </p:sp>
            <p:sp>
              <p:nvSpPr>
                <p:cNvPr id="49195" name="Text Box 537"/>
                <p:cNvSpPr txBox="1">
                  <a:spLocks noChangeArrowheads="1"/>
                </p:cNvSpPr>
                <p:nvPr/>
              </p:nvSpPr>
              <p:spPr bwMode="auto">
                <a:xfrm>
                  <a:off x="1310" y="3191"/>
                  <a:ext cx="4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PKC</a:t>
                  </a:r>
                </a:p>
              </p:txBody>
            </p:sp>
            <p:sp>
              <p:nvSpPr>
                <p:cNvPr id="49196" name="Text Box 538"/>
                <p:cNvSpPr txBox="1">
                  <a:spLocks noChangeArrowheads="1"/>
                </p:cNvSpPr>
                <p:nvPr/>
              </p:nvSpPr>
              <p:spPr bwMode="auto">
                <a:xfrm>
                  <a:off x="2314" y="3191"/>
                  <a:ext cx="41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AKT</a:t>
                  </a:r>
                </a:p>
              </p:txBody>
            </p:sp>
            <p:sp>
              <p:nvSpPr>
                <p:cNvPr id="49197" name="Text Box 539"/>
                <p:cNvSpPr txBox="1">
                  <a:spLocks noChangeArrowheads="1"/>
                </p:cNvSpPr>
                <p:nvPr/>
              </p:nvSpPr>
              <p:spPr bwMode="auto">
                <a:xfrm>
                  <a:off x="2852" y="3191"/>
                  <a:ext cx="6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Paxillin</a:t>
                  </a:r>
                </a:p>
              </p:txBody>
            </p:sp>
            <p:sp>
              <p:nvSpPr>
                <p:cNvPr id="49198" name="Text Box 540"/>
                <p:cNvSpPr txBox="1">
                  <a:spLocks noChangeArrowheads="1"/>
                </p:cNvSpPr>
                <p:nvPr/>
              </p:nvSpPr>
              <p:spPr bwMode="auto">
                <a:xfrm>
                  <a:off x="3598" y="3191"/>
                  <a:ext cx="5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solidFill>
                        <a:schemeClr val="accent1"/>
                      </a:solidFill>
                    </a:rPr>
                    <a:t>MAPK</a:t>
                  </a:r>
                </a:p>
              </p:txBody>
            </p:sp>
            <p:sp>
              <p:nvSpPr>
                <p:cNvPr id="49199" name="Line 541"/>
                <p:cNvSpPr>
                  <a:spLocks noChangeShapeType="1"/>
                </p:cNvSpPr>
                <p:nvPr/>
              </p:nvSpPr>
              <p:spPr bwMode="auto">
                <a:xfrm>
                  <a:off x="1361" y="3434"/>
                  <a:ext cx="2736"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s-ES"/>
                </a:p>
              </p:txBody>
            </p:sp>
          </p:grpSp>
          <p:sp>
            <p:nvSpPr>
              <p:cNvPr id="49193" name="Line 542"/>
              <p:cNvSpPr>
                <a:spLocks noChangeShapeType="1"/>
              </p:cNvSpPr>
              <p:nvPr/>
            </p:nvSpPr>
            <p:spPr bwMode="gray">
              <a:xfrm>
                <a:off x="2713" y="3390"/>
                <a:ext cx="0" cy="194"/>
              </a:xfrm>
              <a:prstGeom prst="line">
                <a:avLst/>
              </a:prstGeom>
              <a:noFill/>
              <a:ln w="19050">
                <a:solidFill>
                  <a:schemeClr val="accent1"/>
                </a:solidFill>
                <a:round/>
                <a:headEnd/>
                <a:tailEnd type="triangle" w="lg" len="lg"/>
              </a:ln>
              <a:extLst>
                <a:ext uri="{909E8E84-426E-40dd-AFC4-6F175D3DCCD1}">
                  <a14:hiddenFill xmlns:a14="http://schemas.microsoft.com/office/drawing/2010/main">
                    <a:noFill/>
                  </a14:hiddenFill>
                </a:ext>
              </a:extLst>
            </p:spPr>
            <p:txBody>
              <a:bodyPr/>
              <a:lstStyle/>
              <a:p>
                <a:endParaRPr lang="es-ES"/>
              </a:p>
            </p:txBody>
          </p:sp>
        </p:grpSp>
      </p:grpSp>
      <p:grpSp>
        <p:nvGrpSpPr>
          <p:cNvPr id="49710" name="Group 547"/>
          <p:cNvGrpSpPr>
            <a:grpSpLocks/>
          </p:cNvGrpSpPr>
          <p:nvPr/>
        </p:nvGrpSpPr>
        <p:grpSpPr bwMode="auto">
          <a:xfrm>
            <a:off x="512763" y="2671763"/>
            <a:ext cx="1435100" cy="542925"/>
            <a:chOff x="475" y="1367"/>
            <a:chExt cx="904" cy="342"/>
          </a:xfrm>
        </p:grpSpPr>
        <p:sp>
          <p:nvSpPr>
            <p:cNvPr id="49186" name="AutoShape 548"/>
            <p:cNvSpPr>
              <a:spLocks noChangeAspect="1" noChangeArrowheads="1"/>
            </p:cNvSpPr>
            <p:nvPr/>
          </p:nvSpPr>
          <p:spPr bwMode="auto">
            <a:xfrm>
              <a:off x="1024" y="1367"/>
              <a:ext cx="355" cy="342"/>
            </a:xfrm>
            <a:prstGeom prst="hexagon">
              <a:avLst>
                <a:gd name="adj" fmla="val 25950"/>
                <a:gd name="vf" fmla="val 115470"/>
              </a:avLst>
            </a:prstGeom>
            <a:gradFill rotWithShape="1">
              <a:gsLst>
                <a:gs pos="0">
                  <a:srgbClr val="FFFF00"/>
                </a:gs>
                <a:gs pos="100000">
                  <a:srgbClr val="767600"/>
                </a:gs>
              </a:gsLst>
              <a:path path="shape">
                <a:fillToRect l="50000" t="50000" r="50000" b="50000"/>
              </a:path>
            </a:gradFill>
            <a:ln w="9525">
              <a:miter lim="800000"/>
              <a:headEnd/>
              <a:tailEnd/>
            </a:ln>
            <a:scene3d>
              <a:camera prst="legacyObliqueRight">
                <a:rot lat="300000" lon="20399980" rev="0"/>
              </a:camera>
              <a:lightRig rig="legacyFlat2" dir="b"/>
            </a:scene3d>
            <a:sp3d extrusionH="163500" prstMaterial="legacyPlastic">
              <a:bevelT w="13500" h="13500" prst="angle"/>
              <a:bevelB w="13500" h="13500" prst="angle"/>
              <a:extrusionClr>
                <a:srgbClr val="FFFF00"/>
              </a:extrusionClr>
            </a:sp3d>
          </p:spPr>
          <p:txBody>
            <a:bodyPr wrap="none" anchor="ctr">
              <a:flatTx/>
            </a:bodyPr>
            <a:lstStyle/>
            <a:p>
              <a:endParaRPr lang="es-ES"/>
            </a:p>
          </p:txBody>
        </p:sp>
        <p:sp>
          <p:nvSpPr>
            <p:cNvPr id="49187" name="Text Box 549"/>
            <p:cNvSpPr txBox="1">
              <a:spLocks noChangeArrowheads="1"/>
            </p:cNvSpPr>
            <p:nvPr/>
          </p:nvSpPr>
          <p:spPr bwMode="auto">
            <a:xfrm>
              <a:off x="475" y="1439"/>
              <a:ext cx="5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VEGF</a:t>
              </a:r>
            </a:p>
          </p:txBody>
        </p:sp>
      </p:grpSp>
      <p:sp>
        <p:nvSpPr>
          <p:cNvPr id="249382" name="Text Box 550"/>
          <p:cNvSpPr txBox="1">
            <a:spLocks noChangeArrowheads="1"/>
          </p:cNvSpPr>
          <p:nvPr/>
        </p:nvSpPr>
        <p:spPr bwMode="auto">
          <a:xfrm>
            <a:off x="5135563" y="2400300"/>
            <a:ext cx="23177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Unión y activación del VEGFR</a:t>
            </a:r>
            <a:endParaRPr lang="en-US" b="1">
              <a:sym typeface="Symbol" charset="0"/>
            </a:endParaRPr>
          </a:p>
        </p:txBody>
      </p:sp>
      <p:sp>
        <p:nvSpPr>
          <p:cNvPr id="249383" name="Text Box 551"/>
          <p:cNvSpPr txBox="1">
            <a:spLocks noChangeArrowheads="1"/>
          </p:cNvSpPr>
          <p:nvPr/>
        </p:nvSpPr>
        <p:spPr bwMode="auto">
          <a:xfrm>
            <a:off x="6859588" y="4341813"/>
            <a:ext cx="195738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Activación de la célula endotelial</a:t>
            </a:r>
            <a:endParaRPr lang="en-US" b="1">
              <a:sym typeface="Symbol" charset="0"/>
            </a:endParaRPr>
          </a:p>
        </p:txBody>
      </p:sp>
      <p:sp>
        <p:nvSpPr>
          <p:cNvPr id="49184" name="Rectangle 552"/>
          <p:cNvSpPr>
            <a:spLocks noGrp="1" noChangeArrowheads="1"/>
          </p:cNvSpPr>
          <p:nvPr>
            <p:ph type="title"/>
          </p:nvPr>
        </p:nvSpPr>
        <p:spPr/>
        <p:txBody>
          <a:bodyPr>
            <a:normAutofit fontScale="90000"/>
          </a:bodyPr>
          <a:lstStyle/>
          <a:p>
            <a:pPr eaLnBrk="1" hangingPunct="1"/>
            <a:r>
              <a:rPr lang="en-US" dirty="0">
                <a:latin typeface="Arial" charset="0"/>
                <a:cs typeface="Arial" charset="0"/>
              </a:rPr>
              <a:t>VEGF: Un </a:t>
            </a:r>
            <a:r>
              <a:rPr lang="en-US" dirty="0" err="1">
                <a:latin typeface="Arial" charset="0"/>
                <a:cs typeface="Arial" charset="0"/>
              </a:rPr>
              <a:t>Mediador</a:t>
            </a:r>
            <a:r>
              <a:rPr lang="en-US" dirty="0">
                <a:latin typeface="Arial" charset="0"/>
                <a:cs typeface="Arial" charset="0"/>
              </a:rPr>
              <a:t> Clave de Angiogenesis</a:t>
            </a:r>
          </a:p>
        </p:txBody>
      </p:sp>
      <p:pic>
        <p:nvPicPr>
          <p:cNvPr id="49185" name="8 Imagen" descr="MLMSignature0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451600"/>
            <a:ext cx="642938"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466571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1.38889E-6 3.33333E-6 L 0.29774 -0.08172 " pathEditMode="relative" rAng="0" ptsTypes="AA">
                                      <p:cBhvr>
                                        <p:cTn id="6" dur="1000" fill="hold"/>
                                        <p:tgtEl>
                                          <p:spTgt spid="49710"/>
                                        </p:tgtEl>
                                        <p:attrNameLst>
                                          <p:attrName>ppt_x</p:attrName>
                                          <p:attrName>ppt_y</p:attrName>
                                        </p:attrNameLst>
                                      </p:cBhvr>
                                      <p:rCtr x="14878" y="-4097"/>
                                    </p:animMotion>
                                  </p:childTnLst>
                                </p:cTn>
                              </p:par>
                            </p:childTnLst>
                          </p:cTn>
                        </p:par>
                        <p:par>
                          <p:cTn id="7" fill="hold" nodeType="afterGroup">
                            <p:stCondLst>
                              <p:cond delay="1000"/>
                            </p:stCondLst>
                            <p:childTnLst>
                              <p:par>
                                <p:cTn id="8" presetID="10" presetClass="entr" presetSubtype="0" fill="hold" grpId="0" nodeType="afterEffect">
                                  <p:stCondLst>
                                    <p:cond delay="0"/>
                                  </p:stCondLst>
                                  <p:childTnLst>
                                    <p:set>
                                      <p:cBhvr>
                                        <p:cTn id="9" dur="1" fill="hold">
                                          <p:stCondLst>
                                            <p:cond delay="0"/>
                                          </p:stCondLst>
                                        </p:cTn>
                                        <p:tgtEl>
                                          <p:spTgt spid="249382"/>
                                        </p:tgtEl>
                                        <p:attrNameLst>
                                          <p:attrName>style.visibility</p:attrName>
                                        </p:attrNameLst>
                                      </p:cBhvr>
                                      <p:to>
                                        <p:strVal val="visible"/>
                                      </p:to>
                                    </p:set>
                                    <p:animEffect transition="in" filter="fade">
                                      <p:cBhvr>
                                        <p:cTn id="10" dur="500"/>
                                        <p:tgtEl>
                                          <p:spTgt spid="249382"/>
                                        </p:tgtEl>
                                      </p:cBhvr>
                                    </p:animEffect>
                                  </p:childTnLst>
                                </p:cTn>
                              </p:par>
                            </p:childTnLst>
                          </p:cTn>
                        </p:par>
                        <p:par>
                          <p:cTn id="11" fill="hold" nodeType="afterGroup">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249383"/>
                                        </p:tgtEl>
                                        <p:attrNameLst>
                                          <p:attrName>style.visibility</p:attrName>
                                        </p:attrNameLst>
                                      </p:cBhvr>
                                      <p:to>
                                        <p:strVal val="visible"/>
                                      </p:to>
                                    </p:set>
                                    <p:animEffect transition="in" filter="fade">
                                      <p:cBhvr>
                                        <p:cTn id="14" dur="1000"/>
                                        <p:tgtEl>
                                          <p:spTgt spid="249383"/>
                                        </p:tgtEl>
                                      </p:cBhvr>
                                    </p:animEffect>
                                  </p:childTnLst>
                                </p:cTn>
                              </p:par>
                              <p:par>
                                <p:cTn id="15" presetID="22" presetClass="entr" presetSubtype="1" fill="hold" nodeType="withEffect">
                                  <p:stCondLst>
                                    <p:cond delay="0"/>
                                  </p:stCondLst>
                                  <p:childTnLst>
                                    <p:set>
                                      <p:cBhvr>
                                        <p:cTn id="16" dur="1" fill="hold">
                                          <p:stCondLst>
                                            <p:cond delay="0"/>
                                          </p:stCondLst>
                                        </p:cTn>
                                        <p:tgtEl>
                                          <p:spTgt spid="49702"/>
                                        </p:tgtEl>
                                        <p:attrNameLst>
                                          <p:attrName>style.visibility</p:attrName>
                                        </p:attrNameLst>
                                      </p:cBhvr>
                                      <p:to>
                                        <p:strVal val="visible"/>
                                      </p:to>
                                    </p:set>
                                    <p:animEffect transition="in" filter="wipe(up)">
                                      <p:cBhvr>
                                        <p:cTn id="17" dur="1000"/>
                                        <p:tgtEl>
                                          <p:spTgt spid="49702"/>
                                        </p:tgtEl>
                                      </p:cBhvr>
                                    </p:animEffect>
                                  </p:childTnLst>
                                </p:cTn>
                              </p:par>
                              <p:par>
                                <p:cTn id="18" presetID="22" presetClass="exit" presetSubtype="1" fill="hold" nodeType="withEffect">
                                  <p:stCondLst>
                                    <p:cond delay="0"/>
                                  </p:stCondLst>
                                  <p:childTnLst>
                                    <p:animEffect transition="out" filter="wipe(up)">
                                      <p:cBhvr>
                                        <p:cTn id="19" dur="1000"/>
                                        <p:tgtEl>
                                          <p:spTgt spid="49604"/>
                                        </p:tgtEl>
                                      </p:cBhvr>
                                    </p:animEffect>
                                    <p:set>
                                      <p:cBhvr>
                                        <p:cTn id="20" dur="1" fill="hold">
                                          <p:stCondLst>
                                            <p:cond delay="999"/>
                                          </p:stCondLst>
                                        </p:cTn>
                                        <p:tgtEl>
                                          <p:spTgt spid="496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382" grpId="0"/>
      <p:bldP spid="24938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lstStyle/>
          <a:p>
            <a:r>
              <a:rPr lang="es-ES" dirty="0" smtClean="0"/>
              <a:t>Angiog</a:t>
            </a:r>
            <a:r>
              <a:rPr lang="es-ES" dirty="0" smtClean="0"/>
              <a:t>énesis en cáncer</a:t>
            </a:r>
            <a:endParaRPr lang="es-ES" dirty="0"/>
          </a:p>
        </p:txBody>
      </p:sp>
      <p:sp>
        <p:nvSpPr>
          <p:cNvPr id="2" name="Subtítulo 1"/>
          <p:cNvSpPr>
            <a:spLocks noGrp="1"/>
          </p:cNvSpPr>
          <p:nvPr>
            <p:ph type="subTitle" idx="1"/>
          </p:nvPr>
        </p:nvSpPr>
        <p:spPr/>
        <p:txBody>
          <a:bodyPr/>
          <a:lstStyle/>
          <a:p>
            <a:endParaRPr lang="es-ES"/>
          </a:p>
        </p:txBody>
      </p:sp>
    </p:spTree>
    <p:extLst>
      <p:ext uri="{BB962C8B-B14F-4D97-AF65-F5344CB8AC3E}">
        <p14:creationId xmlns:p14="http://schemas.microsoft.com/office/powerpoint/2010/main" val="18405049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igure from H&amp;S 1009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invGray">
          <a:xfrm>
            <a:off x="466725" y="1549400"/>
            <a:ext cx="8229600" cy="441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6311900" y="1649413"/>
            <a:ext cx="23622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69875" indent="-269875" algn="l">
              <a:spcAft>
                <a:spcPct val="30000"/>
              </a:spcAft>
              <a:buClr>
                <a:srgbClr val="FFFFFF"/>
              </a:buClr>
              <a:buSzPct val="90000"/>
              <a:buFont typeface="Wingdings" charset="0"/>
              <a:buNone/>
            </a:pPr>
            <a:r>
              <a:rPr lang="en-US" sz="1600" smtClean="0">
                <a:solidFill>
                  <a:srgbClr val="FFFFFF"/>
                </a:solidFill>
                <a:ea typeface="ＭＳ Ｐゴシック" charset="0"/>
              </a:rPr>
              <a:t>Large tumor </a:t>
            </a:r>
          </a:p>
          <a:p>
            <a:pPr marL="269875" indent="-269875" algn="l">
              <a:spcAft>
                <a:spcPct val="30000"/>
              </a:spcAft>
              <a:buClr>
                <a:srgbClr val="FFFFFF"/>
              </a:buClr>
              <a:buSzPct val="90000"/>
              <a:buFont typeface="Wingdings" charset="0"/>
              <a:buChar char="l"/>
            </a:pPr>
            <a:r>
              <a:rPr lang="en-US" sz="1600" smtClean="0">
                <a:solidFill>
                  <a:srgbClr val="FFFFFF"/>
                </a:solidFill>
                <a:ea typeface="ＭＳ Ｐゴシック" charset="0"/>
              </a:rPr>
              <a:t>Vascular</a:t>
            </a:r>
          </a:p>
          <a:p>
            <a:pPr marL="269875" indent="-269875" algn="l">
              <a:spcAft>
                <a:spcPct val="30000"/>
              </a:spcAft>
              <a:buClr>
                <a:srgbClr val="FFFFFF"/>
              </a:buClr>
              <a:buSzPct val="90000"/>
              <a:buFont typeface="Wingdings" charset="0"/>
              <a:buChar char="l"/>
            </a:pPr>
            <a:r>
              <a:rPr lang="en-US" sz="1600" smtClean="0">
                <a:solidFill>
                  <a:srgbClr val="FFFFFF"/>
                </a:solidFill>
                <a:ea typeface="ＭＳ Ｐゴシック" charset="0"/>
              </a:rPr>
              <a:t>Metastatic potential</a:t>
            </a:r>
            <a:endParaRPr lang="en-GB" sz="1600" smtClean="0">
              <a:solidFill>
                <a:srgbClr val="FFFFFF"/>
              </a:solidFill>
              <a:ea typeface="ＭＳ Ｐゴシック" charset="0"/>
            </a:endParaRPr>
          </a:p>
        </p:txBody>
      </p:sp>
      <p:sp>
        <p:nvSpPr>
          <p:cNvPr id="31748" name="Rectangle 4"/>
          <p:cNvSpPr>
            <a:spLocks noGrp="1" noChangeArrowheads="1"/>
          </p:cNvSpPr>
          <p:nvPr>
            <p:ph type="title"/>
          </p:nvPr>
        </p:nvSpPr>
        <p:spPr/>
        <p:txBody>
          <a:bodyPr/>
          <a:lstStyle/>
          <a:p>
            <a:pPr eaLnBrk="1" hangingPunct="1"/>
            <a:r>
              <a:rPr lang="en-US" sz="2800">
                <a:latin typeface="Arial" charset="0"/>
              </a:rPr>
              <a:t>Overexpression of pro-angiogenic signals, such as VEGF, enables tumors to progress</a:t>
            </a:r>
          </a:p>
        </p:txBody>
      </p:sp>
      <p:sp>
        <p:nvSpPr>
          <p:cNvPr id="31749" name="Text Box 5"/>
          <p:cNvSpPr txBox="1">
            <a:spLocks noChangeArrowheads="1"/>
          </p:cNvSpPr>
          <p:nvPr/>
        </p:nvSpPr>
        <p:spPr bwMode="auto">
          <a:xfrm>
            <a:off x="5637213" y="6475413"/>
            <a:ext cx="31273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200" i="0" smtClean="0">
                <a:solidFill>
                  <a:srgbClr val="FFFFFF"/>
                </a:solidFill>
                <a:cs typeface="Arial" charset="0"/>
              </a:rPr>
              <a:t>Adapted from Bergers, et al. Nature 2002</a:t>
            </a:r>
          </a:p>
        </p:txBody>
      </p:sp>
      <p:sp>
        <p:nvSpPr>
          <p:cNvPr id="31750" name="Text Box 6"/>
          <p:cNvSpPr txBox="1">
            <a:spLocks noChangeArrowheads="1"/>
          </p:cNvSpPr>
          <p:nvPr/>
        </p:nvSpPr>
        <p:spPr bwMode="gray">
          <a:xfrm>
            <a:off x="2543175" y="3167063"/>
            <a:ext cx="2147888" cy="88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sz="1600" i="0" smtClean="0">
                <a:solidFill>
                  <a:srgbClr val="FFFFFF"/>
                </a:solidFill>
                <a:cs typeface="ＭＳ Ｐゴシック" charset="0"/>
              </a:rPr>
              <a:t>Angiogenic switch</a:t>
            </a:r>
          </a:p>
          <a:p>
            <a:pPr algn="l"/>
            <a:r>
              <a:rPr lang="en-GB" sz="1200" i="0" smtClean="0">
                <a:solidFill>
                  <a:srgbClr val="FFFFFF"/>
                </a:solidFill>
                <a:cs typeface="ＭＳ Ｐゴシック" charset="0"/>
              </a:rPr>
              <a:t>Results in overexpression</a:t>
            </a:r>
            <a:br>
              <a:rPr lang="en-GB" sz="1200" i="0" smtClean="0">
                <a:solidFill>
                  <a:srgbClr val="FFFFFF"/>
                </a:solidFill>
                <a:cs typeface="ＭＳ Ｐゴシック" charset="0"/>
              </a:rPr>
            </a:br>
            <a:r>
              <a:rPr lang="en-GB" sz="1200" i="0" smtClean="0">
                <a:solidFill>
                  <a:srgbClr val="FFFFFF"/>
                </a:solidFill>
                <a:cs typeface="ＭＳ Ｐゴシック" charset="0"/>
              </a:rPr>
              <a:t>of pro-angiogenic signals,</a:t>
            </a:r>
            <a:br>
              <a:rPr lang="en-GB" sz="1200" i="0" smtClean="0">
                <a:solidFill>
                  <a:srgbClr val="FFFFFF"/>
                </a:solidFill>
                <a:cs typeface="ＭＳ Ｐゴシック" charset="0"/>
              </a:rPr>
            </a:br>
            <a:r>
              <a:rPr lang="en-GB" sz="1200" i="0" smtClean="0">
                <a:solidFill>
                  <a:srgbClr val="FFFFFF"/>
                </a:solidFill>
                <a:cs typeface="ＭＳ Ｐゴシック" charset="0"/>
              </a:rPr>
              <a:t>such as VEGF</a:t>
            </a:r>
          </a:p>
        </p:txBody>
      </p:sp>
      <p:sp>
        <p:nvSpPr>
          <p:cNvPr id="31751" name="Rectangle 7"/>
          <p:cNvSpPr>
            <a:spLocks noGrp="1" noChangeArrowheads="1"/>
          </p:cNvSpPr>
          <p:nvPr>
            <p:ph type="body" sz="half" idx="1"/>
          </p:nvPr>
        </p:nvSpPr>
        <p:spPr>
          <a:xfrm>
            <a:off x="990600" y="1649413"/>
            <a:ext cx="2514600" cy="977900"/>
          </a:xfrm>
        </p:spPr>
        <p:txBody>
          <a:bodyPr>
            <a:normAutofit fontScale="92500" lnSpcReduction="10000"/>
          </a:bodyPr>
          <a:lstStyle/>
          <a:p>
            <a:pPr marL="287338" indent="-287338" eaLnBrk="1" hangingPunct="1">
              <a:spcAft>
                <a:spcPct val="30000"/>
              </a:spcAft>
              <a:buFont typeface="Wingdings" charset="0"/>
              <a:buNone/>
            </a:pPr>
            <a:r>
              <a:rPr lang="en-US" sz="1600">
                <a:latin typeface="Arial" charset="0"/>
              </a:rPr>
              <a:t>Small tumor (1–2mm)</a:t>
            </a:r>
          </a:p>
          <a:p>
            <a:pPr marL="287338" indent="-287338" eaLnBrk="1" hangingPunct="1">
              <a:spcAft>
                <a:spcPct val="30000"/>
              </a:spcAft>
            </a:pPr>
            <a:r>
              <a:rPr lang="en-US" sz="1600">
                <a:latin typeface="Arial" charset="0"/>
              </a:rPr>
              <a:t>Avascular</a:t>
            </a:r>
          </a:p>
          <a:p>
            <a:pPr marL="287338" indent="-287338" eaLnBrk="1" hangingPunct="1">
              <a:spcAft>
                <a:spcPct val="30000"/>
              </a:spcAft>
            </a:pPr>
            <a:r>
              <a:rPr lang="en-US" sz="1600">
                <a:latin typeface="Arial" charset="0"/>
              </a:rPr>
              <a:t>Dormant</a:t>
            </a:r>
            <a:endParaRPr lang="en-GB" sz="1600">
              <a:latin typeface="Arial" charset="0"/>
            </a:endParaRPr>
          </a:p>
        </p:txBody>
      </p:sp>
    </p:spTree>
    <p:extLst>
      <p:ext uri="{BB962C8B-B14F-4D97-AF65-F5344CB8AC3E}">
        <p14:creationId xmlns:p14="http://schemas.microsoft.com/office/powerpoint/2010/main" val="347871069"/>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z="2800">
                <a:latin typeface="Arial" charset="0"/>
              </a:rPr>
              <a:t>Angiogenesis is essential to tumor development</a:t>
            </a:r>
          </a:p>
        </p:txBody>
      </p:sp>
      <p:sp>
        <p:nvSpPr>
          <p:cNvPr id="20483" name="Rectangle 3"/>
          <p:cNvSpPr>
            <a:spLocks noGrp="1" noChangeArrowheads="1"/>
          </p:cNvSpPr>
          <p:nvPr>
            <p:ph type="body" sz="half" idx="2"/>
          </p:nvPr>
        </p:nvSpPr>
        <p:spPr>
          <a:xfrm>
            <a:off x="466725" y="1482725"/>
            <a:ext cx="8458200" cy="2632075"/>
          </a:xfrm>
        </p:spPr>
        <p:txBody>
          <a:bodyPr/>
          <a:lstStyle/>
          <a:p>
            <a:pPr marL="312738" indent="-312738" eaLnBrk="1" hangingPunct="1">
              <a:spcAft>
                <a:spcPct val="40000"/>
              </a:spcAft>
            </a:pPr>
            <a:r>
              <a:rPr lang="en-US" sz="1800">
                <a:latin typeface="Arial" charset="0"/>
              </a:rPr>
              <a:t>An independent blood supply is required for a tumor to grow beyond 2mm in diameter</a:t>
            </a:r>
            <a:r>
              <a:rPr lang="en-US" sz="1600" baseline="30000">
                <a:latin typeface="Arial" charset="0"/>
              </a:rPr>
              <a:t>1,2</a:t>
            </a:r>
          </a:p>
          <a:p>
            <a:pPr marL="312738" indent="-312738" eaLnBrk="1" hangingPunct="1">
              <a:spcAft>
                <a:spcPct val="40000"/>
              </a:spcAft>
            </a:pPr>
            <a:r>
              <a:rPr lang="en-US" sz="1800">
                <a:latin typeface="Arial" charset="0"/>
              </a:rPr>
              <a:t>Larger tumors rely on their vasculature for survival and further growth</a:t>
            </a:r>
            <a:r>
              <a:rPr lang="en-US" sz="1600" baseline="30000">
                <a:latin typeface="Arial" charset="0"/>
              </a:rPr>
              <a:t>1,2</a:t>
            </a:r>
            <a:endParaRPr lang="en-GB" sz="1600" baseline="30000">
              <a:latin typeface="Arial" charset="0"/>
            </a:endParaRPr>
          </a:p>
        </p:txBody>
      </p:sp>
      <p:sp>
        <p:nvSpPr>
          <p:cNvPr id="20484" name="Rectangle 4"/>
          <p:cNvSpPr>
            <a:spLocks noChangeArrowheads="1"/>
          </p:cNvSpPr>
          <p:nvPr/>
        </p:nvSpPr>
        <p:spPr bwMode="auto">
          <a:xfrm>
            <a:off x="2771775" y="6453188"/>
            <a:ext cx="6007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r" eaLnBrk="0" hangingPunct="0"/>
            <a:r>
              <a:rPr lang="en-US" sz="1200" smtClean="0">
                <a:solidFill>
                  <a:srgbClr val="FFFFFF"/>
                </a:solidFill>
                <a:ea typeface="ＭＳ Ｐゴシック" charset="0"/>
                <a:cs typeface="Arial" charset="0"/>
              </a:rPr>
              <a:t>1. Ferrara, Henzel. Biochem Biophys Res Commun 1989; 2. Folkman. NEJM 1971</a:t>
            </a:r>
          </a:p>
        </p:txBody>
      </p:sp>
      <p:grpSp>
        <p:nvGrpSpPr>
          <p:cNvPr id="20485" name="Group 5"/>
          <p:cNvGrpSpPr>
            <a:grpSpLocks/>
          </p:cNvGrpSpPr>
          <p:nvPr/>
        </p:nvGrpSpPr>
        <p:grpSpPr bwMode="auto">
          <a:xfrm>
            <a:off x="4697413" y="2708275"/>
            <a:ext cx="4267200" cy="3341688"/>
            <a:chOff x="96" y="1756"/>
            <a:chExt cx="2688" cy="2105"/>
          </a:xfrm>
        </p:grpSpPr>
        <p:pic>
          <p:nvPicPr>
            <p:cNvPr id="20487" name="Picture 6" descr="Slid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 y="1756"/>
              <a:ext cx="2688" cy="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8" name="Text Box 7"/>
            <p:cNvSpPr txBox="1">
              <a:spLocks noChangeArrowheads="1"/>
            </p:cNvSpPr>
            <p:nvPr/>
          </p:nvSpPr>
          <p:spPr bwMode="auto">
            <a:xfrm>
              <a:off x="360" y="2516"/>
              <a:ext cx="113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sz="1200" i="0" smtClean="0">
                  <a:solidFill>
                    <a:srgbClr val="FFFFFF"/>
                  </a:solidFill>
                </a:rPr>
                <a:t>Small avascular tumor</a:t>
              </a:r>
            </a:p>
          </p:txBody>
        </p:sp>
        <p:sp>
          <p:nvSpPr>
            <p:cNvPr id="20489" name="Text Box 8"/>
            <p:cNvSpPr txBox="1">
              <a:spLocks noChangeArrowheads="1"/>
            </p:cNvSpPr>
            <p:nvPr/>
          </p:nvSpPr>
          <p:spPr bwMode="auto">
            <a:xfrm>
              <a:off x="1156" y="2656"/>
              <a:ext cx="41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FFFF"/>
                  </a:solidFill>
                </a:rPr>
                <a:t>Tumor</a:t>
              </a:r>
            </a:p>
          </p:txBody>
        </p:sp>
        <p:sp>
          <p:nvSpPr>
            <p:cNvPr id="20490" name="Line 9"/>
            <p:cNvSpPr>
              <a:spLocks noChangeShapeType="1"/>
            </p:cNvSpPr>
            <p:nvPr/>
          </p:nvSpPr>
          <p:spPr bwMode="auto">
            <a:xfrm flipH="1" flipV="1">
              <a:off x="1385" y="2834"/>
              <a:ext cx="113" cy="106"/>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0491" name="Text Box 10"/>
            <p:cNvSpPr txBox="1">
              <a:spLocks noChangeArrowheads="1"/>
            </p:cNvSpPr>
            <p:nvPr/>
          </p:nvSpPr>
          <p:spPr bwMode="auto">
            <a:xfrm>
              <a:off x="372" y="3352"/>
              <a:ext cx="76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sz="1200" i="0" smtClean="0">
                  <a:solidFill>
                    <a:srgbClr val="FFFFFF"/>
                  </a:solidFill>
                </a:rPr>
                <a:t>Blood vessels</a:t>
              </a:r>
            </a:p>
          </p:txBody>
        </p:sp>
        <p:sp>
          <p:nvSpPr>
            <p:cNvPr id="20492" name="Line 11"/>
            <p:cNvSpPr>
              <a:spLocks noChangeShapeType="1"/>
            </p:cNvSpPr>
            <p:nvPr/>
          </p:nvSpPr>
          <p:spPr bwMode="auto">
            <a:xfrm flipH="1" flipV="1">
              <a:off x="1175" y="3448"/>
              <a:ext cx="98" cy="22"/>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0493" name="Line 12"/>
            <p:cNvSpPr>
              <a:spLocks noChangeShapeType="1"/>
            </p:cNvSpPr>
            <p:nvPr/>
          </p:nvSpPr>
          <p:spPr bwMode="auto">
            <a:xfrm flipH="1">
              <a:off x="1165" y="3382"/>
              <a:ext cx="73" cy="68"/>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0494" name="Text Box 13"/>
            <p:cNvSpPr txBox="1">
              <a:spLocks noChangeArrowheads="1"/>
            </p:cNvSpPr>
            <p:nvPr/>
          </p:nvSpPr>
          <p:spPr bwMode="auto">
            <a:xfrm>
              <a:off x="1066" y="3573"/>
              <a:ext cx="99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FFFF"/>
                  </a:solidFill>
                </a:rPr>
                <a:t>Large, highly</a:t>
              </a:r>
              <a:br>
                <a:rPr lang="en-GB" sz="1200" i="0" smtClean="0">
                  <a:solidFill>
                    <a:srgbClr val="FFFFFF"/>
                  </a:solidFill>
                </a:rPr>
              </a:br>
              <a:r>
                <a:rPr lang="en-GB" sz="1200" i="0" smtClean="0">
                  <a:solidFill>
                    <a:srgbClr val="FFFFFF"/>
                  </a:solidFill>
                </a:rPr>
                <a:t>vascularized tumor</a:t>
              </a:r>
            </a:p>
          </p:txBody>
        </p:sp>
        <p:sp>
          <p:nvSpPr>
            <p:cNvPr id="20495" name="Text Box 14"/>
            <p:cNvSpPr txBox="1">
              <a:spLocks noChangeArrowheads="1"/>
            </p:cNvSpPr>
            <p:nvPr/>
          </p:nvSpPr>
          <p:spPr bwMode="auto">
            <a:xfrm>
              <a:off x="2150" y="3571"/>
              <a:ext cx="4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smtClean="0">
                  <a:solidFill>
                    <a:srgbClr val="FFFFFF"/>
                  </a:solidFill>
                </a:rPr>
                <a:t>Growth</a:t>
              </a:r>
              <a:br>
                <a:rPr lang="en-GB" sz="1200" i="0" smtClean="0">
                  <a:solidFill>
                    <a:srgbClr val="FFFFFF"/>
                  </a:solidFill>
                </a:rPr>
              </a:br>
              <a:r>
                <a:rPr lang="en-GB" sz="1200" i="0" smtClean="0">
                  <a:solidFill>
                    <a:srgbClr val="FFFFFF"/>
                  </a:solidFill>
                </a:rPr>
                <a:t>factors</a:t>
              </a:r>
            </a:p>
          </p:txBody>
        </p:sp>
        <p:sp>
          <p:nvSpPr>
            <p:cNvPr id="20496" name="Line 15"/>
            <p:cNvSpPr>
              <a:spLocks noChangeShapeType="1"/>
            </p:cNvSpPr>
            <p:nvPr/>
          </p:nvSpPr>
          <p:spPr bwMode="auto">
            <a:xfrm>
              <a:off x="2068" y="3483"/>
              <a:ext cx="134" cy="99"/>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0497" name="Line 16"/>
            <p:cNvSpPr>
              <a:spLocks noChangeShapeType="1"/>
            </p:cNvSpPr>
            <p:nvPr/>
          </p:nvSpPr>
          <p:spPr bwMode="auto">
            <a:xfrm>
              <a:off x="2172" y="3479"/>
              <a:ext cx="30" cy="97"/>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0498" name="Line 17"/>
            <p:cNvSpPr>
              <a:spLocks noChangeShapeType="1"/>
            </p:cNvSpPr>
            <p:nvPr/>
          </p:nvSpPr>
          <p:spPr bwMode="auto">
            <a:xfrm>
              <a:off x="1543" y="3483"/>
              <a:ext cx="30" cy="108"/>
            </a:xfrm>
            <a:prstGeom prst="line">
              <a:avLst/>
            </a:prstGeom>
            <a:noFill/>
            <a:ln w="2857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grpSp>
      <p:pic>
        <p:nvPicPr>
          <p:cNvPr id="20486" name="Picture 18" descr="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2982913"/>
            <a:ext cx="44196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9125851"/>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sz="2800">
                <a:latin typeface="Arial" charset="0"/>
              </a:rPr>
              <a:t>Angiogenesis is involved throughout tumor formation, growth and metastasis</a:t>
            </a:r>
          </a:p>
        </p:txBody>
      </p:sp>
      <p:sp>
        <p:nvSpPr>
          <p:cNvPr id="22531" name="AutoShape 3"/>
          <p:cNvSpPr>
            <a:spLocks noChangeArrowheads="1"/>
          </p:cNvSpPr>
          <p:nvPr/>
        </p:nvSpPr>
        <p:spPr bwMode="gray">
          <a:xfrm>
            <a:off x="454025" y="5237163"/>
            <a:ext cx="8299450" cy="363537"/>
          </a:xfrm>
          <a:prstGeom prst="roundRect">
            <a:avLst>
              <a:gd name="adj" fmla="val 16667"/>
            </a:avLst>
          </a:prstGeom>
          <a:solidFill>
            <a:schemeClr val="accent1"/>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a:spAutoFit/>
          </a:bodyPr>
          <a:lstStyle/>
          <a:p>
            <a:pPr eaLnBrk="0" hangingPunct="0"/>
            <a:r>
              <a:rPr lang="en-GB" sz="1600" smtClean="0">
                <a:solidFill>
                  <a:srgbClr val="030374"/>
                </a:solidFill>
                <a:ea typeface="ＭＳ Ｐゴシック" charset="0"/>
              </a:rPr>
              <a:t>Stages at which angiogenesis plays a role in tumor progression</a:t>
            </a:r>
          </a:p>
        </p:txBody>
      </p:sp>
      <p:sp>
        <p:nvSpPr>
          <p:cNvPr id="22532" name="Line 4"/>
          <p:cNvSpPr>
            <a:spLocks noChangeShapeType="1"/>
          </p:cNvSpPr>
          <p:nvPr/>
        </p:nvSpPr>
        <p:spPr bwMode="gray">
          <a:xfrm>
            <a:off x="1739900" y="4705350"/>
            <a:ext cx="0" cy="533400"/>
          </a:xfrm>
          <a:prstGeom prst="line">
            <a:avLst/>
          </a:prstGeom>
          <a:noFill/>
          <a:ln w="38100">
            <a:solidFill>
              <a:schemeClr val="accent1"/>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3" name="Line 5"/>
          <p:cNvSpPr>
            <a:spLocks noChangeShapeType="1"/>
          </p:cNvSpPr>
          <p:nvPr/>
        </p:nvSpPr>
        <p:spPr bwMode="gray">
          <a:xfrm>
            <a:off x="3141663" y="4705350"/>
            <a:ext cx="0" cy="533400"/>
          </a:xfrm>
          <a:prstGeom prst="line">
            <a:avLst/>
          </a:prstGeom>
          <a:noFill/>
          <a:ln w="38100">
            <a:solidFill>
              <a:schemeClr val="accent1"/>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4" name="Line 6"/>
          <p:cNvSpPr>
            <a:spLocks noChangeShapeType="1"/>
          </p:cNvSpPr>
          <p:nvPr/>
        </p:nvSpPr>
        <p:spPr bwMode="gray">
          <a:xfrm>
            <a:off x="4546600" y="4705350"/>
            <a:ext cx="0" cy="533400"/>
          </a:xfrm>
          <a:prstGeom prst="line">
            <a:avLst/>
          </a:prstGeom>
          <a:noFill/>
          <a:ln w="38100">
            <a:solidFill>
              <a:schemeClr val="accent1"/>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5" name="Line 7"/>
          <p:cNvSpPr>
            <a:spLocks noChangeShapeType="1"/>
          </p:cNvSpPr>
          <p:nvPr/>
        </p:nvSpPr>
        <p:spPr bwMode="gray">
          <a:xfrm>
            <a:off x="7388225" y="4705350"/>
            <a:ext cx="0" cy="533400"/>
          </a:xfrm>
          <a:prstGeom prst="line">
            <a:avLst/>
          </a:prstGeom>
          <a:noFill/>
          <a:ln w="38100">
            <a:solidFill>
              <a:schemeClr val="accent1"/>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6" name="Line 8"/>
          <p:cNvSpPr>
            <a:spLocks noChangeShapeType="1"/>
          </p:cNvSpPr>
          <p:nvPr/>
        </p:nvSpPr>
        <p:spPr bwMode="gray">
          <a:xfrm flipV="1">
            <a:off x="1077913" y="3098800"/>
            <a:ext cx="0" cy="533400"/>
          </a:xfrm>
          <a:prstGeom prst="line">
            <a:avLst/>
          </a:prstGeom>
          <a:noFill/>
          <a:ln w="38100">
            <a:solidFill>
              <a:schemeClr val="accent2"/>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7" name="Line 9"/>
          <p:cNvSpPr>
            <a:spLocks noChangeShapeType="1"/>
          </p:cNvSpPr>
          <p:nvPr/>
        </p:nvSpPr>
        <p:spPr bwMode="gray">
          <a:xfrm flipV="1">
            <a:off x="2446338" y="3098800"/>
            <a:ext cx="0" cy="533400"/>
          </a:xfrm>
          <a:prstGeom prst="line">
            <a:avLst/>
          </a:prstGeom>
          <a:noFill/>
          <a:ln w="38100">
            <a:solidFill>
              <a:schemeClr val="accent2"/>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8" name="Line 10"/>
          <p:cNvSpPr>
            <a:spLocks noChangeShapeType="1"/>
          </p:cNvSpPr>
          <p:nvPr/>
        </p:nvSpPr>
        <p:spPr bwMode="gray">
          <a:xfrm flipV="1">
            <a:off x="3857625" y="3098800"/>
            <a:ext cx="0" cy="533400"/>
          </a:xfrm>
          <a:prstGeom prst="line">
            <a:avLst/>
          </a:prstGeom>
          <a:noFill/>
          <a:ln w="38100">
            <a:solidFill>
              <a:schemeClr val="accent2"/>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39" name="Line 11"/>
          <p:cNvSpPr>
            <a:spLocks noChangeShapeType="1"/>
          </p:cNvSpPr>
          <p:nvPr/>
        </p:nvSpPr>
        <p:spPr bwMode="gray">
          <a:xfrm flipV="1">
            <a:off x="5268913" y="3098800"/>
            <a:ext cx="0" cy="533400"/>
          </a:xfrm>
          <a:prstGeom prst="line">
            <a:avLst/>
          </a:prstGeom>
          <a:noFill/>
          <a:ln w="38100">
            <a:solidFill>
              <a:schemeClr val="accent2"/>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40" name="Line 12"/>
          <p:cNvSpPr>
            <a:spLocks noChangeShapeType="1"/>
          </p:cNvSpPr>
          <p:nvPr/>
        </p:nvSpPr>
        <p:spPr bwMode="gray">
          <a:xfrm flipV="1">
            <a:off x="6681788" y="3098800"/>
            <a:ext cx="0" cy="533400"/>
          </a:xfrm>
          <a:prstGeom prst="line">
            <a:avLst/>
          </a:prstGeom>
          <a:noFill/>
          <a:ln w="38100">
            <a:solidFill>
              <a:schemeClr val="accent2"/>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41" name="Line 13"/>
          <p:cNvSpPr>
            <a:spLocks noChangeShapeType="1"/>
          </p:cNvSpPr>
          <p:nvPr/>
        </p:nvSpPr>
        <p:spPr bwMode="gray">
          <a:xfrm flipV="1">
            <a:off x="8094663" y="3101975"/>
            <a:ext cx="0" cy="568325"/>
          </a:xfrm>
          <a:prstGeom prst="line">
            <a:avLst/>
          </a:prstGeom>
          <a:noFill/>
          <a:ln w="38100">
            <a:solidFill>
              <a:schemeClr val="accent2"/>
            </a:solidFill>
            <a:round/>
            <a:headEnd type="triangle" w="med" len="med"/>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2542" name="AutoShape 14"/>
          <p:cNvSpPr>
            <a:spLocks noChangeArrowheads="1"/>
          </p:cNvSpPr>
          <p:nvPr/>
        </p:nvSpPr>
        <p:spPr bwMode="gray">
          <a:xfrm>
            <a:off x="482600" y="2005013"/>
            <a:ext cx="1189038" cy="496887"/>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spAutoFit/>
          </a:bodyPr>
          <a:lstStyle/>
          <a:p>
            <a:pPr eaLnBrk="0" hangingPunct="0"/>
            <a:r>
              <a:rPr lang="en-GB" sz="1200" smtClean="0">
                <a:solidFill>
                  <a:srgbClr val="FFFFFF"/>
                </a:solidFill>
                <a:ea typeface="ＭＳ Ｐゴシック" charset="0"/>
              </a:rPr>
              <a:t>Premalignant</a:t>
            </a:r>
          </a:p>
          <a:p>
            <a:pPr eaLnBrk="0" hangingPunct="0"/>
            <a:r>
              <a:rPr lang="en-GB" sz="1200" smtClean="0">
                <a:solidFill>
                  <a:srgbClr val="FFFFFF"/>
                </a:solidFill>
                <a:ea typeface="ＭＳ Ｐゴシック" charset="0"/>
              </a:rPr>
              <a:t>stage</a:t>
            </a:r>
          </a:p>
        </p:txBody>
      </p:sp>
      <p:sp>
        <p:nvSpPr>
          <p:cNvPr id="22543" name="AutoShape 15"/>
          <p:cNvSpPr>
            <a:spLocks noChangeArrowheads="1"/>
          </p:cNvSpPr>
          <p:nvPr/>
        </p:nvSpPr>
        <p:spPr bwMode="gray">
          <a:xfrm>
            <a:off x="1979613" y="2005013"/>
            <a:ext cx="936625" cy="496887"/>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spAutoFit/>
          </a:bodyPr>
          <a:lstStyle/>
          <a:p>
            <a:pPr eaLnBrk="0" hangingPunct="0"/>
            <a:r>
              <a:rPr lang="en-GB" sz="1200" smtClean="0">
                <a:solidFill>
                  <a:srgbClr val="FFFFFF"/>
                </a:solidFill>
                <a:ea typeface="ＭＳ Ｐゴシック" charset="0"/>
              </a:rPr>
              <a:t>Malignant</a:t>
            </a:r>
          </a:p>
          <a:p>
            <a:pPr eaLnBrk="0" hangingPunct="0"/>
            <a:r>
              <a:rPr lang="en-GB" sz="1200" smtClean="0">
                <a:solidFill>
                  <a:srgbClr val="FFFFFF"/>
                </a:solidFill>
                <a:ea typeface="ＭＳ Ｐゴシック" charset="0"/>
              </a:rPr>
              <a:t>tumor</a:t>
            </a:r>
          </a:p>
        </p:txBody>
      </p:sp>
      <p:sp>
        <p:nvSpPr>
          <p:cNvPr id="22544" name="AutoShape 16"/>
          <p:cNvSpPr>
            <a:spLocks noChangeArrowheads="1"/>
          </p:cNvSpPr>
          <p:nvPr/>
        </p:nvSpPr>
        <p:spPr bwMode="gray">
          <a:xfrm>
            <a:off x="3484563" y="2005013"/>
            <a:ext cx="733425" cy="496887"/>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spAutoFit/>
          </a:bodyPr>
          <a:lstStyle/>
          <a:p>
            <a:pPr eaLnBrk="0" hangingPunct="0"/>
            <a:r>
              <a:rPr lang="en-GB" sz="1200" smtClean="0">
                <a:solidFill>
                  <a:srgbClr val="FFFFFF"/>
                </a:solidFill>
                <a:ea typeface="ＭＳ Ｐゴシック" charset="0"/>
              </a:rPr>
              <a:t>Tumor</a:t>
            </a:r>
            <a:br>
              <a:rPr lang="en-GB" sz="1200" smtClean="0">
                <a:solidFill>
                  <a:srgbClr val="FFFFFF"/>
                </a:solidFill>
                <a:ea typeface="ＭＳ Ｐゴシック" charset="0"/>
              </a:rPr>
            </a:br>
            <a:r>
              <a:rPr lang="en-GB" sz="1200" smtClean="0">
                <a:solidFill>
                  <a:srgbClr val="FFFFFF"/>
                </a:solidFill>
                <a:ea typeface="ＭＳ Ｐゴシック" charset="0"/>
              </a:rPr>
              <a:t>growth</a:t>
            </a:r>
          </a:p>
        </p:txBody>
      </p:sp>
      <p:sp>
        <p:nvSpPr>
          <p:cNvPr id="22545" name="AutoShape 17"/>
          <p:cNvSpPr>
            <a:spLocks noChangeArrowheads="1"/>
          </p:cNvSpPr>
          <p:nvPr/>
        </p:nvSpPr>
        <p:spPr bwMode="gray">
          <a:xfrm>
            <a:off x="4824413" y="2005013"/>
            <a:ext cx="857250" cy="496887"/>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spAutoFit/>
          </a:bodyPr>
          <a:lstStyle/>
          <a:p>
            <a:pPr eaLnBrk="0" hangingPunct="0"/>
            <a:r>
              <a:rPr lang="en-GB" sz="1200" smtClean="0">
                <a:solidFill>
                  <a:srgbClr val="FFFFFF"/>
                </a:solidFill>
                <a:ea typeface="ＭＳ Ｐゴシック" charset="0"/>
              </a:rPr>
              <a:t>Vascular</a:t>
            </a:r>
            <a:br>
              <a:rPr lang="en-GB" sz="1200" smtClean="0">
                <a:solidFill>
                  <a:srgbClr val="FFFFFF"/>
                </a:solidFill>
                <a:ea typeface="ＭＳ Ｐゴシック" charset="0"/>
              </a:rPr>
            </a:br>
            <a:r>
              <a:rPr lang="en-GB" sz="1200" smtClean="0">
                <a:solidFill>
                  <a:srgbClr val="FFFFFF"/>
                </a:solidFill>
                <a:ea typeface="ＭＳ Ｐゴシック" charset="0"/>
              </a:rPr>
              <a:t>invasion</a:t>
            </a:r>
          </a:p>
        </p:txBody>
      </p:sp>
      <p:sp>
        <p:nvSpPr>
          <p:cNvPr id="22546" name="AutoShape 18"/>
          <p:cNvSpPr>
            <a:spLocks noChangeArrowheads="1"/>
          </p:cNvSpPr>
          <p:nvPr/>
        </p:nvSpPr>
        <p:spPr bwMode="gray">
          <a:xfrm>
            <a:off x="5972175" y="2005013"/>
            <a:ext cx="1422400" cy="496887"/>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spAutoFit/>
          </a:bodyPr>
          <a:lstStyle/>
          <a:p>
            <a:pPr eaLnBrk="0" hangingPunct="0"/>
            <a:r>
              <a:rPr lang="en-GB" sz="1200" smtClean="0">
                <a:solidFill>
                  <a:srgbClr val="FFFFFF"/>
                </a:solidFill>
                <a:ea typeface="ＭＳ Ｐゴシック" charset="0"/>
              </a:rPr>
              <a:t>Dormant</a:t>
            </a:r>
            <a:br>
              <a:rPr lang="en-GB" sz="1200" smtClean="0">
                <a:solidFill>
                  <a:srgbClr val="FFFFFF"/>
                </a:solidFill>
                <a:ea typeface="ＭＳ Ｐゴシック" charset="0"/>
              </a:rPr>
            </a:br>
            <a:r>
              <a:rPr lang="en-GB" sz="1200" smtClean="0">
                <a:solidFill>
                  <a:srgbClr val="FFFFFF"/>
                </a:solidFill>
                <a:ea typeface="ＭＳ Ｐゴシック" charset="0"/>
              </a:rPr>
              <a:t>micrometastasis</a:t>
            </a:r>
          </a:p>
        </p:txBody>
      </p:sp>
      <p:sp>
        <p:nvSpPr>
          <p:cNvPr id="22547" name="AutoShape 19"/>
          <p:cNvSpPr>
            <a:spLocks noChangeArrowheads="1"/>
          </p:cNvSpPr>
          <p:nvPr/>
        </p:nvSpPr>
        <p:spPr bwMode="gray">
          <a:xfrm>
            <a:off x="7605713" y="2005013"/>
            <a:ext cx="1008062" cy="496887"/>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spAutoFit/>
          </a:bodyPr>
          <a:lstStyle/>
          <a:p>
            <a:pPr eaLnBrk="0" hangingPunct="0"/>
            <a:r>
              <a:rPr lang="en-GB" sz="1200" smtClean="0">
                <a:solidFill>
                  <a:srgbClr val="FFFFFF"/>
                </a:solidFill>
                <a:ea typeface="ＭＳ Ｐゴシック" charset="0"/>
              </a:rPr>
              <a:t>Overt</a:t>
            </a:r>
            <a:br>
              <a:rPr lang="en-GB" sz="1200" smtClean="0">
                <a:solidFill>
                  <a:srgbClr val="FFFFFF"/>
                </a:solidFill>
                <a:ea typeface="ＭＳ Ｐゴシック" charset="0"/>
              </a:rPr>
            </a:br>
            <a:r>
              <a:rPr lang="en-GB" sz="1200" smtClean="0">
                <a:solidFill>
                  <a:srgbClr val="FFFFFF"/>
                </a:solidFill>
                <a:ea typeface="ＭＳ Ｐゴシック" charset="0"/>
              </a:rPr>
              <a:t>metastasis</a:t>
            </a:r>
          </a:p>
        </p:txBody>
      </p:sp>
      <p:sp>
        <p:nvSpPr>
          <p:cNvPr id="22548" name="AutoShape 20"/>
          <p:cNvSpPr>
            <a:spLocks noChangeArrowheads="1"/>
          </p:cNvSpPr>
          <p:nvPr/>
        </p:nvSpPr>
        <p:spPr bwMode="gray">
          <a:xfrm>
            <a:off x="561975" y="2581275"/>
            <a:ext cx="1028700" cy="525463"/>
          </a:xfrm>
          <a:prstGeom prst="roundRect">
            <a:avLst>
              <a:gd name="adj" fmla="val 16667"/>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spAutoFit/>
          </a:bodyPr>
          <a:lstStyle/>
          <a:p>
            <a:pPr eaLnBrk="0" hangingPunct="0"/>
            <a:r>
              <a:rPr lang="en-GB" sz="1200" smtClean="0">
                <a:solidFill>
                  <a:srgbClr val="FFFFFF"/>
                </a:solidFill>
                <a:ea typeface="ＭＳ Ｐゴシック" charset="0"/>
              </a:rPr>
              <a:t>(Avascular</a:t>
            </a:r>
          </a:p>
          <a:p>
            <a:pPr eaLnBrk="0" hangingPunct="0"/>
            <a:r>
              <a:rPr lang="en-GB" sz="1200" smtClean="0">
                <a:solidFill>
                  <a:srgbClr val="FFFFFF"/>
                </a:solidFill>
                <a:ea typeface="ＭＳ Ｐゴシック" charset="0"/>
              </a:rPr>
              <a:t>tumor)</a:t>
            </a:r>
          </a:p>
        </p:txBody>
      </p:sp>
      <p:sp>
        <p:nvSpPr>
          <p:cNvPr id="22549" name="AutoShape 21"/>
          <p:cNvSpPr>
            <a:spLocks noChangeArrowheads="1"/>
          </p:cNvSpPr>
          <p:nvPr/>
        </p:nvSpPr>
        <p:spPr bwMode="gray">
          <a:xfrm>
            <a:off x="1879600" y="2581275"/>
            <a:ext cx="1135063" cy="525463"/>
          </a:xfrm>
          <a:prstGeom prst="roundRect">
            <a:avLst>
              <a:gd name="adj" fmla="val 16667"/>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spAutoFit/>
          </a:bodyPr>
          <a:lstStyle/>
          <a:p>
            <a:pPr eaLnBrk="0" hangingPunct="0"/>
            <a:r>
              <a:rPr lang="en-GB" sz="1200" smtClean="0">
                <a:solidFill>
                  <a:srgbClr val="FFFFFF"/>
                </a:solidFill>
                <a:ea typeface="ＭＳ Ｐゴシック" charset="0"/>
              </a:rPr>
              <a:t>(Angiogenic</a:t>
            </a:r>
            <a:br>
              <a:rPr lang="en-GB" sz="1200" smtClean="0">
                <a:solidFill>
                  <a:srgbClr val="FFFFFF"/>
                </a:solidFill>
                <a:ea typeface="ＭＳ Ｐゴシック" charset="0"/>
              </a:rPr>
            </a:br>
            <a:r>
              <a:rPr lang="en-GB" sz="1200" smtClean="0">
                <a:solidFill>
                  <a:srgbClr val="FFFFFF"/>
                </a:solidFill>
                <a:ea typeface="ＭＳ Ｐゴシック" charset="0"/>
              </a:rPr>
              <a:t>switch)</a:t>
            </a:r>
          </a:p>
        </p:txBody>
      </p:sp>
      <p:sp>
        <p:nvSpPr>
          <p:cNvPr id="22550" name="AutoShape 22"/>
          <p:cNvSpPr>
            <a:spLocks noChangeArrowheads="1"/>
          </p:cNvSpPr>
          <p:nvPr/>
        </p:nvSpPr>
        <p:spPr bwMode="gray">
          <a:xfrm>
            <a:off x="3235325" y="2581275"/>
            <a:ext cx="1233488" cy="525463"/>
          </a:xfrm>
          <a:prstGeom prst="roundRect">
            <a:avLst>
              <a:gd name="adj" fmla="val 16667"/>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spAutoFit/>
          </a:bodyPr>
          <a:lstStyle/>
          <a:p>
            <a:pPr eaLnBrk="0" hangingPunct="0"/>
            <a:r>
              <a:rPr lang="en-GB" sz="1200" smtClean="0">
                <a:solidFill>
                  <a:srgbClr val="FFFFFF"/>
                </a:solidFill>
                <a:ea typeface="ＭＳ Ｐゴシック" charset="0"/>
              </a:rPr>
              <a:t>(Vascularized</a:t>
            </a:r>
            <a:br>
              <a:rPr lang="en-GB" sz="1200" smtClean="0">
                <a:solidFill>
                  <a:srgbClr val="FFFFFF"/>
                </a:solidFill>
                <a:ea typeface="ＭＳ Ｐゴシック" charset="0"/>
              </a:rPr>
            </a:br>
            <a:r>
              <a:rPr lang="en-GB" sz="1200" smtClean="0">
                <a:solidFill>
                  <a:srgbClr val="FFFFFF"/>
                </a:solidFill>
                <a:ea typeface="ＭＳ Ｐゴシック" charset="0"/>
              </a:rPr>
              <a:t>tumor)</a:t>
            </a:r>
          </a:p>
        </p:txBody>
      </p:sp>
      <p:sp>
        <p:nvSpPr>
          <p:cNvPr id="22551" name="AutoShape 23"/>
          <p:cNvSpPr>
            <a:spLocks noChangeArrowheads="1"/>
          </p:cNvSpPr>
          <p:nvPr/>
        </p:nvSpPr>
        <p:spPr bwMode="gray">
          <a:xfrm>
            <a:off x="4627563" y="2581275"/>
            <a:ext cx="1250950" cy="525463"/>
          </a:xfrm>
          <a:prstGeom prst="roundRect">
            <a:avLst>
              <a:gd name="adj" fmla="val 16667"/>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spAutoFit/>
          </a:bodyPr>
          <a:lstStyle/>
          <a:p>
            <a:pPr eaLnBrk="0" hangingPunct="0"/>
            <a:r>
              <a:rPr lang="en-GB" sz="1200" smtClean="0">
                <a:solidFill>
                  <a:srgbClr val="FFFFFF"/>
                </a:solidFill>
                <a:ea typeface="ＭＳ Ｐゴシック" charset="0"/>
              </a:rPr>
              <a:t>(Tumor cell</a:t>
            </a:r>
            <a:br>
              <a:rPr lang="en-GB" sz="1200" smtClean="0">
                <a:solidFill>
                  <a:srgbClr val="FFFFFF"/>
                </a:solidFill>
                <a:ea typeface="ＭＳ Ｐゴシック" charset="0"/>
              </a:rPr>
            </a:br>
            <a:r>
              <a:rPr lang="en-GB" sz="1200" smtClean="0">
                <a:solidFill>
                  <a:srgbClr val="FFFFFF"/>
                </a:solidFill>
                <a:ea typeface="ＭＳ Ｐゴシック" charset="0"/>
              </a:rPr>
              <a:t>intravasation)</a:t>
            </a:r>
          </a:p>
        </p:txBody>
      </p:sp>
      <p:sp>
        <p:nvSpPr>
          <p:cNvPr id="22552" name="AutoShape 24"/>
          <p:cNvSpPr>
            <a:spLocks noChangeArrowheads="1"/>
          </p:cNvSpPr>
          <p:nvPr/>
        </p:nvSpPr>
        <p:spPr bwMode="gray">
          <a:xfrm>
            <a:off x="6002338" y="2581275"/>
            <a:ext cx="1354137" cy="525463"/>
          </a:xfrm>
          <a:prstGeom prst="roundRect">
            <a:avLst>
              <a:gd name="adj" fmla="val 16667"/>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spAutoFit/>
          </a:bodyPr>
          <a:lstStyle/>
          <a:p>
            <a:pPr eaLnBrk="0" hangingPunct="0"/>
            <a:r>
              <a:rPr lang="en-GB" sz="1200" smtClean="0">
                <a:solidFill>
                  <a:srgbClr val="FFFFFF"/>
                </a:solidFill>
                <a:ea typeface="ＭＳ Ｐゴシック" charset="0"/>
              </a:rPr>
              <a:t>(Seeding in</a:t>
            </a:r>
            <a:br>
              <a:rPr lang="en-GB" sz="1200" smtClean="0">
                <a:solidFill>
                  <a:srgbClr val="FFFFFF"/>
                </a:solidFill>
                <a:ea typeface="ＭＳ Ｐゴシック" charset="0"/>
              </a:rPr>
            </a:br>
            <a:r>
              <a:rPr lang="en-GB" sz="1200" smtClean="0">
                <a:solidFill>
                  <a:srgbClr val="FFFFFF"/>
                </a:solidFill>
                <a:ea typeface="ＭＳ Ｐゴシック" charset="0"/>
              </a:rPr>
              <a:t>distant organs)</a:t>
            </a:r>
          </a:p>
        </p:txBody>
      </p:sp>
      <p:sp>
        <p:nvSpPr>
          <p:cNvPr id="22553" name="AutoShape 25"/>
          <p:cNvSpPr>
            <a:spLocks noChangeArrowheads="1"/>
          </p:cNvSpPr>
          <p:nvPr/>
        </p:nvSpPr>
        <p:spPr bwMode="gray">
          <a:xfrm>
            <a:off x="7470775" y="2581275"/>
            <a:ext cx="1277938" cy="525463"/>
          </a:xfrm>
          <a:prstGeom prst="roundRect">
            <a:avLst>
              <a:gd name="adj" fmla="val 16667"/>
            </a:avLst>
          </a:prstGeom>
          <a:noFill/>
          <a:ln w="28575">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spAutoFit/>
          </a:bodyPr>
          <a:lstStyle/>
          <a:p>
            <a:pPr eaLnBrk="0" hangingPunct="0"/>
            <a:r>
              <a:rPr lang="en-GB" sz="1200" smtClean="0">
                <a:solidFill>
                  <a:srgbClr val="FFFFFF"/>
                </a:solidFill>
                <a:ea typeface="ＭＳ Ｐゴシック" charset="0"/>
              </a:rPr>
              <a:t>(Secondary</a:t>
            </a:r>
          </a:p>
          <a:p>
            <a:pPr eaLnBrk="0" hangingPunct="0"/>
            <a:r>
              <a:rPr lang="en-GB" sz="1200" smtClean="0">
                <a:solidFill>
                  <a:srgbClr val="FFFFFF"/>
                </a:solidFill>
                <a:ea typeface="ＭＳ Ｐゴシック" charset="0"/>
              </a:rPr>
              <a:t>angiogenesis)</a:t>
            </a:r>
          </a:p>
        </p:txBody>
      </p:sp>
      <p:sp>
        <p:nvSpPr>
          <p:cNvPr id="22554" name="AutoShape 26"/>
          <p:cNvSpPr>
            <a:spLocks noChangeArrowheads="1"/>
          </p:cNvSpPr>
          <p:nvPr/>
        </p:nvSpPr>
        <p:spPr bwMode="gray">
          <a:xfrm>
            <a:off x="1619250" y="4057650"/>
            <a:ext cx="295275" cy="234950"/>
          </a:xfrm>
          <a:prstGeom prst="rightArrow">
            <a:avLst>
              <a:gd name="adj1" fmla="val 49000"/>
              <a:gd name="adj2" fmla="val 83784"/>
            </a:avLst>
          </a:prstGeom>
          <a:solidFill>
            <a:schemeClr val="tx2"/>
          </a:solidFill>
          <a:ln w="12700">
            <a:solidFill>
              <a:schemeClr val="bg1"/>
            </a:solidFill>
            <a:miter lim="800000"/>
            <a:headEnd type="none" w="sm" len="sm"/>
            <a:tailEnd type="none" w="sm" len="sm"/>
          </a:ln>
        </p:spPr>
        <p:txBody>
          <a:bodyPr wrap="none" anchor="ctr"/>
          <a:lstStyle/>
          <a:p>
            <a:pPr algn="r"/>
            <a:endParaRPr lang="en-US" sz="1800" i="1" smtClean="0">
              <a:solidFill>
                <a:srgbClr val="FFFFFF"/>
              </a:solidFill>
              <a:ea typeface="ＭＳ Ｐゴシック" charset="0"/>
            </a:endParaRPr>
          </a:p>
        </p:txBody>
      </p:sp>
      <p:sp>
        <p:nvSpPr>
          <p:cNvPr id="22555" name="AutoShape 27"/>
          <p:cNvSpPr>
            <a:spLocks noChangeArrowheads="1"/>
          </p:cNvSpPr>
          <p:nvPr/>
        </p:nvSpPr>
        <p:spPr bwMode="gray">
          <a:xfrm>
            <a:off x="3049588" y="4057650"/>
            <a:ext cx="295275" cy="234950"/>
          </a:xfrm>
          <a:prstGeom prst="rightArrow">
            <a:avLst>
              <a:gd name="adj1" fmla="val 49000"/>
              <a:gd name="adj2" fmla="val 83784"/>
            </a:avLst>
          </a:prstGeom>
          <a:solidFill>
            <a:schemeClr val="tx2"/>
          </a:solidFill>
          <a:ln w="12700">
            <a:solidFill>
              <a:schemeClr val="bg1"/>
            </a:solidFill>
            <a:miter lim="800000"/>
            <a:headEnd type="none" w="sm" len="sm"/>
            <a:tailEnd type="none" w="sm" len="sm"/>
          </a:ln>
        </p:spPr>
        <p:txBody>
          <a:bodyPr wrap="none" anchor="ctr"/>
          <a:lstStyle/>
          <a:p>
            <a:pPr algn="r"/>
            <a:endParaRPr lang="en-US" sz="1800" i="1" smtClean="0">
              <a:solidFill>
                <a:srgbClr val="FFFFFF"/>
              </a:solidFill>
              <a:ea typeface="ＭＳ Ｐゴシック" charset="0"/>
            </a:endParaRPr>
          </a:p>
        </p:txBody>
      </p:sp>
      <p:sp>
        <p:nvSpPr>
          <p:cNvPr id="22556" name="AutoShape 28"/>
          <p:cNvSpPr>
            <a:spLocks noChangeArrowheads="1"/>
          </p:cNvSpPr>
          <p:nvPr/>
        </p:nvSpPr>
        <p:spPr bwMode="gray">
          <a:xfrm>
            <a:off x="4397375" y="4057650"/>
            <a:ext cx="295275" cy="234950"/>
          </a:xfrm>
          <a:prstGeom prst="rightArrow">
            <a:avLst>
              <a:gd name="adj1" fmla="val 49000"/>
              <a:gd name="adj2" fmla="val 83784"/>
            </a:avLst>
          </a:prstGeom>
          <a:solidFill>
            <a:schemeClr val="tx2"/>
          </a:solidFill>
          <a:ln w="12700">
            <a:solidFill>
              <a:schemeClr val="bg1"/>
            </a:solidFill>
            <a:miter lim="800000"/>
            <a:headEnd type="none" w="sm" len="sm"/>
            <a:tailEnd type="none" w="sm" len="sm"/>
          </a:ln>
        </p:spPr>
        <p:txBody>
          <a:bodyPr wrap="none" anchor="ctr"/>
          <a:lstStyle/>
          <a:p>
            <a:pPr algn="r"/>
            <a:endParaRPr lang="en-US" sz="1800" i="1" smtClean="0">
              <a:solidFill>
                <a:srgbClr val="FFFFFF"/>
              </a:solidFill>
              <a:ea typeface="ＭＳ Ｐゴシック" charset="0"/>
            </a:endParaRPr>
          </a:p>
        </p:txBody>
      </p:sp>
      <p:sp>
        <p:nvSpPr>
          <p:cNvPr id="22557" name="AutoShape 29"/>
          <p:cNvSpPr>
            <a:spLocks noChangeArrowheads="1"/>
          </p:cNvSpPr>
          <p:nvPr/>
        </p:nvSpPr>
        <p:spPr bwMode="gray">
          <a:xfrm>
            <a:off x="5827713" y="4057650"/>
            <a:ext cx="295275" cy="234950"/>
          </a:xfrm>
          <a:prstGeom prst="rightArrow">
            <a:avLst>
              <a:gd name="adj1" fmla="val 49000"/>
              <a:gd name="adj2" fmla="val 83784"/>
            </a:avLst>
          </a:prstGeom>
          <a:solidFill>
            <a:schemeClr val="tx2"/>
          </a:solidFill>
          <a:ln w="12700">
            <a:solidFill>
              <a:schemeClr val="bg1"/>
            </a:solidFill>
            <a:miter lim="800000"/>
            <a:headEnd type="none" w="sm" len="sm"/>
            <a:tailEnd type="none" w="sm" len="sm"/>
          </a:ln>
        </p:spPr>
        <p:txBody>
          <a:bodyPr wrap="none" anchor="ctr"/>
          <a:lstStyle/>
          <a:p>
            <a:pPr algn="r"/>
            <a:endParaRPr lang="en-US" sz="1800" i="1" smtClean="0">
              <a:solidFill>
                <a:srgbClr val="FFFFFF"/>
              </a:solidFill>
              <a:ea typeface="ＭＳ Ｐゴシック" charset="0"/>
            </a:endParaRPr>
          </a:p>
        </p:txBody>
      </p:sp>
      <p:sp>
        <p:nvSpPr>
          <p:cNvPr id="22558" name="AutoShape 30"/>
          <p:cNvSpPr>
            <a:spLocks noChangeArrowheads="1"/>
          </p:cNvSpPr>
          <p:nvPr/>
        </p:nvSpPr>
        <p:spPr bwMode="gray">
          <a:xfrm>
            <a:off x="7234238" y="4057650"/>
            <a:ext cx="295275" cy="234950"/>
          </a:xfrm>
          <a:prstGeom prst="rightArrow">
            <a:avLst>
              <a:gd name="adj1" fmla="val 49000"/>
              <a:gd name="adj2" fmla="val 83784"/>
            </a:avLst>
          </a:prstGeom>
          <a:solidFill>
            <a:schemeClr val="tx2"/>
          </a:solidFill>
          <a:ln w="12700">
            <a:solidFill>
              <a:schemeClr val="bg1"/>
            </a:solidFill>
            <a:miter lim="800000"/>
            <a:headEnd type="none" w="sm" len="sm"/>
            <a:tailEnd type="none" w="sm" len="sm"/>
          </a:ln>
        </p:spPr>
        <p:txBody>
          <a:bodyPr wrap="none" anchor="ctr"/>
          <a:lstStyle/>
          <a:p>
            <a:pPr algn="r"/>
            <a:endParaRPr lang="en-US" sz="1800" i="1" smtClean="0">
              <a:solidFill>
                <a:srgbClr val="FFFFFF"/>
              </a:solidFill>
              <a:ea typeface="ＭＳ Ｐゴシック" charset="0"/>
            </a:endParaRPr>
          </a:p>
        </p:txBody>
      </p:sp>
      <p:pic>
        <p:nvPicPr>
          <p:cNvPr id="22559" name="Picture 3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4689475" y="3683000"/>
            <a:ext cx="11604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0" name="Picture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3278188" y="3692525"/>
            <a:ext cx="1160462"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1" name="Picture 33" descr="Avastin 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5313" y="3668713"/>
            <a:ext cx="116046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2" name="Picture 34" descr="R_Dormant_Sm_H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4025" y="3668713"/>
            <a:ext cx="11604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3" name="Picture 35" descr="Dormant_micrometastasis"/>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2350" y="3657600"/>
            <a:ext cx="116046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64" name="Picture 36" descr="Overt_metastasis"/>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15225" y="3662363"/>
            <a:ext cx="11604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65" name="Text Box 37"/>
          <p:cNvSpPr txBox="1">
            <a:spLocks noChangeArrowheads="1"/>
          </p:cNvSpPr>
          <p:nvPr/>
        </p:nvSpPr>
        <p:spPr bwMode="auto">
          <a:xfrm>
            <a:off x="3479800" y="6469063"/>
            <a:ext cx="52927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200" i="0" smtClean="0">
                <a:solidFill>
                  <a:srgbClr val="FFFFFF"/>
                </a:solidFill>
              </a:rPr>
              <a:t>Adapted from Poon, et al. JCO 2001</a:t>
            </a:r>
          </a:p>
        </p:txBody>
      </p:sp>
      <p:sp>
        <p:nvSpPr>
          <p:cNvPr id="22566" name="Rectangle 6"/>
          <p:cNvSpPr>
            <a:spLocks noChangeArrowheads="1"/>
          </p:cNvSpPr>
          <p:nvPr/>
        </p:nvSpPr>
        <p:spPr bwMode="auto">
          <a:xfrm>
            <a:off x="493713" y="5805488"/>
            <a:ext cx="8686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lstStyle/>
          <a:p>
            <a:pPr algn="l"/>
            <a:r>
              <a:rPr lang="en-GB" sz="3200" u="sng" smtClean="0">
                <a:solidFill>
                  <a:srgbClr val="FFFFFF"/>
                </a:solidFill>
                <a:ea typeface="ＭＳ Ｐゴシック" charset="0"/>
              </a:rPr>
              <a:t>Tumour growth depends on angiogenesis</a:t>
            </a:r>
          </a:p>
        </p:txBody>
      </p:sp>
    </p:spTree>
    <p:extLst>
      <p:ext uri="{BB962C8B-B14F-4D97-AF65-F5344CB8AC3E}">
        <p14:creationId xmlns:p14="http://schemas.microsoft.com/office/powerpoint/2010/main" val="7017021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l="95" r="-76" b="2043"/>
          <a:stretch>
            <a:fillRect/>
          </a:stretch>
        </p:blipFill>
        <p:spPr bwMode="auto">
          <a:xfrm>
            <a:off x="468313" y="1674813"/>
            <a:ext cx="820737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3"/>
          <p:cNvSpPr>
            <a:spLocks noGrp="1" noChangeArrowheads="1"/>
          </p:cNvSpPr>
          <p:nvPr>
            <p:ph type="title"/>
          </p:nvPr>
        </p:nvSpPr>
        <p:spPr/>
        <p:txBody>
          <a:bodyPr/>
          <a:lstStyle/>
          <a:p>
            <a:pPr eaLnBrk="1" hangingPunct="1"/>
            <a:r>
              <a:rPr lang="en-GB" sz="2800">
                <a:latin typeface="Arial" charset="0"/>
              </a:rPr>
              <a:t>Tumor characteristics and environment promote VEGF expression </a:t>
            </a:r>
          </a:p>
        </p:txBody>
      </p:sp>
      <p:sp>
        <p:nvSpPr>
          <p:cNvPr id="29700" name="Text Box 4"/>
          <p:cNvSpPr txBox="1">
            <a:spLocks noChangeArrowheads="1"/>
          </p:cNvSpPr>
          <p:nvPr/>
        </p:nvSpPr>
        <p:spPr bwMode="gray">
          <a:xfrm>
            <a:off x="1195388" y="2027238"/>
            <a:ext cx="549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EGF</a:t>
            </a:r>
          </a:p>
        </p:txBody>
      </p:sp>
      <p:sp>
        <p:nvSpPr>
          <p:cNvPr id="29701" name="Text Box 5"/>
          <p:cNvSpPr txBox="1">
            <a:spLocks noChangeArrowheads="1"/>
          </p:cNvSpPr>
          <p:nvPr/>
        </p:nvSpPr>
        <p:spPr bwMode="gray">
          <a:xfrm>
            <a:off x="1905000" y="1670050"/>
            <a:ext cx="6365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IGF-1</a:t>
            </a:r>
          </a:p>
        </p:txBody>
      </p:sp>
      <p:sp>
        <p:nvSpPr>
          <p:cNvPr id="29702" name="Text Box 6"/>
          <p:cNvSpPr txBox="1">
            <a:spLocks noChangeArrowheads="1"/>
          </p:cNvSpPr>
          <p:nvPr/>
        </p:nvSpPr>
        <p:spPr bwMode="gray">
          <a:xfrm>
            <a:off x="2674938" y="1658938"/>
            <a:ext cx="6778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PDGF</a:t>
            </a:r>
          </a:p>
        </p:txBody>
      </p:sp>
      <p:sp>
        <p:nvSpPr>
          <p:cNvPr id="29703" name="Text Box 7"/>
          <p:cNvSpPr txBox="1">
            <a:spLocks noChangeArrowheads="1"/>
          </p:cNvSpPr>
          <p:nvPr/>
        </p:nvSpPr>
        <p:spPr bwMode="gray">
          <a:xfrm>
            <a:off x="869950" y="2460625"/>
            <a:ext cx="498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IL-8</a:t>
            </a:r>
          </a:p>
        </p:txBody>
      </p:sp>
      <p:sp>
        <p:nvSpPr>
          <p:cNvPr id="29704" name="Text Box 8"/>
          <p:cNvSpPr txBox="1">
            <a:spLocks noChangeArrowheads="1"/>
          </p:cNvSpPr>
          <p:nvPr/>
        </p:nvSpPr>
        <p:spPr bwMode="gray">
          <a:xfrm>
            <a:off x="846138" y="2889250"/>
            <a:ext cx="6461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bFGF</a:t>
            </a:r>
          </a:p>
        </p:txBody>
      </p:sp>
      <p:sp>
        <p:nvSpPr>
          <p:cNvPr id="29705" name="Text Box 9"/>
          <p:cNvSpPr txBox="1">
            <a:spLocks noChangeArrowheads="1"/>
          </p:cNvSpPr>
          <p:nvPr/>
        </p:nvSpPr>
        <p:spPr bwMode="gray">
          <a:xfrm>
            <a:off x="600075" y="3265488"/>
            <a:ext cx="13049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i="0" smtClean="0">
                <a:solidFill>
                  <a:srgbClr val="FFFFFF"/>
                </a:solidFill>
                <a:cs typeface="ＭＳ Ｐゴシック" charset="0"/>
              </a:rPr>
              <a:t>Hypoxia </a:t>
            </a:r>
            <a:r>
              <a:rPr lang="en-GB" i="0" smtClean="0">
                <a:solidFill>
                  <a:srgbClr val="FFFFFF"/>
                </a:solidFill>
                <a:cs typeface="ＭＳ Ｐゴシック" charset="0"/>
                <a:sym typeface="Symbol" charset="0"/>
              </a:rPr>
              <a:t></a:t>
            </a:r>
          </a:p>
          <a:p>
            <a:r>
              <a:rPr lang="en-GB" i="0" smtClean="0">
                <a:solidFill>
                  <a:srgbClr val="FFFFFF"/>
                </a:solidFill>
                <a:cs typeface="ＭＳ Ｐゴシック" charset="0"/>
              </a:rPr>
              <a:t>COX-2 </a:t>
            </a:r>
            <a:r>
              <a:rPr lang="en-GB" i="0" smtClean="0">
                <a:solidFill>
                  <a:srgbClr val="FFFFFF"/>
                </a:solidFill>
                <a:cs typeface="ＭＳ Ｐゴシック" charset="0"/>
                <a:sym typeface="Symbol" charset="0"/>
              </a:rPr>
              <a:t></a:t>
            </a:r>
            <a:endParaRPr lang="en-GB" i="0" smtClean="0">
              <a:solidFill>
                <a:srgbClr val="FFFFFF"/>
              </a:solidFill>
              <a:cs typeface="ＭＳ Ｐゴシック" charset="0"/>
            </a:endParaRPr>
          </a:p>
          <a:p>
            <a:r>
              <a:rPr lang="en-GB" i="0" smtClean="0">
                <a:solidFill>
                  <a:srgbClr val="FFFFFF"/>
                </a:solidFill>
                <a:cs typeface="ＭＳ Ｐゴシック" charset="0"/>
              </a:rPr>
              <a:t>NO </a:t>
            </a:r>
            <a:r>
              <a:rPr lang="en-GB" i="0" smtClean="0">
                <a:solidFill>
                  <a:srgbClr val="FFFFFF"/>
                </a:solidFill>
                <a:cs typeface="ＭＳ Ｐゴシック" charset="0"/>
                <a:sym typeface="Symbol" charset="0"/>
              </a:rPr>
              <a:t></a:t>
            </a:r>
            <a:endParaRPr lang="en-GB" i="0" smtClean="0">
              <a:solidFill>
                <a:srgbClr val="FFFFFF"/>
              </a:solidFill>
              <a:cs typeface="ＭＳ Ｐゴシック" charset="0"/>
            </a:endParaRPr>
          </a:p>
          <a:p>
            <a:r>
              <a:rPr lang="en-GB" i="0" smtClean="0">
                <a:solidFill>
                  <a:srgbClr val="FFFFFF"/>
                </a:solidFill>
                <a:cs typeface="ＭＳ Ｐゴシック" charset="0"/>
              </a:rPr>
              <a:t>Oncogenes </a:t>
            </a:r>
            <a:r>
              <a:rPr lang="en-GB" i="0" smtClean="0">
                <a:solidFill>
                  <a:srgbClr val="FFFFFF"/>
                </a:solidFill>
                <a:cs typeface="ＭＳ Ｐゴシック" charset="0"/>
                <a:sym typeface="Symbol" charset="0"/>
              </a:rPr>
              <a:t></a:t>
            </a:r>
            <a:endParaRPr lang="en-GB" i="0" smtClean="0">
              <a:solidFill>
                <a:srgbClr val="FFFFFF"/>
              </a:solidFill>
              <a:cs typeface="ＭＳ Ｐゴシック" charset="0"/>
            </a:endParaRPr>
          </a:p>
        </p:txBody>
      </p:sp>
      <p:sp>
        <p:nvSpPr>
          <p:cNvPr id="29706" name="Text Box 10"/>
          <p:cNvSpPr txBox="1">
            <a:spLocks noChangeArrowheads="1"/>
          </p:cNvSpPr>
          <p:nvPr/>
        </p:nvSpPr>
        <p:spPr bwMode="gray">
          <a:xfrm>
            <a:off x="3276600" y="2813050"/>
            <a:ext cx="13287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VEGF release</a:t>
            </a:r>
          </a:p>
        </p:txBody>
      </p:sp>
      <p:sp>
        <p:nvSpPr>
          <p:cNvPr id="29707" name="Text Box 11"/>
          <p:cNvSpPr txBox="1">
            <a:spLocks noChangeArrowheads="1"/>
          </p:cNvSpPr>
          <p:nvPr/>
        </p:nvSpPr>
        <p:spPr bwMode="gray">
          <a:xfrm>
            <a:off x="5343525" y="2601913"/>
            <a:ext cx="208121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i="0" smtClean="0">
                <a:solidFill>
                  <a:srgbClr val="FFFFFF"/>
                </a:solidFill>
                <a:cs typeface="ＭＳ Ｐゴシック" charset="0"/>
              </a:rPr>
              <a:t>Binding and activation</a:t>
            </a:r>
          </a:p>
          <a:p>
            <a:r>
              <a:rPr lang="en-GB" i="0" smtClean="0">
                <a:solidFill>
                  <a:srgbClr val="FFFFFF"/>
                </a:solidFill>
                <a:cs typeface="ＭＳ Ｐゴシック" charset="0"/>
              </a:rPr>
              <a:t>of VEGFR</a:t>
            </a:r>
          </a:p>
        </p:txBody>
      </p:sp>
      <p:sp>
        <p:nvSpPr>
          <p:cNvPr id="29708" name="Text Box 12"/>
          <p:cNvSpPr txBox="1">
            <a:spLocks noChangeArrowheads="1"/>
          </p:cNvSpPr>
          <p:nvPr/>
        </p:nvSpPr>
        <p:spPr bwMode="gray">
          <a:xfrm>
            <a:off x="3308350" y="1882775"/>
            <a:ext cx="577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H</a:t>
            </a:r>
            <a:r>
              <a:rPr lang="en-GB" i="0" baseline="-25000" smtClean="0">
                <a:solidFill>
                  <a:srgbClr val="FFFFFF"/>
                </a:solidFill>
                <a:cs typeface="ＭＳ Ｐゴシック" charset="0"/>
              </a:rPr>
              <a:t>2</a:t>
            </a:r>
            <a:r>
              <a:rPr lang="en-GB" i="0" smtClean="0">
                <a:solidFill>
                  <a:srgbClr val="FFFFFF"/>
                </a:solidFill>
                <a:cs typeface="ＭＳ Ｐゴシック" charset="0"/>
              </a:rPr>
              <a:t>O</a:t>
            </a:r>
            <a:r>
              <a:rPr lang="en-GB" i="0" baseline="-25000" smtClean="0">
                <a:solidFill>
                  <a:srgbClr val="FFFFFF"/>
                </a:solidFill>
                <a:cs typeface="ＭＳ Ｐゴシック" charset="0"/>
              </a:rPr>
              <a:t>2</a:t>
            </a:r>
          </a:p>
        </p:txBody>
      </p:sp>
      <p:sp>
        <p:nvSpPr>
          <p:cNvPr id="29709" name="Text Box 13"/>
          <p:cNvSpPr txBox="1">
            <a:spLocks noChangeArrowheads="1"/>
          </p:cNvSpPr>
          <p:nvPr/>
        </p:nvSpPr>
        <p:spPr bwMode="gray">
          <a:xfrm>
            <a:off x="4600575" y="5127625"/>
            <a:ext cx="1228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Proliferation</a:t>
            </a:r>
          </a:p>
        </p:txBody>
      </p:sp>
      <p:sp>
        <p:nvSpPr>
          <p:cNvPr id="29710" name="Text Box 14"/>
          <p:cNvSpPr txBox="1">
            <a:spLocks noChangeArrowheads="1"/>
          </p:cNvSpPr>
          <p:nvPr/>
        </p:nvSpPr>
        <p:spPr bwMode="gray">
          <a:xfrm>
            <a:off x="3773488" y="5127625"/>
            <a:ext cx="8747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Survival</a:t>
            </a:r>
          </a:p>
        </p:txBody>
      </p:sp>
      <p:sp>
        <p:nvSpPr>
          <p:cNvPr id="29711" name="Text Box 15"/>
          <p:cNvSpPr txBox="1">
            <a:spLocks noChangeArrowheads="1"/>
          </p:cNvSpPr>
          <p:nvPr/>
        </p:nvSpPr>
        <p:spPr bwMode="gray">
          <a:xfrm>
            <a:off x="5800725" y="5127625"/>
            <a:ext cx="9810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Migration</a:t>
            </a:r>
          </a:p>
        </p:txBody>
      </p:sp>
      <p:sp>
        <p:nvSpPr>
          <p:cNvPr id="29712" name="Text Box 16"/>
          <p:cNvSpPr txBox="1">
            <a:spLocks noChangeArrowheads="1"/>
          </p:cNvSpPr>
          <p:nvPr/>
        </p:nvSpPr>
        <p:spPr bwMode="gray">
          <a:xfrm>
            <a:off x="4114800" y="5575300"/>
            <a:ext cx="2146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sz="2000" i="0" smtClean="0">
                <a:solidFill>
                  <a:srgbClr val="FFFFFF"/>
                </a:solidFill>
                <a:cs typeface="ＭＳ Ｐゴシック" charset="0"/>
              </a:rPr>
              <a:t>ANGIOGENESIS</a:t>
            </a:r>
          </a:p>
        </p:txBody>
      </p:sp>
      <p:sp>
        <p:nvSpPr>
          <p:cNvPr id="29713" name="Text Box 17"/>
          <p:cNvSpPr txBox="1">
            <a:spLocks noChangeArrowheads="1"/>
          </p:cNvSpPr>
          <p:nvPr/>
        </p:nvSpPr>
        <p:spPr bwMode="gray">
          <a:xfrm>
            <a:off x="6781800" y="5432425"/>
            <a:ext cx="12398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r>
              <a:rPr lang="en-GB" i="0" smtClean="0">
                <a:solidFill>
                  <a:srgbClr val="FFFFFF"/>
                </a:solidFill>
                <a:cs typeface="ＭＳ Ｐゴシック" charset="0"/>
              </a:rPr>
              <a:t>Permeability</a:t>
            </a:r>
          </a:p>
        </p:txBody>
      </p:sp>
      <p:sp>
        <p:nvSpPr>
          <p:cNvPr id="29714" name="Text Box 18"/>
          <p:cNvSpPr txBox="1">
            <a:spLocks noChangeArrowheads="1"/>
          </p:cNvSpPr>
          <p:nvPr/>
        </p:nvSpPr>
        <p:spPr bwMode="gray">
          <a:xfrm>
            <a:off x="874713" y="4586288"/>
            <a:ext cx="20891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i="0" smtClean="0">
                <a:solidFill>
                  <a:srgbClr val="FFFFFF"/>
                </a:solidFill>
                <a:cs typeface="ＭＳ Ｐゴシック" charset="0"/>
              </a:rPr>
              <a:t>Increased expression</a:t>
            </a:r>
          </a:p>
          <a:p>
            <a:r>
              <a:rPr lang="en-GB" i="0" smtClean="0">
                <a:solidFill>
                  <a:srgbClr val="FFFFFF"/>
                </a:solidFill>
                <a:cs typeface="ＭＳ Ｐゴシック" charset="0"/>
              </a:rPr>
              <a:t>(MMP, tPA, uPA, uPAr,</a:t>
            </a:r>
          </a:p>
          <a:p>
            <a:r>
              <a:rPr lang="en-GB" i="0" smtClean="0">
                <a:solidFill>
                  <a:srgbClr val="FFFFFF"/>
                </a:solidFill>
                <a:cs typeface="ＭＳ Ｐゴシック" charset="0"/>
              </a:rPr>
              <a:t>eNOS, etc.)</a:t>
            </a:r>
          </a:p>
        </p:txBody>
      </p:sp>
      <p:sp>
        <p:nvSpPr>
          <p:cNvPr id="29715" name="Line 19"/>
          <p:cNvSpPr>
            <a:spLocks noChangeShapeType="1"/>
          </p:cNvSpPr>
          <p:nvPr/>
        </p:nvSpPr>
        <p:spPr bwMode="gray">
          <a:xfrm flipH="1">
            <a:off x="2895600" y="4754563"/>
            <a:ext cx="1500188" cy="0"/>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16" name="Line 20"/>
          <p:cNvSpPr>
            <a:spLocks noChangeShapeType="1"/>
          </p:cNvSpPr>
          <p:nvPr/>
        </p:nvSpPr>
        <p:spPr bwMode="gray">
          <a:xfrm>
            <a:off x="5943600" y="4822825"/>
            <a:ext cx="1447800" cy="609600"/>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17" name="Line 21"/>
          <p:cNvSpPr>
            <a:spLocks noChangeShapeType="1"/>
          </p:cNvSpPr>
          <p:nvPr/>
        </p:nvSpPr>
        <p:spPr bwMode="gray">
          <a:xfrm flipH="1">
            <a:off x="6096000" y="5432425"/>
            <a:ext cx="0" cy="182563"/>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18" name="Text Box 22"/>
          <p:cNvSpPr txBox="1">
            <a:spLocks noChangeArrowheads="1"/>
          </p:cNvSpPr>
          <p:nvPr/>
        </p:nvSpPr>
        <p:spPr bwMode="gray">
          <a:xfrm>
            <a:off x="5559425" y="4489450"/>
            <a:ext cx="33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000" i="0" smtClean="0">
                <a:solidFill>
                  <a:srgbClr val="FFFFFF"/>
                </a:solidFill>
                <a:cs typeface="ＭＳ Ｐゴシック" charset="0"/>
              </a:rPr>
              <a:t>–P</a:t>
            </a:r>
          </a:p>
        </p:txBody>
      </p:sp>
      <p:sp>
        <p:nvSpPr>
          <p:cNvPr id="29719" name="Text Box 23"/>
          <p:cNvSpPr txBox="1">
            <a:spLocks noChangeArrowheads="1"/>
          </p:cNvSpPr>
          <p:nvPr/>
        </p:nvSpPr>
        <p:spPr bwMode="gray">
          <a:xfrm>
            <a:off x="5540375" y="4652963"/>
            <a:ext cx="338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000" i="0" smtClean="0">
                <a:solidFill>
                  <a:srgbClr val="FFFFFF"/>
                </a:solidFill>
                <a:cs typeface="ＭＳ Ｐゴシック" charset="0"/>
              </a:rPr>
              <a:t>–P</a:t>
            </a:r>
          </a:p>
        </p:txBody>
      </p:sp>
      <p:sp>
        <p:nvSpPr>
          <p:cNvPr id="29720" name="Text Box 24"/>
          <p:cNvSpPr txBox="1">
            <a:spLocks noChangeArrowheads="1"/>
          </p:cNvSpPr>
          <p:nvPr/>
        </p:nvSpPr>
        <p:spPr bwMode="gray">
          <a:xfrm>
            <a:off x="4457700" y="4500563"/>
            <a:ext cx="3730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000" i="0" smtClean="0">
                <a:solidFill>
                  <a:srgbClr val="FFFFFF"/>
                </a:solidFill>
                <a:cs typeface="ＭＳ Ｐゴシック" charset="0"/>
              </a:rPr>
              <a:t>P– </a:t>
            </a:r>
          </a:p>
        </p:txBody>
      </p:sp>
      <p:sp>
        <p:nvSpPr>
          <p:cNvPr id="29721" name="Text Box 25"/>
          <p:cNvSpPr txBox="1">
            <a:spLocks noChangeArrowheads="1"/>
          </p:cNvSpPr>
          <p:nvPr/>
        </p:nvSpPr>
        <p:spPr bwMode="gray">
          <a:xfrm>
            <a:off x="4484688" y="4664075"/>
            <a:ext cx="3730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000" i="0" smtClean="0">
                <a:solidFill>
                  <a:srgbClr val="FFFFFF"/>
                </a:solidFill>
                <a:cs typeface="ＭＳ Ｐゴシック" charset="0"/>
              </a:rPr>
              <a:t>P– </a:t>
            </a:r>
          </a:p>
        </p:txBody>
      </p:sp>
      <p:sp>
        <p:nvSpPr>
          <p:cNvPr id="29722" name="Line 26"/>
          <p:cNvSpPr>
            <a:spLocks noChangeShapeType="1"/>
          </p:cNvSpPr>
          <p:nvPr/>
        </p:nvSpPr>
        <p:spPr bwMode="gray">
          <a:xfrm flipH="1">
            <a:off x="5181600" y="4975225"/>
            <a:ext cx="0" cy="182563"/>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23" name="Line 27"/>
          <p:cNvSpPr>
            <a:spLocks noChangeShapeType="1"/>
          </p:cNvSpPr>
          <p:nvPr/>
        </p:nvSpPr>
        <p:spPr bwMode="gray">
          <a:xfrm flipH="1">
            <a:off x="5181600" y="5432425"/>
            <a:ext cx="0" cy="182563"/>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24" name="Line 28"/>
          <p:cNvSpPr>
            <a:spLocks noChangeShapeType="1"/>
          </p:cNvSpPr>
          <p:nvPr/>
        </p:nvSpPr>
        <p:spPr bwMode="gray">
          <a:xfrm flipH="1">
            <a:off x="4267200" y="5432425"/>
            <a:ext cx="0" cy="182563"/>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25" name="Line 29"/>
          <p:cNvSpPr>
            <a:spLocks noChangeShapeType="1"/>
          </p:cNvSpPr>
          <p:nvPr/>
        </p:nvSpPr>
        <p:spPr bwMode="gray">
          <a:xfrm>
            <a:off x="5638800" y="4975225"/>
            <a:ext cx="304800" cy="182563"/>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26" name="Line 30"/>
          <p:cNvSpPr>
            <a:spLocks noChangeShapeType="1"/>
          </p:cNvSpPr>
          <p:nvPr/>
        </p:nvSpPr>
        <p:spPr bwMode="gray">
          <a:xfrm flipH="1">
            <a:off x="4267200" y="4975225"/>
            <a:ext cx="228600" cy="182563"/>
          </a:xfrm>
          <a:prstGeom prst="line">
            <a:avLst/>
          </a:prstGeom>
          <a:noFill/>
          <a:ln w="19050">
            <a:solidFill>
              <a:schemeClr val="tx1"/>
            </a:solidFill>
            <a:round/>
            <a:headEnd type="none" w="sm" len="sm"/>
            <a:tailEnd type="stealth" w="sm" len="med"/>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29727" name="Rectangle 31"/>
          <p:cNvSpPr>
            <a:spLocks noChangeArrowheads="1"/>
          </p:cNvSpPr>
          <p:nvPr/>
        </p:nvSpPr>
        <p:spPr bwMode="auto">
          <a:xfrm>
            <a:off x="1177925" y="6475413"/>
            <a:ext cx="76247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nchor="b">
            <a:spAutoFit/>
          </a:bodyPr>
          <a:lstStyle/>
          <a:p>
            <a:pPr algn="r" eaLnBrk="0" hangingPunct="0"/>
            <a:r>
              <a:rPr lang="en-GB" sz="1200" smtClean="0">
                <a:solidFill>
                  <a:srgbClr val="FFFFFF"/>
                </a:solidFill>
                <a:ea typeface="ＭＳ Ｐゴシック" charset="0"/>
                <a:cs typeface="Arial" charset="0"/>
              </a:rPr>
              <a:t>Adapted from Ferrara, et al. Oncologist 2004 and Ferrara, et al. Nat Med 2003</a:t>
            </a:r>
          </a:p>
        </p:txBody>
      </p:sp>
    </p:spTree>
    <p:extLst>
      <p:ext uri="{BB962C8B-B14F-4D97-AF65-F5344CB8AC3E}">
        <p14:creationId xmlns:p14="http://schemas.microsoft.com/office/powerpoint/2010/main" val="4636474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6286500" y="6373813"/>
            <a:ext cx="2636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eaLnBrk="1" hangingPunct="1"/>
            <a:r>
              <a:rPr lang="en-US" sz="1000" i="0" smtClean="0">
                <a:solidFill>
                  <a:srgbClr val="FFFFFF"/>
                </a:solidFill>
                <a:latin typeface="Tahoma" charset="0"/>
              </a:rPr>
              <a:t>Kerbel, Folkman. Nat Rev Cancer 2002</a:t>
            </a:r>
          </a:p>
        </p:txBody>
      </p:sp>
      <p:sp>
        <p:nvSpPr>
          <p:cNvPr id="30723" name="Rectangle 3"/>
          <p:cNvSpPr>
            <a:spLocks noGrp="1" noChangeArrowheads="1"/>
          </p:cNvSpPr>
          <p:nvPr>
            <p:ph type="title"/>
          </p:nvPr>
        </p:nvSpPr>
        <p:spPr>
          <a:xfrm>
            <a:off x="0" y="76200"/>
            <a:ext cx="9144000" cy="1031875"/>
          </a:xfrm>
        </p:spPr>
        <p:txBody>
          <a:bodyPr/>
          <a:lstStyle/>
          <a:p>
            <a:pPr eaLnBrk="1" hangingPunct="1"/>
            <a:r>
              <a:rPr lang="en-US" sz="3000">
                <a:latin typeface="Arial" charset="0"/>
              </a:rPr>
              <a:t>Cancer-causing genes implicated in </a:t>
            </a:r>
            <a:br>
              <a:rPr lang="en-US" sz="3000">
                <a:latin typeface="Arial" charset="0"/>
              </a:rPr>
            </a:br>
            <a:r>
              <a:rPr lang="en-US" sz="3000">
                <a:latin typeface="Arial" charset="0"/>
              </a:rPr>
              <a:t>tumor angiogenesis</a:t>
            </a:r>
          </a:p>
        </p:txBody>
      </p:sp>
      <p:sp>
        <p:nvSpPr>
          <p:cNvPr id="30724" name="Rectangle 4"/>
          <p:cNvSpPr>
            <a:spLocks noGrp="1" noChangeArrowheads="1"/>
          </p:cNvSpPr>
          <p:nvPr>
            <p:ph type="body" sz="half" idx="1"/>
          </p:nvPr>
        </p:nvSpPr>
        <p:spPr>
          <a:xfrm>
            <a:off x="346075" y="1600200"/>
            <a:ext cx="4144963" cy="5213350"/>
          </a:xfrm>
        </p:spPr>
        <p:txBody>
          <a:bodyPr/>
          <a:lstStyle/>
          <a:p>
            <a:pPr marL="341313" indent="-341313" eaLnBrk="1" hangingPunct="1">
              <a:spcBef>
                <a:spcPct val="15000"/>
              </a:spcBef>
              <a:spcAft>
                <a:spcPct val="15000"/>
              </a:spcAft>
            </a:pPr>
            <a:r>
              <a:rPr lang="en-US" sz="1600">
                <a:latin typeface="Arial" charset="0"/>
              </a:rPr>
              <a:t>Activated oncogenes</a:t>
            </a:r>
          </a:p>
          <a:p>
            <a:pPr marL="674688" lvl="1" indent="-331788" eaLnBrk="1" hangingPunct="1">
              <a:spcBef>
                <a:spcPct val="15000"/>
              </a:spcBef>
              <a:spcAft>
                <a:spcPct val="15000"/>
              </a:spcAft>
            </a:pPr>
            <a:r>
              <a:rPr lang="en-US" sz="1600">
                <a:latin typeface="Arial" charset="0"/>
              </a:rPr>
              <a:t>Ras</a:t>
            </a:r>
          </a:p>
          <a:p>
            <a:pPr marL="674688" lvl="1" indent="-331788" eaLnBrk="1" hangingPunct="1">
              <a:spcBef>
                <a:spcPct val="15000"/>
              </a:spcBef>
              <a:spcAft>
                <a:spcPct val="15000"/>
              </a:spcAft>
            </a:pPr>
            <a:r>
              <a:rPr lang="en-US" sz="1600">
                <a:latin typeface="Arial" charset="0"/>
              </a:rPr>
              <a:t>Src</a:t>
            </a:r>
          </a:p>
          <a:p>
            <a:pPr marL="674688" lvl="1" indent="-331788" eaLnBrk="1" hangingPunct="1">
              <a:spcBef>
                <a:spcPct val="15000"/>
              </a:spcBef>
              <a:spcAft>
                <a:spcPct val="15000"/>
              </a:spcAft>
            </a:pPr>
            <a:r>
              <a:rPr lang="en-US" sz="1600">
                <a:latin typeface="Arial" charset="0"/>
              </a:rPr>
              <a:t>ErbB2/HER2</a:t>
            </a:r>
          </a:p>
          <a:p>
            <a:pPr marL="674688" lvl="1" indent="-331788" eaLnBrk="1" hangingPunct="1">
              <a:spcBef>
                <a:spcPct val="15000"/>
              </a:spcBef>
              <a:spcAft>
                <a:spcPct val="15000"/>
              </a:spcAft>
            </a:pPr>
            <a:r>
              <a:rPr lang="en-US" sz="1600">
                <a:latin typeface="Arial" charset="0"/>
              </a:rPr>
              <a:t>EGFR</a:t>
            </a:r>
          </a:p>
          <a:p>
            <a:pPr marL="674688" lvl="1" indent="-331788" eaLnBrk="1" hangingPunct="1">
              <a:spcBef>
                <a:spcPct val="15000"/>
              </a:spcBef>
              <a:spcAft>
                <a:spcPct val="15000"/>
              </a:spcAft>
            </a:pPr>
            <a:r>
              <a:rPr lang="en-US" sz="1600">
                <a:latin typeface="Arial" charset="0"/>
              </a:rPr>
              <a:t>HPV16</a:t>
            </a:r>
          </a:p>
          <a:p>
            <a:pPr marL="674688" lvl="1" indent="-331788" eaLnBrk="1" hangingPunct="1">
              <a:spcBef>
                <a:spcPct val="15000"/>
              </a:spcBef>
              <a:spcAft>
                <a:spcPct val="15000"/>
              </a:spcAft>
            </a:pPr>
            <a:r>
              <a:rPr lang="en-US" sz="1600">
                <a:latin typeface="Arial" charset="0"/>
              </a:rPr>
              <a:t>Bcr-Abl</a:t>
            </a:r>
          </a:p>
          <a:p>
            <a:pPr marL="674688" lvl="1" indent="-331788" eaLnBrk="1" hangingPunct="1">
              <a:spcBef>
                <a:spcPct val="15000"/>
              </a:spcBef>
              <a:spcAft>
                <a:spcPct val="60000"/>
              </a:spcAft>
            </a:pPr>
            <a:r>
              <a:rPr lang="en-US" sz="1600">
                <a:latin typeface="Arial" charset="0"/>
              </a:rPr>
              <a:t>n-myc; c-myc</a:t>
            </a:r>
          </a:p>
          <a:p>
            <a:pPr marL="341313" indent="-341313" eaLnBrk="1" hangingPunct="1">
              <a:spcBef>
                <a:spcPct val="15000"/>
              </a:spcBef>
              <a:spcAft>
                <a:spcPct val="15000"/>
              </a:spcAft>
            </a:pPr>
            <a:r>
              <a:rPr lang="en-US" sz="1600">
                <a:latin typeface="Arial" charset="0"/>
              </a:rPr>
              <a:t>Mutated/inactivated tumor suppressor genes</a:t>
            </a:r>
          </a:p>
          <a:p>
            <a:pPr marL="674688" lvl="1" indent="-331788" eaLnBrk="1" hangingPunct="1">
              <a:spcBef>
                <a:spcPct val="15000"/>
              </a:spcBef>
              <a:spcAft>
                <a:spcPct val="15000"/>
              </a:spcAft>
            </a:pPr>
            <a:r>
              <a:rPr lang="en-US" sz="1600">
                <a:latin typeface="Arial" charset="0"/>
              </a:rPr>
              <a:t>p53</a:t>
            </a:r>
          </a:p>
          <a:p>
            <a:pPr marL="674688" lvl="1" indent="-331788" eaLnBrk="1" hangingPunct="1">
              <a:spcBef>
                <a:spcPct val="15000"/>
              </a:spcBef>
              <a:spcAft>
                <a:spcPct val="15000"/>
              </a:spcAft>
            </a:pPr>
            <a:r>
              <a:rPr lang="en-US" sz="1600">
                <a:latin typeface="Arial" charset="0"/>
              </a:rPr>
              <a:t>PTEN</a:t>
            </a:r>
          </a:p>
          <a:p>
            <a:pPr marL="674688" lvl="1" indent="-331788" eaLnBrk="1" hangingPunct="1">
              <a:spcBef>
                <a:spcPct val="15000"/>
              </a:spcBef>
              <a:spcAft>
                <a:spcPct val="15000"/>
              </a:spcAft>
            </a:pPr>
            <a:r>
              <a:rPr lang="en-US" sz="1600">
                <a:latin typeface="Arial" charset="0"/>
              </a:rPr>
              <a:t>VHL</a:t>
            </a:r>
          </a:p>
          <a:p>
            <a:pPr marL="674688" lvl="1" indent="-331788" eaLnBrk="1" hangingPunct="1">
              <a:spcBef>
                <a:spcPct val="15000"/>
              </a:spcBef>
              <a:spcAft>
                <a:spcPct val="15000"/>
              </a:spcAft>
            </a:pPr>
            <a:r>
              <a:rPr lang="en-US" sz="1600">
                <a:latin typeface="Arial" charset="0"/>
              </a:rPr>
              <a:t>p16</a:t>
            </a:r>
          </a:p>
        </p:txBody>
      </p:sp>
      <p:sp>
        <p:nvSpPr>
          <p:cNvPr id="30725" name="Rectangle 5"/>
          <p:cNvSpPr>
            <a:spLocks noGrp="1" noChangeArrowheads="1"/>
          </p:cNvSpPr>
          <p:nvPr>
            <p:ph type="body" sz="half" idx="2"/>
          </p:nvPr>
        </p:nvSpPr>
        <p:spPr>
          <a:xfrm>
            <a:off x="4649788" y="1600200"/>
            <a:ext cx="4144962" cy="5213350"/>
          </a:xfrm>
        </p:spPr>
        <p:txBody>
          <a:bodyPr/>
          <a:lstStyle/>
          <a:p>
            <a:pPr marL="390525" indent="-390525" eaLnBrk="1" hangingPunct="1">
              <a:spcBef>
                <a:spcPct val="15000"/>
              </a:spcBef>
              <a:spcAft>
                <a:spcPct val="15000"/>
              </a:spcAft>
            </a:pPr>
            <a:r>
              <a:rPr lang="en-US" sz="1600">
                <a:latin typeface="Arial" charset="0"/>
              </a:rPr>
              <a:t>Effect</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 bFGF TSP-1</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 TSP-1</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 IL-8 bFGF</a:t>
            </a:r>
          </a:p>
          <a:p>
            <a:pPr marL="704850" lvl="1" indent="-312738" eaLnBrk="1" hangingPunct="1">
              <a:spcBef>
                <a:spcPct val="15000"/>
              </a:spcBef>
              <a:spcAft>
                <a:spcPct val="15000"/>
              </a:spcAft>
            </a:pPr>
            <a:r>
              <a:rPr lang="en-US" sz="1600">
                <a:latin typeface="Arial" charset="0"/>
                <a:sym typeface="Symbol" charset="0"/>
              </a:rPr>
              <a:t>VEGF</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a:t>
            </a:r>
            <a:endParaRPr lang="en-US" sz="1600">
              <a:latin typeface="Arial" charset="0"/>
            </a:endParaRP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 TSP-1</a:t>
            </a:r>
          </a:p>
          <a:p>
            <a:pPr marL="390525" indent="-390525" eaLnBrk="1" hangingPunct="1">
              <a:spcBef>
                <a:spcPct val="15000"/>
              </a:spcBef>
              <a:spcAft>
                <a:spcPct val="60000"/>
              </a:spcAft>
              <a:buFont typeface="Wingdings" charset="0"/>
              <a:buNone/>
            </a:pPr>
            <a:r>
              <a:rPr lang="en-US" sz="1600">
                <a:latin typeface="Arial" charset="0"/>
                <a:sym typeface="Symbol" charset="0"/>
              </a:rPr>
              <a:t/>
            </a:r>
            <a:br>
              <a:rPr lang="en-US" sz="1600">
                <a:latin typeface="Arial" charset="0"/>
                <a:sym typeface="Symbol" charset="0"/>
              </a:rPr>
            </a:br>
            <a:endParaRPr lang="en-US" sz="1600">
              <a:latin typeface="Arial" charset="0"/>
              <a:sym typeface="Symbol" charset="0"/>
            </a:endParaRP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 TSP-1</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a:t>
            </a:r>
          </a:p>
          <a:p>
            <a:pPr marL="704850" lvl="1" indent="-312738" eaLnBrk="1" hangingPunct="1">
              <a:spcBef>
                <a:spcPct val="15000"/>
              </a:spcBef>
              <a:spcAft>
                <a:spcPct val="15000"/>
              </a:spcAft>
            </a:pPr>
            <a:r>
              <a:rPr lang="en-US" sz="1600">
                <a:latin typeface="Arial" charset="0"/>
              </a:rPr>
              <a:t>VEGF</a:t>
            </a:r>
            <a:r>
              <a:rPr lang="en-US" sz="1600">
                <a:latin typeface="Arial" charset="0"/>
                <a:sym typeface="Symbol" charset="0"/>
              </a:rPr>
              <a:t></a:t>
            </a:r>
            <a:endParaRPr lang="en-US" sz="1600">
              <a:latin typeface="Arial" charset="0"/>
            </a:endParaRPr>
          </a:p>
        </p:txBody>
      </p:sp>
      <p:sp>
        <p:nvSpPr>
          <p:cNvPr id="2" name="Rectángulo redondeado 1"/>
          <p:cNvSpPr/>
          <p:nvPr/>
        </p:nvSpPr>
        <p:spPr>
          <a:xfrm>
            <a:off x="323528" y="5373216"/>
            <a:ext cx="6264696" cy="432048"/>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6899261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384"/>
          <p:cNvGrpSpPr>
            <a:grpSpLocks/>
          </p:cNvGrpSpPr>
          <p:nvPr/>
        </p:nvGrpSpPr>
        <p:grpSpPr bwMode="auto">
          <a:xfrm>
            <a:off x="-192027" y="699612"/>
            <a:ext cx="9572030" cy="1033620"/>
            <a:chOff x="-150" y="2333"/>
            <a:chExt cx="6289" cy="1103"/>
          </a:xfrm>
        </p:grpSpPr>
        <p:grpSp>
          <p:nvGrpSpPr>
            <p:cNvPr id="2462" name="Group 385"/>
            <p:cNvGrpSpPr>
              <a:grpSpLocks/>
            </p:cNvGrpSpPr>
            <p:nvPr/>
          </p:nvGrpSpPr>
          <p:grpSpPr bwMode="auto">
            <a:xfrm>
              <a:off x="-106" y="2505"/>
              <a:ext cx="6216" cy="866"/>
              <a:chOff x="0" y="1765"/>
              <a:chExt cx="6210" cy="872"/>
            </a:xfrm>
          </p:grpSpPr>
          <p:grpSp>
            <p:nvGrpSpPr>
              <p:cNvPr id="2784" name="Group 386"/>
              <p:cNvGrpSpPr>
                <a:grpSpLocks/>
              </p:cNvGrpSpPr>
              <p:nvPr/>
            </p:nvGrpSpPr>
            <p:grpSpPr bwMode="auto">
              <a:xfrm rot="20386544" flipH="1">
                <a:off x="55" y="2244"/>
                <a:ext cx="645" cy="253"/>
                <a:chOff x="2569" y="1765"/>
                <a:chExt cx="645" cy="265"/>
              </a:xfrm>
            </p:grpSpPr>
            <p:grpSp>
              <p:nvGrpSpPr>
                <p:cNvPr id="3090" name="Group 387"/>
                <p:cNvGrpSpPr>
                  <a:grpSpLocks/>
                </p:cNvGrpSpPr>
                <p:nvPr/>
              </p:nvGrpSpPr>
              <p:grpSpPr bwMode="auto">
                <a:xfrm rot="205847">
                  <a:off x="2998" y="1765"/>
                  <a:ext cx="216" cy="265"/>
                  <a:chOff x="2782" y="1765"/>
                  <a:chExt cx="216" cy="265"/>
                </a:xfrm>
              </p:grpSpPr>
              <p:grpSp>
                <p:nvGrpSpPr>
                  <p:cNvPr id="3113" name="Group 388"/>
                  <p:cNvGrpSpPr>
                    <a:grpSpLocks/>
                  </p:cNvGrpSpPr>
                  <p:nvPr/>
                </p:nvGrpSpPr>
                <p:grpSpPr bwMode="auto">
                  <a:xfrm>
                    <a:off x="2782" y="1765"/>
                    <a:ext cx="111" cy="265"/>
                    <a:chOff x="2887" y="1765"/>
                    <a:chExt cx="111" cy="265"/>
                  </a:xfrm>
                </p:grpSpPr>
                <p:sp>
                  <p:nvSpPr>
                    <p:cNvPr id="3119" name="Freeform 3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0" name="Freeform 3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1" name="Freeform 3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2" name="Freeform 3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14" name="Group 393"/>
                  <p:cNvGrpSpPr>
                    <a:grpSpLocks/>
                  </p:cNvGrpSpPr>
                  <p:nvPr/>
                </p:nvGrpSpPr>
                <p:grpSpPr bwMode="auto">
                  <a:xfrm>
                    <a:off x="2887" y="1765"/>
                    <a:ext cx="111" cy="265"/>
                    <a:chOff x="2887" y="1765"/>
                    <a:chExt cx="111" cy="265"/>
                  </a:xfrm>
                </p:grpSpPr>
                <p:sp>
                  <p:nvSpPr>
                    <p:cNvPr id="3115" name="Freeform 3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6" name="Freeform 3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7" name="Freeform 3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8" name="Freeform 3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1" name="Group 398"/>
                <p:cNvGrpSpPr>
                  <a:grpSpLocks/>
                </p:cNvGrpSpPr>
                <p:nvPr/>
              </p:nvGrpSpPr>
              <p:grpSpPr bwMode="auto">
                <a:xfrm rot="-232276">
                  <a:off x="2569" y="1765"/>
                  <a:ext cx="216" cy="265"/>
                  <a:chOff x="2782" y="1765"/>
                  <a:chExt cx="216" cy="265"/>
                </a:xfrm>
              </p:grpSpPr>
              <p:grpSp>
                <p:nvGrpSpPr>
                  <p:cNvPr id="3103" name="Group 399"/>
                  <p:cNvGrpSpPr>
                    <a:grpSpLocks/>
                  </p:cNvGrpSpPr>
                  <p:nvPr/>
                </p:nvGrpSpPr>
                <p:grpSpPr bwMode="auto">
                  <a:xfrm>
                    <a:off x="2782" y="1765"/>
                    <a:ext cx="111" cy="265"/>
                    <a:chOff x="2887" y="1765"/>
                    <a:chExt cx="111" cy="265"/>
                  </a:xfrm>
                </p:grpSpPr>
                <p:sp>
                  <p:nvSpPr>
                    <p:cNvPr id="3109" name="Freeform 40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0" name="Freeform 40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1" name="Freeform 40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2" name="Freeform 40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04" name="Group 404"/>
                  <p:cNvGrpSpPr>
                    <a:grpSpLocks/>
                  </p:cNvGrpSpPr>
                  <p:nvPr/>
                </p:nvGrpSpPr>
                <p:grpSpPr bwMode="auto">
                  <a:xfrm>
                    <a:off x="2887" y="1765"/>
                    <a:ext cx="111" cy="265"/>
                    <a:chOff x="2887" y="1765"/>
                    <a:chExt cx="111" cy="265"/>
                  </a:xfrm>
                </p:grpSpPr>
                <p:sp>
                  <p:nvSpPr>
                    <p:cNvPr id="3105" name="Freeform 4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6" name="Freeform 4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7" name="Freeform 4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8" name="Freeform 4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2" name="Group 409"/>
                <p:cNvGrpSpPr>
                  <a:grpSpLocks/>
                </p:cNvGrpSpPr>
                <p:nvPr/>
              </p:nvGrpSpPr>
              <p:grpSpPr bwMode="auto">
                <a:xfrm>
                  <a:off x="2782" y="1765"/>
                  <a:ext cx="216" cy="265"/>
                  <a:chOff x="2782" y="1765"/>
                  <a:chExt cx="216" cy="265"/>
                </a:xfrm>
              </p:grpSpPr>
              <p:grpSp>
                <p:nvGrpSpPr>
                  <p:cNvPr id="3093" name="Group 410"/>
                  <p:cNvGrpSpPr>
                    <a:grpSpLocks/>
                  </p:cNvGrpSpPr>
                  <p:nvPr/>
                </p:nvGrpSpPr>
                <p:grpSpPr bwMode="auto">
                  <a:xfrm>
                    <a:off x="2782" y="1765"/>
                    <a:ext cx="111" cy="265"/>
                    <a:chOff x="2887" y="1765"/>
                    <a:chExt cx="111" cy="265"/>
                  </a:xfrm>
                </p:grpSpPr>
                <p:sp>
                  <p:nvSpPr>
                    <p:cNvPr id="3099" name="Freeform 41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0" name="Freeform 41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1" name="Freeform 41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2" name="Freeform 41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94" name="Group 415"/>
                  <p:cNvGrpSpPr>
                    <a:grpSpLocks/>
                  </p:cNvGrpSpPr>
                  <p:nvPr/>
                </p:nvGrpSpPr>
                <p:grpSpPr bwMode="auto">
                  <a:xfrm>
                    <a:off x="2887" y="1765"/>
                    <a:ext cx="111" cy="265"/>
                    <a:chOff x="2887" y="1765"/>
                    <a:chExt cx="111" cy="265"/>
                  </a:xfrm>
                </p:grpSpPr>
                <p:sp>
                  <p:nvSpPr>
                    <p:cNvPr id="3095" name="Freeform 4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6" name="Freeform 4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7" name="Freeform 4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8" name="Freeform 4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5" name="Group 420"/>
              <p:cNvGrpSpPr>
                <a:grpSpLocks/>
              </p:cNvGrpSpPr>
              <p:nvPr/>
            </p:nvGrpSpPr>
            <p:grpSpPr bwMode="auto">
              <a:xfrm rot="19852452" flipH="1">
                <a:off x="0" y="2396"/>
                <a:ext cx="111" cy="241"/>
                <a:chOff x="2887" y="1765"/>
                <a:chExt cx="111" cy="265"/>
              </a:xfrm>
            </p:grpSpPr>
            <p:sp>
              <p:nvSpPr>
                <p:cNvPr id="3086" name="Freeform 4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7" name="Freeform 4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8" name="Freeform 4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9" name="Freeform 4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86" name="Group 425"/>
              <p:cNvGrpSpPr>
                <a:grpSpLocks/>
              </p:cNvGrpSpPr>
              <p:nvPr/>
            </p:nvGrpSpPr>
            <p:grpSpPr bwMode="auto">
              <a:xfrm rot="20827064" flipH="1">
                <a:off x="669" y="2062"/>
                <a:ext cx="645" cy="253"/>
                <a:chOff x="2569" y="1765"/>
                <a:chExt cx="645" cy="265"/>
              </a:xfrm>
            </p:grpSpPr>
            <p:grpSp>
              <p:nvGrpSpPr>
                <p:cNvPr id="3053" name="Group 426"/>
                <p:cNvGrpSpPr>
                  <a:grpSpLocks/>
                </p:cNvGrpSpPr>
                <p:nvPr/>
              </p:nvGrpSpPr>
              <p:grpSpPr bwMode="auto">
                <a:xfrm rot="205847">
                  <a:off x="2998" y="1765"/>
                  <a:ext cx="216" cy="265"/>
                  <a:chOff x="2782" y="1765"/>
                  <a:chExt cx="216" cy="265"/>
                </a:xfrm>
              </p:grpSpPr>
              <p:grpSp>
                <p:nvGrpSpPr>
                  <p:cNvPr id="3076" name="Group 427"/>
                  <p:cNvGrpSpPr>
                    <a:grpSpLocks/>
                  </p:cNvGrpSpPr>
                  <p:nvPr/>
                </p:nvGrpSpPr>
                <p:grpSpPr bwMode="auto">
                  <a:xfrm>
                    <a:off x="2782" y="1765"/>
                    <a:ext cx="111" cy="265"/>
                    <a:chOff x="2887" y="1765"/>
                    <a:chExt cx="111" cy="265"/>
                  </a:xfrm>
                </p:grpSpPr>
                <p:sp>
                  <p:nvSpPr>
                    <p:cNvPr id="3082" name="Freeform 42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3" name="Freeform 42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4" name="Freeform 43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5" name="Freeform 43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77" name="Group 432"/>
                  <p:cNvGrpSpPr>
                    <a:grpSpLocks/>
                  </p:cNvGrpSpPr>
                  <p:nvPr/>
                </p:nvGrpSpPr>
                <p:grpSpPr bwMode="auto">
                  <a:xfrm>
                    <a:off x="2887" y="1765"/>
                    <a:ext cx="111" cy="265"/>
                    <a:chOff x="2887" y="1765"/>
                    <a:chExt cx="111" cy="265"/>
                  </a:xfrm>
                </p:grpSpPr>
                <p:sp>
                  <p:nvSpPr>
                    <p:cNvPr id="3078" name="Freeform 43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9" name="Freeform 43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0" name="Freeform 43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1" name="Freeform 43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4" name="Group 437"/>
                <p:cNvGrpSpPr>
                  <a:grpSpLocks/>
                </p:cNvGrpSpPr>
                <p:nvPr/>
              </p:nvGrpSpPr>
              <p:grpSpPr bwMode="auto">
                <a:xfrm rot="-232276">
                  <a:off x="2569" y="1765"/>
                  <a:ext cx="216" cy="265"/>
                  <a:chOff x="2782" y="1765"/>
                  <a:chExt cx="216" cy="265"/>
                </a:xfrm>
              </p:grpSpPr>
              <p:grpSp>
                <p:nvGrpSpPr>
                  <p:cNvPr id="3066" name="Group 438"/>
                  <p:cNvGrpSpPr>
                    <a:grpSpLocks/>
                  </p:cNvGrpSpPr>
                  <p:nvPr/>
                </p:nvGrpSpPr>
                <p:grpSpPr bwMode="auto">
                  <a:xfrm>
                    <a:off x="2782" y="1765"/>
                    <a:ext cx="111" cy="265"/>
                    <a:chOff x="2887" y="1765"/>
                    <a:chExt cx="111" cy="265"/>
                  </a:xfrm>
                </p:grpSpPr>
                <p:sp>
                  <p:nvSpPr>
                    <p:cNvPr id="3072" name="Freeform 43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3" name="Freeform 44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4" name="Freeform 44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5" name="Freeform 44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67" name="Group 443"/>
                  <p:cNvGrpSpPr>
                    <a:grpSpLocks/>
                  </p:cNvGrpSpPr>
                  <p:nvPr/>
                </p:nvGrpSpPr>
                <p:grpSpPr bwMode="auto">
                  <a:xfrm>
                    <a:off x="2887" y="1765"/>
                    <a:ext cx="111" cy="265"/>
                    <a:chOff x="2887" y="1765"/>
                    <a:chExt cx="111" cy="265"/>
                  </a:xfrm>
                </p:grpSpPr>
                <p:sp>
                  <p:nvSpPr>
                    <p:cNvPr id="3068" name="Freeform 44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9" name="Freeform 44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0" name="Freeform 44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1" name="Freeform 44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5" name="Group 448"/>
                <p:cNvGrpSpPr>
                  <a:grpSpLocks/>
                </p:cNvGrpSpPr>
                <p:nvPr/>
              </p:nvGrpSpPr>
              <p:grpSpPr bwMode="auto">
                <a:xfrm>
                  <a:off x="2782" y="1765"/>
                  <a:ext cx="216" cy="265"/>
                  <a:chOff x="2782" y="1765"/>
                  <a:chExt cx="216" cy="265"/>
                </a:xfrm>
              </p:grpSpPr>
              <p:grpSp>
                <p:nvGrpSpPr>
                  <p:cNvPr id="3056" name="Group 449"/>
                  <p:cNvGrpSpPr>
                    <a:grpSpLocks/>
                  </p:cNvGrpSpPr>
                  <p:nvPr/>
                </p:nvGrpSpPr>
                <p:grpSpPr bwMode="auto">
                  <a:xfrm>
                    <a:off x="2782" y="1765"/>
                    <a:ext cx="111" cy="265"/>
                    <a:chOff x="2887" y="1765"/>
                    <a:chExt cx="111" cy="265"/>
                  </a:xfrm>
                </p:grpSpPr>
                <p:sp>
                  <p:nvSpPr>
                    <p:cNvPr id="3062" name="Freeform 45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3" name="Freeform 45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4" name="Freeform 45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5" name="Freeform 45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57" name="Group 454"/>
                  <p:cNvGrpSpPr>
                    <a:grpSpLocks/>
                  </p:cNvGrpSpPr>
                  <p:nvPr/>
                </p:nvGrpSpPr>
                <p:grpSpPr bwMode="auto">
                  <a:xfrm>
                    <a:off x="2887" y="1765"/>
                    <a:ext cx="111" cy="265"/>
                    <a:chOff x="2887" y="1765"/>
                    <a:chExt cx="111" cy="265"/>
                  </a:xfrm>
                </p:grpSpPr>
                <p:sp>
                  <p:nvSpPr>
                    <p:cNvPr id="3058" name="Freeform 45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9" name="Freeform 45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0" name="Freeform 45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1" name="Freeform 45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7" name="Group 459"/>
              <p:cNvGrpSpPr>
                <a:grpSpLocks/>
              </p:cNvGrpSpPr>
              <p:nvPr/>
            </p:nvGrpSpPr>
            <p:grpSpPr bwMode="auto">
              <a:xfrm rot="20981307" flipH="1">
                <a:off x="1293" y="1919"/>
                <a:ext cx="645" cy="253"/>
                <a:chOff x="2569" y="1765"/>
                <a:chExt cx="645" cy="265"/>
              </a:xfrm>
            </p:grpSpPr>
            <p:grpSp>
              <p:nvGrpSpPr>
                <p:cNvPr id="3020" name="Group 460"/>
                <p:cNvGrpSpPr>
                  <a:grpSpLocks/>
                </p:cNvGrpSpPr>
                <p:nvPr/>
              </p:nvGrpSpPr>
              <p:grpSpPr bwMode="auto">
                <a:xfrm rot="205847">
                  <a:off x="2998" y="1765"/>
                  <a:ext cx="216" cy="265"/>
                  <a:chOff x="2782" y="1765"/>
                  <a:chExt cx="216" cy="265"/>
                </a:xfrm>
              </p:grpSpPr>
              <p:grpSp>
                <p:nvGrpSpPr>
                  <p:cNvPr id="3043" name="Group 461"/>
                  <p:cNvGrpSpPr>
                    <a:grpSpLocks/>
                  </p:cNvGrpSpPr>
                  <p:nvPr/>
                </p:nvGrpSpPr>
                <p:grpSpPr bwMode="auto">
                  <a:xfrm>
                    <a:off x="2782" y="1765"/>
                    <a:ext cx="111" cy="265"/>
                    <a:chOff x="2887" y="1765"/>
                    <a:chExt cx="111" cy="265"/>
                  </a:xfrm>
                </p:grpSpPr>
                <p:sp>
                  <p:nvSpPr>
                    <p:cNvPr id="3049" name="Freeform 46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0" name="Freeform 46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1" name="Freeform 46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2" name="Freeform 46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44" name="Group 466"/>
                  <p:cNvGrpSpPr>
                    <a:grpSpLocks/>
                  </p:cNvGrpSpPr>
                  <p:nvPr/>
                </p:nvGrpSpPr>
                <p:grpSpPr bwMode="auto">
                  <a:xfrm>
                    <a:off x="2887" y="1765"/>
                    <a:ext cx="111" cy="265"/>
                    <a:chOff x="2887" y="1765"/>
                    <a:chExt cx="111" cy="265"/>
                  </a:xfrm>
                </p:grpSpPr>
                <p:sp>
                  <p:nvSpPr>
                    <p:cNvPr id="3045" name="Freeform 46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6" name="Freeform 46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7" name="Freeform 46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8" name="Freeform 47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1" name="Group 471"/>
                <p:cNvGrpSpPr>
                  <a:grpSpLocks/>
                </p:cNvGrpSpPr>
                <p:nvPr/>
              </p:nvGrpSpPr>
              <p:grpSpPr bwMode="auto">
                <a:xfrm rot="-232276">
                  <a:off x="2569" y="1765"/>
                  <a:ext cx="216" cy="265"/>
                  <a:chOff x="2782" y="1765"/>
                  <a:chExt cx="216" cy="265"/>
                </a:xfrm>
              </p:grpSpPr>
              <p:grpSp>
                <p:nvGrpSpPr>
                  <p:cNvPr id="3033" name="Group 472"/>
                  <p:cNvGrpSpPr>
                    <a:grpSpLocks/>
                  </p:cNvGrpSpPr>
                  <p:nvPr/>
                </p:nvGrpSpPr>
                <p:grpSpPr bwMode="auto">
                  <a:xfrm>
                    <a:off x="2782" y="1765"/>
                    <a:ext cx="111" cy="265"/>
                    <a:chOff x="2887" y="1765"/>
                    <a:chExt cx="111" cy="265"/>
                  </a:xfrm>
                </p:grpSpPr>
                <p:sp>
                  <p:nvSpPr>
                    <p:cNvPr id="3039" name="Freeform 47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0" name="Freeform 47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1" name="Freeform 47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2" name="Freeform 47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34" name="Group 477"/>
                  <p:cNvGrpSpPr>
                    <a:grpSpLocks/>
                  </p:cNvGrpSpPr>
                  <p:nvPr/>
                </p:nvGrpSpPr>
                <p:grpSpPr bwMode="auto">
                  <a:xfrm>
                    <a:off x="2887" y="1765"/>
                    <a:ext cx="111" cy="265"/>
                    <a:chOff x="2887" y="1765"/>
                    <a:chExt cx="111" cy="265"/>
                  </a:xfrm>
                </p:grpSpPr>
                <p:sp>
                  <p:nvSpPr>
                    <p:cNvPr id="3035" name="Freeform 47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6" name="Freeform 47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7" name="Freeform 48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8" name="Freeform 48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2" name="Group 482"/>
                <p:cNvGrpSpPr>
                  <a:grpSpLocks/>
                </p:cNvGrpSpPr>
                <p:nvPr/>
              </p:nvGrpSpPr>
              <p:grpSpPr bwMode="auto">
                <a:xfrm>
                  <a:off x="2782" y="1765"/>
                  <a:ext cx="216" cy="265"/>
                  <a:chOff x="2782" y="1765"/>
                  <a:chExt cx="216" cy="265"/>
                </a:xfrm>
              </p:grpSpPr>
              <p:grpSp>
                <p:nvGrpSpPr>
                  <p:cNvPr id="3023" name="Group 483"/>
                  <p:cNvGrpSpPr>
                    <a:grpSpLocks/>
                  </p:cNvGrpSpPr>
                  <p:nvPr/>
                </p:nvGrpSpPr>
                <p:grpSpPr bwMode="auto">
                  <a:xfrm>
                    <a:off x="2782" y="1765"/>
                    <a:ext cx="111" cy="265"/>
                    <a:chOff x="2887" y="1765"/>
                    <a:chExt cx="111" cy="265"/>
                  </a:xfrm>
                </p:grpSpPr>
                <p:sp>
                  <p:nvSpPr>
                    <p:cNvPr id="3029" name="Freeform 48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0" name="Freeform 48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1" name="Freeform 48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2" name="Freeform 48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24" name="Group 488"/>
                  <p:cNvGrpSpPr>
                    <a:grpSpLocks/>
                  </p:cNvGrpSpPr>
                  <p:nvPr/>
                </p:nvGrpSpPr>
                <p:grpSpPr bwMode="auto">
                  <a:xfrm>
                    <a:off x="2887" y="1765"/>
                    <a:ext cx="111" cy="265"/>
                    <a:chOff x="2887" y="1765"/>
                    <a:chExt cx="111" cy="265"/>
                  </a:xfrm>
                </p:grpSpPr>
                <p:sp>
                  <p:nvSpPr>
                    <p:cNvPr id="3025" name="Freeform 4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6" name="Freeform 4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7" name="Freeform 4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8" name="Freeform 4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8" name="Group 493"/>
              <p:cNvGrpSpPr>
                <a:grpSpLocks/>
              </p:cNvGrpSpPr>
              <p:nvPr/>
            </p:nvGrpSpPr>
            <p:grpSpPr bwMode="auto">
              <a:xfrm rot="-420166" flipH="1" flipV="1">
                <a:off x="1927" y="1828"/>
                <a:ext cx="645" cy="254"/>
                <a:chOff x="2569" y="1765"/>
                <a:chExt cx="645" cy="265"/>
              </a:xfrm>
            </p:grpSpPr>
            <p:grpSp>
              <p:nvGrpSpPr>
                <p:cNvPr id="2987" name="Group 494"/>
                <p:cNvGrpSpPr>
                  <a:grpSpLocks/>
                </p:cNvGrpSpPr>
                <p:nvPr/>
              </p:nvGrpSpPr>
              <p:grpSpPr bwMode="auto">
                <a:xfrm rot="205847">
                  <a:off x="2998" y="1765"/>
                  <a:ext cx="216" cy="265"/>
                  <a:chOff x="2782" y="1765"/>
                  <a:chExt cx="216" cy="265"/>
                </a:xfrm>
              </p:grpSpPr>
              <p:grpSp>
                <p:nvGrpSpPr>
                  <p:cNvPr id="3010" name="Group 495"/>
                  <p:cNvGrpSpPr>
                    <a:grpSpLocks/>
                  </p:cNvGrpSpPr>
                  <p:nvPr/>
                </p:nvGrpSpPr>
                <p:grpSpPr bwMode="auto">
                  <a:xfrm>
                    <a:off x="2782" y="1765"/>
                    <a:ext cx="111" cy="265"/>
                    <a:chOff x="2887" y="1765"/>
                    <a:chExt cx="111" cy="265"/>
                  </a:xfrm>
                </p:grpSpPr>
                <p:sp>
                  <p:nvSpPr>
                    <p:cNvPr id="3016" name="Freeform 49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7" name="Freeform 49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8" name="Freeform 49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9" name="Freeform 49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11" name="Group 500"/>
                  <p:cNvGrpSpPr>
                    <a:grpSpLocks/>
                  </p:cNvGrpSpPr>
                  <p:nvPr/>
                </p:nvGrpSpPr>
                <p:grpSpPr bwMode="auto">
                  <a:xfrm>
                    <a:off x="2887" y="1765"/>
                    <a:ext cx="111" cy="265"/>
                    <a:chOff x="2887" y="1765"/>
                    <a:chExt cx="111" cy="265"/>
                  </a:xfrm>
                </p:grpSpPr>
                <p:sp>
                  <p:nvSpPr>
                    <p:cNvPr id="3012" name="Freeform 50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3" name="Freeform 50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4" name="Freeform 50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5" name="Freeform 50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8" name="Group 505"/>
                <p:cNvGrpSpPr>
                  <a:grpSpLocks/>
                </p:cNvGrpSpPr>
                <p:nvPr/>
              </p:nvGrpSpPr>
              <p:grpSpPr bwMode="auto">
                <a:xfrm rot="-232276">
                  <a:off x="2569" y="1765"/>
                  <a:ext cx="216" cy="265"/>
                  <a:chOff x="2782" y="1765"/>
                  <a:chExt cx="216" cy="265"/>
                </a:xfrm>
              </p:grpSpPr>
              <p:grpSp>
                <p:nvGrpSpPr>
                  <p:cNvPr id="3000" name="Group 506"/>
                  <p:cNvGrpSpPr>
                    <a:grpSpLocks/>
                  </p:cNvGrpSpPr>
                  <p:nvPr/>
                </p:nvGrpSpPr>
                <p:grpSpPr bwMode="auto">
                  <a:xfrm>
                    <a:off x="2782" y="1765"/>
                    <a:ext cx="111" cy="265"/>
                    <a:chOff x="2887" y="1765"/>
                    <a:chExt cx="111" cy="265"/>
                  </a:xfrm>
                </p:grpSpPr>
                <p:sp>
                  <p:nvSpPr>
                    <p:cNvPr id="3006" name="Freeform 50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7" name="Freeform 50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8" name="Freeform 50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9" name="Freeform 51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01" name="Group 511"/>
                  <p:cNvGrpSpPr>
                    <a:grpSpLocks/>
                  </p:cNvGrpSpPr>
                  <p:nvPr/>
                </p:nvGrpSpPr>
                <p:grpSpPr bwMode="auto">
                  <a:xfrm>
                    <a:off x="2887" y="1765"/>
                    <a:ext cx="111" cy="265"/>
                    <a:chOff x="2887" y="1765"/>
                    <a:chExt cx="111" cy="265"/>
                  </a:xfrm>
                </p:grpSpPr>
                <p:sp>
                  <p:nvSpPr>
                    <p:cNvPr id="3002" name="Freeform 51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3" name="Freeform 51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4" name="Freeform 51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5" name="Freeform 51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9" name="Group 516"/>
                <p:cNvGrpSpPr>
                  <a:grpSpLocks/>
                </p:cNvGrpSpPr>
                <p:nvPr/>
              </p:nvGrpSpPr>
              <p:grpSpPr bwMode="auto">
                <a:xfrm>
                  <a:off x="2782" y="1765"/>
                  <a:ext cx="216" cy="265"/>
                  <a:chOff x="2782" y="1765"/>
                  <a:chExt cx="216" cy="265"/>
                </a:xfrm>
              </p:grpSpPr>
              <p:grpSp>
                <p:nvGrpSpPr>
                  <p:cNvPr id="2990" name="Group 517"/>
                  <p:cNvGrpSpPr>
                    <a:grpSpLocks/>
                  </p:cNvGrpSpPr>
                  <p:nvPr/>
                </p:nvGrpSpPr>
                <p:grpSpPr bwMode="auto">
                  <a:xfrm>
                    <a:off x="2782" y="1765"/>
                    <a:ext cx="111" cy="265"/>
                    <a:chOff x="2887" y="1765"/>
                    <a:chExt cx="111" cy="265"/>
                  </a:xfrm>
                </p:grpSpPr>
                <p:sp>
                  <p:nvSpPr>
                    <p:cNvPr id="2996" name="Freeform 51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7" name="Freeform 51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8" name="Freeform 52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9" name="Freeform 52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91" name="Group 522"/>
                  <p:cNvGrpSpPr>
                    <a:grpSpLocks/>
                  </p:cNvGrpSpPr>
                  <p:nvPr/>
                </p:nvGrpSpPr>
                <p:grpSpPr bwMode="auto">
                  <a:xfrm>
                    <a:off x="2887" y="1765"/>
                    <a:ext cx="111" cy="265"/>
                    <a:chOff x="2887" y="1765"/>
                    <a:chExt cx="111" cy="265"/>
                  </a:xfrm>
                </p:grpSpPr>
                <p:sp>
                  <p:nvSpPr>
                    <p:cNvPr id="2992" name="Freeform 52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3" name="Freeform 52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4" name="Freeform 52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5" name="Freeform 52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9" name="Group 527"/>
              <p:cNvGrpSpPr>
                <a:grpSpLocks/>
              </p:cNvGrpSpPr>
              <p:nvPr/>
            </p:nvGrpSpPr>
            <p:grpSpPr bwMode="auto">
              <a:xfrm>
                <a:off x="2569" y="1765"/>
                <a:ext cx="3641" cy="838"/>
                <a:chOff x="2569" y="1765"/>
                <a:chExt cx="3641" cy="838"/>
              </a:xfrm>
            </p:grpSpPr>
            <p:grpSp>
              <p:nvGrpSpPr>
                <p:cNvPr id="2790" name="Group 528"/>
                <p:cNvGrpSpPr>
                  <a:grpSpLocks/>
                </p:cNvGrpSpPr>
                <p:nvPr/>
              </p:nvGrpSpPr>
              <p:grpSpPr bwMode="auto">
                <a:xfrm rot="1361465">
                  <a:off x="6099" y="2351"/>
                  <a:ext cx="111" cy="252"/>
                  <a:chOff x="2887" y="1765"/>
                  <a:chExt cx="111" cy="265"/>
                </a:xfrm>
              </p:grpSpPr>
              <p:sp>
                <p:nvSpPr>
                  <p:cNvPr id="2983" name="Freeform 52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4" name="Freeform 53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5" name="Freeform 53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6" name="Freeform 53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91" name="Group 533"/>
                <p:cNvGrpSpPr>
                  <a:grpSpLocks/>
                </p:cNvGrpSpPr>
                <p:nvPr/>
              </p:nvGrpSpPr>
              <p:grpSpPr bwMode="auto">
                <a:xfrm rot="923342">
                  <a:off x="5690" y="2231"/>
                  <a:ext cx="216" cy="252"/>
                  <a:chOff x="2782" y="1765"/>
                  <a:chExt cx="216" cy="265"/>
                </a:xfrm>
              </p:grpSpPr>
              <p:grpSp>
                <p:nvGrpSpPr>
                  <p:cNvPr id="2973" name="Group 534"/>
                  <p:cNvGrpSpPr>
                    <a:grpSpLocks/>
                  </p:cNvGrpSpPr>
                  <p:nvPr/>
                </p:nvGrpSpPr>
                <p:grpSpPr bwMode="auto">
                  <a:xfrm>
                    <a:off x="2782" y="1765"/>
                    <a:ext cx="111" cy="265"/>
                    <a:chOff x="2887" y="1765"/>
                    <a:chExt cx="111" cy="265"/>
                  </a:xfrm>
                </p:grpSpPr>
                <p:sp>
                  <p:nvSpPr>
                    <p:cNvPr id="2979" name="Freeform 53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0" name="Freeform 53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1" name="Freeform 53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2" name="Freeform 53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74" name="Group 539"/>
                  <p:cNvGrpSpPr>
                    <a:grpSpLocks/>
                  </p:cNvGrpSpPr>
                  <p:nvPr/>
                </p:nvGrpSpPr>
                <p:grpSpPr bwMode="auto">
                  <a:xfrm>
                    <a:off x="2887" y="1765"/>
                    <a:ext cx="111" cy="265"/>
                    <a:chOff x="2887" y="1765"/>
                    <a:chExt cx="111" cy="265"/>
                  </a:xfrm>
                </p:grpSpPr>
                <p:sp>
                  <p:nvSpPr>
                    <p:cNvPr id="2975" name="Freeform 54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6" name="Freeform 54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7" name="Freeform 54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8" name="Freeform 54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2" name="Group 544"/>
                <p:cNvGrpSpPr>
                  <a:grpSpLocks/>
                </p:cNvGrpSpPr>
                <p:nvPr/>
              </p:nvGrpSpPr>
              <p:grpSpPr bwMode="auto">
                <a:xfrm rot="1155618">
                  <a:off x="5891" y="2301"/>
                  <a:ext cx="216" cy="252"/>
                  <a:chOff x="2782" y="1765"/>
                  <a:chExt cx="216" cy="265"/>
                </a:xfrm>
              </p:grpSpPr>
              <p:grpSp>
                <p:nvGrpSpPr>
                  <p:cNvPr id="2963" name="Group 545"/>
                  <p:cNvGrpSpPr>
                    <a:grpSpLocks/>
                  </p:cNvGrpSpPr>
                  <p:nvPr/>
                </p:nvGrpSpPr>
                <p:grpSpPr bwMode="auto">
                  <a:xfrm>
                    <a:off x="2782" y="1765"/>
                    <a:ext cx="111" cy="265"/>
                    <a:chOff x="2887" y="1765"/>
                    <a:chExt cx="111" cy="265"/>
                  </a:xfrm>
                </p:grpSpPr>
                <p:sp>
                  <p:nvSpPr>
                    <p:cNvPr id="2969" name="Freeform 54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0" name="Freeform 54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1" name="Freeform 54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2" name="Freeform 54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64" name="Group 550"/>
                  <p:cNvGrpSpPr>
                    <a:grpSpLocks/>
                  </p:cNvGrpSpPr>
                  <p:nvPr/>
                </p:nvGrpSpPr>
                <p:grpSpPr bwMode="auto">
                  <a:xfrm>
                    <a:off x="2887" y="1765"/>
                    <a:ext cx="111" cy="265"/>
                    <a:chOff x="2887" y="1765"/>
                    <a:chExt cx="111" cy="265"/>
                  </a:xfrm>
                </p:grpSpPr>
                <p:sp>
                  <p:nvSpPr>
                    <p:cNvPr id="2965" name="Freeform 55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6" name="Freeform 55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7" name="Freeform 55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8" name="Freeform 55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3" name="Group 555"/>
                <p:cNvGrpSpPr>
                  <a:grpSpLocks/>
                </p:cNvGrpSpPr>
                <p:nvPr/>
              </p:nvGrpSpPr>
              <p:grpSpPr bwMode="auto">
                <a:xfrm rot="827374">
                  <a:off x="5099" y="2110"/>
                  <a:ext cx="645" cy="252"/>
                  <a:chOff x="2569" y="1765"/>
                  <a:chExt cx="645" cy="265"/>
                </a:xfrm>
              </p:grpSpPr>
              <p:grpSp>
                <p:nvGrpSpPr>
                  <p:cNvPr id="2930" name="Group 556"/>
                  <p:cNvGrpSpPr>
                    <a:grpSpLocks/>
                  </p:cNvGrpSpPr>
                  <p:nvPr/>
                </p:nvGrpSpPr>
                <p:grpSpPr bwMode="auto">
                  <a:xfrm rot="205847">
                    <a:off x="2998" y="1765"/>
                    <a:ext cx="216" cy="265"/>
                    <a:chOff x="2782" y="1765"/>
                    <a:chExt cx="216" cy="265"/>
                  </a:xfrm>
                </p:grpSpPr>
                <p:grpSp>
                  <p:nvGrpSpPr>
                    <p:cNvPr id="2953" name="Group 557"/>
                    <p:cNvGrpSpPr>
                      <a:grpSpLocks/>
                    </p:cNvGrpSpPr>
                    <p:nvPr/>
                  </p:nvGrpSpPr>
                  <p:grpSpPr bwMode="auto">
                    <a:xfrm>
                      <a:off x="2782" y="1765"/>
                      <a:ext cx="111" cy="265"/>
                      <a:chOff x="2887" y="1765"/>
                      <a:chExt cx="111" cy="265"/>
                    </a:xfrm>
                  </p:grpSpPr>
                  <p:sp>
                    <p:nvSpPr>
                      <p:cNvPr id="2959" name="Freeform 55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0" name="Freeform 55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1" name="Freeform 56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2" name="Freeform 56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54" name="Group 562"/>
                    <p:cNvGrpSpPr>
                      <a:grpSpLocks/>
                    </p:cNvGrpSpPr>
                    <p:nvPr/>
                  </p:nvGrpSpPr>
                  <p:grpSpPr bwMode="auto">
                    <a:xfrm>
                      <a:off x="2887" y="1765"/>
                      <a:ext cx="111" cy="265"/>
                      <a:chOff x="2887" y="1765"/>
                      <a:chExt cx="111" cy="265"/>
                    </a:xfrm>
                  </p:grpSpPr>
                  <p:sp>
                    <p:nvSpPr>
                      <p:cNvPr id="2955" name="Freeform 56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6" name="Freeform 56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7" name="Freeform 56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8" name="Freeform 56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1" name="Group 567"/>
                  <p:cNvGrpSpPr>
                    <a:grpSpLocks/>
                  </p:cNvGrpSpPr>
                  <p:nvPr/>
                </p:nvGrpSpPr>
                <p:grpSpPr bwMode="auto">
                  <a:xfrm rot="-232276">
                    <a:off x="2569" y="1765"/>
                    <a:ext cx="216" cy="265"/>
                    <a:chOff x="2782" y="1765"/>
                    <a:chExt cx="216" cy="265"/>
                  </a:xfrm>
                </p:grpSpPr>
                <p:grpSp>
                  <p:nvGrpSpPr>
                    <p:cNvPr id="2943" name="Group 568"/>
                    <p:cNvGrpSpPr>
                      <a:grpSpLocks/>
                    </p:cNvGrpSpPr>
                    <p:nvPr/>
                  </p:nvGrpSpPr>
                  <p:grpSpPr bwMode="auto">
                    <a:xfrm>
                      <a:off x="2782" y="1765"/>
                      <a:ext cx="111" cy="265"/>
                      <a:chOff x="2887" y="1765"/>
                      <a:chExt cx="111" cy="265"/>
                    </a:xfrm>
                  </p:grpSpPr>
                  <p:sp>
                    <p:nvSpPr>
                      <p:cNvPr id="2949" name="Freeform 56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0" name="Freeform 57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1" name="Freeform 57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2" name="Freeform 57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44" name="Group 573"/>
                    <p:cNvGrpSpPr>
                      <a:grpSpLocks/>
                    </p:cNvGrpSpPr>
                    <p:nvPr/>
                  </p:nvGrpSpPr>
                  <p:grpSpPr bwMode="auto">
                    <a:xfrm>
                      <a:off x="2887" y="1765"/>
                      <a:ext cx="111" cy="265"/>
                      <a:chOff x="2887" y="1765"/>
                      <a:chExt cx="111" cy="265"/>
                    </a:xfrm>
                  </p:grpSpPr>
                  <p:sp>
                    <p:nvSpPr>
                      <p:cNvPr id="2945" name="Freeform 57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6" name="Freeform 57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7" name="Freeform 57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8" name="Freeform 57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2" name="Group 578"/>
                  <p:cNvGrpSpPr>
                    <a:grpSpLocks/>
                  </p:cNvGrpSpPr>
                  <p:nvPr/>
                </p:nvGrpSpPr>
                <p:grpSpPr bwMode="auto">
                  <a:xfrm>
                    <a:off x="2782" y="1765"/>
                    <a:ext cx="216" cy="265"/>
                    <a:chOff x="2782" y="1765"/>
                    <a:chExt cx="216" cy="265"/>
                  </a:xfrm>
                </p:grpSpPr>
                <p:grpSp>
                  <p:nvGrpSpPr>
                    <p:cNvPr id="2933" name="Group 579"/>
                    <p:cNvGrpSpPr>
                      <a:grpSpLocks/>
                    </p:cNvGrpSpPr>
                    <p:nvPr/>
                  </p:nvGrpSpPr>
                  <p:grpSpPr bwMode="auto">
                    <a:xfrm>
                      <a:off x="2782" y="1765"/>
                      <a:ext cx="111" cy="265"/>
                      <a:chOff x="2887" y="1765"/>
                      <a:chExt cx="111" cy="265"/>
                    </a:xfrm>
                  </p:grpSpPr>
                  <p:sp>
                    <p:nvSpPr>
                      <p:cNvPr id="2939" name="Freeform 58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0" name="Freeform 58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1" name="Freeform 58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2" name="Freeform 58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34" name="Group 584"/>
                    <p:cNvGrpSpPr>
                      <a:grpSpLocks/>
                    </p:cNvGrpSpPr>
                    <p:nvPr/>
                  </p:nvGrpSpPr>
                  <p:grpSpPr bwMode="auto">
                    <a:xfrm>
                      <a:off x="2887" y="1765"/>
                      <a:ext cx="111" cy="265"/>
                      <a:chOff x="2887" y="1765"/>
                      <a:chExt cx="111" cy="265"/>
                    </a:xfrm>
                  </p:grpSpPr>
                  <p:sp>
                    <p:nvSpPr>
                      <p:cNvPr id="2935" name="Freeform 58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6" name="Freeform 58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7" name="Freeform 58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8" name="Freeform 58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4" name="Group 589"/>
                <p:cNvGrpSpPr>
                  <a:grpSpLocks/>
                </p:cNvGrpSpPr>
                <p:nvPr/>
              </p:nvGrpSpPr>
              <p:grpSpPr bwMode="auto">
                <a:xfrm rot="827374">
                  <a:off x="4474" y="1960"/>
                  <a:ext cx="645" cy="265"/>
                  <a:chOff x="2569" y="1765"/>
                  <a:chExt cx="645" cy="265"/>
                </a:xfrm>
              </p:grpSpPr>
              <p:grpSp>
                <p:nvGrpSpPr>
                  <p:cNvPr id="2897" name="Group 590"/>
                  <p:cNvGrpSpPr>
                    <a:grpSpLocks/>
                  </p:cNvGrpSpPr>
                  <p:nvPr/>
                </p:nvGrpSpPr>
                <p:grpSpPr bwMode="auto">
                  <a:xfrm rot="205847">
                    <a:off x="2998" y="1765"/>
                    <a:ext cx="216" cy="265"/>
                    <a:chOff x="2782" y="1765"/>
                    <a:chExt cx="216" cy="265"/>
                  </a:xfrm>
                </p:grpSpPr>
                <p:grpSp>
                  <p:nvGrpSpPr>
                    <p:cNvPr id="2920" name="Group 591"/>
                    <p:cNvGrpSpPr>
                      <a:grpSpLocks/>
                    </p:cNvGrpSpPr>
                    <p:nvPr/>
                  </p:nvGrpSpPr>
                  <p:grpSpPr bwMode="auto">
                    <a:xfrm>
                      <a:off x="2782" y="1765"/>
                      <a:ext cx="111" cy="265"/>
                      <a:chOff x="2887" y="1765"/>
                      <a:chExt cx="111" cy="265"/>
                    </a:xfrm>
                  </p:grpSpPr>
                  <p:sp>
                    <p:nvSpPr>
                      <p:cNvPr id="2926" name="Freeform 59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7" name="Freeform 59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8" name="Freeform 59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9" name="Freeform 59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21" name="Group 596"/>
                    <p:cNvGrpSpPr>
                      <a:grpSpLocks/>
                    </p:cNvGrpSpPr>
                    <p:nvPr/>
                  </p:nvGrpSpPr>
                  <p:grpSpPr bwMode="auto">
                    <a:xfrm>
                      <a:off x="2887" y="1765"/>
                      <a:ext cx="111" cy="265"/>
                      <a:chOff x="2887" y="1765"/>
                      <a:chExt cx="111" cy="265"/>
                    </a:xfrm>
                  </p:grpSpPr>
                  <p:sp>
                    <p:nvSpPr>
                      <p:cNvPr id="2922" name="Freeform 59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3" name="Freeform 59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4" name="Freeform 59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5" name="Freeform 60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8" name="Group 601"/>
                  <p:cNvGrpSpPr>
                    <a:grpSpLocks/>
                  </p:cNvGrpSpPr>
                  <p:nvPr/>
                </p:nvGrpSpPr>
                <p:grpSpPr bwMode="auto">
                  <a:xfrm rot="-232276">
                    <a:off x="2569" y="1765"/>
                    <a:ext cx="216" cy="265"/>
                    <a:chOff x="2782" y="1765"/>
                    <a:chExt cx="216" cy="265"/>
                  </a:xfrm>
                </p:grpSpPr>
                <p:grpSp>
                  <p:nvGrpSpPr>
                    <p:cNvPr id="2910" name="Group 602"/>
                    <p:cNvGrpSpPr>
                      <a:grpSpLocks/>
                    </p:cNvGrpSpPr>
                    <p:nvPr/>
                  </p:nvGrpSpPr>
                  <p:grpSpPr bwMode="auto">
                    <a:xfrm>
                      <a:off x="2782" y="1765"/>
                      <a:ext cx="111" cy="265"/>
                      <a:chOff x="2887" y="1765"/>
                      <a:chExt cx="111" cy="265"/>
                    </a:xfrm>
                  </p:grpSpPr>
                  <p:sp>
                    <p:nvSpPr>
                      <p:cNvPr id="2916" name="Freeform 60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7" name="Freeform 60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8" name="Freeform 60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9" name="Freeform 60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11" name="Group 607"/>
                    <p:cNvGrpSpPr>
                      <a:grpSpLocks/>
                    </p:cNvGrpSpPr>
                    <p:nvPr/>
                  </p:nvGrpSpPr>
                  <p:grpSpPr bwMode="auto">
                    <a:xfrm>
                      <a:off x="2887" y="1765"/>
                      <a:ext cx="111" cy="265"/>
                      <a:chOff x="2887" y="1765"/>
                      <a:chExt cx="111" cy="265"/>
                    </a:xfrm>
                  </p:grpSpPr>
                  <p:sp>
                    <p:nvSpPr>
                      <p:cNvPr id="2912" name="Freeform 60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3" name="Freeform 60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4" name="Freeform 61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5" name="Freeform 61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9" name="Group 612"/>
                  <p:cNvGrpSpPr>
                    <a:grpSpLocks/>
                  </p:cNvGrpSpPr>
                  <p:nvPr/>
                </p:nvGrpSpPr>
                <p:grpSpPr bwMode="auto">
                  <a:xfrm>
                    <a:off x="2782" y="1765"/>
                    <a:ext cx="216" cy="265"/>
                    <a:chOff x="2782" y="1765"/>
                    <a:chExt cx="216" cy="265"/>
                  </a:xfrm>
                </p:grpSpPr>
                <p:grpSp>
                  <p:nvGrpSpPr>
                    <p:cNvPr id="2900" name="Group 613"/>
                    <p:cNvGrpSpPr>
                      <a:grpSpLocks/>
                    </p:cNvGrpSpPr>
                    <p:nvPr/>
                  </p:nvGrpSpPr>
                  <p:grpSpPr bwMode="auto">
                    <a:xfrm>
                      <a:off x="2782" y="1765"/>
                      <a:ext cx="111" cy="265"/>
                      <a:chOff x="2887" y="1765"/>
                      <a:chExt cx="111" cy="265"/>
                    </a:xfrm>
                  </p:grpSpPr>
                  <p:sp>
                    <p:nvSpPr>
                      <p:cNvPr id="2906" name="Freeform 61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7" name="Freeform 61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8" name="Freeform 61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9" name="Freeform 61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01" name="Group 618"/>
                    <p:cNvGrpSpPr>
                      <a:grpSpLocks/>
                    </p:cNvGrpSpPr>
                    <p:nvPr/>
                  </p:nvGrpSpPr>
                  <p:grpSpPr bwMode="auto">
                    <a:xfrm>
                      <a:off x="2887" y="1765"/>
                      <a:ext cx="111" cy="265"/>
                      <a:chOff x="2887" y="1765"/>
                      <a:chExt cx="111" cy="265"/>
                    </a:xfrm>
                  </p:grpSpPr>
                  <p:sp>
                    <p:nvSpPr>
                      <p:cNvPr id="2902" name="Freeform 61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3" name="Freeform 62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4" name="Freeform 62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5" name="Freeform 62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5" name="Group 623"/>
                <p:cNvGrpSpPr>
                  <a:grpSpLocks/>
                </p:cNvGrpSpPr>
                <p:nvPr/>
              </p:nvGrpSpPr>
              <p:grpSpPr bwMode="auto">
                <a:xfrm rot="386853">
                  <a:off x="3844" y="1843"/>
                  <a:ext cx="645" cy="265"/>
                  <a:chOff x="2569" y="1765"/>
                  <a:chExt cx="645" cy="265"/>
                </a:xfrm>
              </p:grpSpPr>
              <p:grpSp>
                <p:nvGrpSpPr>
                  <p:cNvPr id="2864" name="Group 624"/>
                  <p:cNvGrpSpPr>
                    <a:grpSpLocks/>
                  </p:cNvGrpSpPr>
                  <p:nvPr/>
                </p:nvGrpSpPr>
                <p:grpSpPr bwMode="auto">
                  <a:xfrm rot="205847">
                    <a:off x="2998" y="1765"/>
                    <a:ext cx="216" cy="265"/>
                    <a:chOff x="2782" y="1765"/>
                    <a:chExt cx="216" cy="265"/>
                  </a:xfrm>
                </p:grpSpPr>
                <p:grpSp>
                  <p:nvGrpSpPr>
                    <p:cNvPr id="2887" name="Group 625"/>
                    <p:cNvGrpSpPr>
                      <a:grpSpLocks/>
                    </p:cNvGrpSpPr>
                    <p:nvPr/>
                  </p:nvGrpSpPr>
                  <p:grpSpPr bwMode="auto">
                    <a:xfrm>
                      <a:off x="2782" y="1765"/>
                      <a:ext cx="111" cy="265"/>
                      <a:chOff x="2887" y="1765"/>
                      <a:chExt cx="111" cy="265"/>
                    </a:xfrm>
                  </p:grpSpPr>
                  <p:sp>
                    <p:nvSpPr>
                      <p:cNvPr id="2893" name="Freeform 62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4" name="Freeform 62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5" name="Freeform 62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6" name="Freeform 62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88" name="Group 630"/>
                    <p:cNvGrpSpPr>
                      <a:grpSpLocks/>
                    </p:cNvGrpSpPr>
                    <p:nvPr/>
                  </p:nvGrpSpPr>
                  <p:grpSpPr bwMode="auto">
                    <a:xfrm>
                      <a:off x="2887" y="1765"/>
                      <a:ext cx="111" cy="265"/>
                      <a:chOff x="2887" y="1765"/>
                      <a:chExt cx="111" cy="265"/>
                    </a:xfrm>
                  </p:grpSpPr>
                  <p:sp>
                    <p:nvSpPr>
                      <p:cNvPr id="2889" name="Freeform 63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0" name="Freeform 63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1" name="Freeform 63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2" name="Freeform 63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5" name="Group 635"/>
                  <p:cNvGrpSpPr>
                    <a:grpSpLocks/>
                  </p:cNvGrpSpPr>
                  <p:nvPr/>
                </p:nvGrpSpPr>
                <p:grpSpPr bwMode="auto">
                  <a:xfrm rot="-232276">
                    <a:off x="2569" y="1765"/>
                    <a:ext cx="216" cy="265"/>
                    <a:chOff x="2782" y="1765"/>
                    <a:chExt cx="216" cy="265"/>
                  </a:xfrm>
                </p:grpSpPr>
                <p:grpSp>
                  <p:nvGrpSpPr>
                    <p:cNvPr id="2877" name="Group 636"/>
                    <p:cNvGrpSpPr>
                      <a:grpSpLocks/>
                    </p:cNvGrpSpPr>
                    <p:nvPr/>
                  </p:nvGrpSpPr>
                  <p:grpSpPr bwMode="auto">
                    <a:xfrm>
                      <a:off x="2782" y="1765"/>
                      <a:ext cx="111" cy="265"/>
                      <a:chOff x="2887" y="1765"/>
                      <a:chExt cx="111" cy="265"/>
                    </a:xfrm>
                  </p:grpSpPr>
                  <p:sp>
                    <p:nvSpPr>
                      <p:cNvPr id="2883" name="Freeform 63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4" name="Freeform 63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5" name="Freeform 63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6" name="Freeform 64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78" name="Group 641"/>
                    <p:cNvGrpSpPr>
                      <a:grpSpLocks/>
                    </p:cNvGrpSpPr>
                    <p:nvPr/>
                  </p:nvGrpSpPr>
                  <p:grpSpPr bwMode="auto">
                    <a:xfrm>
                      <a:off x="2887" y="1765"/>
                      <a:ext cx="111" cy="265"/>
                      <a:chOff x="2887" y="1765"/>
                      <a:chExt cx="111" cy="265"/>
                    </a:xfrm>
                  </p:grpSpPr>
                  <p:sp>
                    <p:nvSpPr>
                      <p:cNvPr id="2879" name="Freeform 64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0" name="Freeform 64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1" name="Freeform 64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2" name="Freeform 64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6" name="Group 646"/>
                  <p:cNvGrpSpPr>
                    <a:grpSpLocks/>
                  </p:cNvGrpSpPr>
                  <p:nvPr/>
                </p:nvGrpSpPr>
                <p:grpSpPr bwMode="auto">
                  <a:xfrm>
                    <a:off x="2782" y="1765"/>
                    <a:ext cx="216" cy="265"/>
                    <a:chOff x="2782" y="1765"/>
                    <a:chExt cx="216" cy="265"/>
                  </a:xfrm>
                </p:grpSpPr>
                <p:grpSp>
                  <p:nvGrpSpPr>
                    <p:cNvPr id="2867" name="Group 647"/>
                    <p:cNvGrpSpPr>
                      <a:grpSpLocks/>
                    </p:cNvGrpSpPr>
                    <p:nvPr/>
                  </p:nvGrpSpPr>
                  <p:grpSpPr bwMode="auto">
                    <a:xfrm>
                      <a:off x="2782" y="1765"/>
                      <a:ext cx="111" cy="265"/>
                      <a:chOff x="2887" y="1765"/>
                      <a:chExt cx="111" cy="265"/>
                    </a:xfrm>
                  </p:grpSpPr>
                  <p:sp>
                    <p:nvSpPr>
                      <p:cNvPr id="2873" name="Freeform 64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4" name="Freeform 64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5" name="Freeform 65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6" name="Freeform 65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68" name="Group 652"/>
                    <p:cNvGrpSpPr>
                      <a:grpSpLocks/>
                    </p:cNvGrpSpPr>
                    <p:nvPr/>
                  </p:nvGrpSpPr>
                  <p:grpSpPr bwMode="auto">
                    <a:xfrm>
                      <a:off x="2887" y="1765"/>
                      <a:ext cx="111" cy="265"/>
                      <a:chOff x="2887" y="1765"/>
                      <a:chExt cx="111" cy="265"/>
                    </a:xfrm>
                  </p:grpSpPr>
                  <p:sp>
                    <p:nvSpPr>
                      <p:cNvPr id="2869" name="Freeform 65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0" name="Freeform 65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1" name="Freeform 65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2" name="Freeform 65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6" name="Group 657"/>
                <p:cNvGrpSpPr>
                  <a:grpSpLocks/>
                </p:cNvGrpSpPr>
                <p:nvPr/>
              </p:nvGrpSpPr>
              <p:grpSpPr bwMode="auto">
                <a:xfrm rot="232611">
                  <a:off x="3208" y="1768"/>
                  <a:ext cx="645" cy="265"/>
                  <a:chOff x="2569" y="1765"/>
                  <a:chExt cx="645" cy="265"/>
                </a:xfrm>
              </p:grpSpPr>
              <p:grpSp>
                <p:nvGrpSpPr>
                  <p:cNvPr id="2831" name="Group 658"/>
                  <p:cNvGrpSpPr>
                    <a:grpSpLocks/>
                  </p:cNvGrpSpPr>
                  <p:nvPr/>
                </p:nvGrpSpPr>
                <p:grpSpPr bwMode="auto">
                  <a:xfrm rot="205847">
                    <a:off x="2998" y="1765"/>
                    <a:ext cx="216" cy="265"/>
                    <a:chOff x="2782" y="1765"/>
                    <a:chExt cx="216" cy="265"/>
                  </a:xfrm>
                </p:grpSpPr>
                <p:grpSp>
                  <p:nvGrpSpPr>
                    <p:cNvPr id="2854" name="Group 659"/>
                    <p:cNvGrpSpPr>
                      <a:grpSpLocks/>
                    </p:cNvGrpSpPr>
                    <p:nvPr/>
                  </p:nvGrpSpPr>
                  <p:grpSpPr bwMode="auto">
                    <a:xfrm>
                      <a:off x="2782" y="1765"/>
                      <a:ext cx="111" cy="265"/>
                      <a:chOff x="2887" y="1765"/>
                      <a:chExt cx="111" cy="265"/>
                    </a:xfrm>
                  </p:grpSpPr>
                  <p:sp>
                    <p:nvSpPr>
                      <p:cNvPr id="2860" name="Freeform 66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1" name="Freeform 66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2" name="Freeform 66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3" name="Freeform 66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55" name="Group 664"/>
                    <p:cNvGrpSpPr>
                      <a:grpSpLocks/>
                    </p:cNvGrpSpPr>
                    <p:nvPr/>
                  </p:nvGrpSpPr>
                  <p:grpSpPr bwMode="auto">
                    <a:xfrm>
                      <a:off x="2887" y="1765"/>
                      <a:ext cx="111" cy="265"/>
                      <a:chOff x="2887" y="1765"/>
                      <a:chExt cx="111" cy="265"/>
                    </a:xfrm>
                  </p:grpSpPr>
                  <p:sp>
                    <p:nvSpPr>
                      <p:cNvPr id="2856" name="Freeform 66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7" name="Freeform 66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8" name="Freeform 66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9" name="Freeform 66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2" name="Group 669"/>
                  <p:cNvGrpSpPr>
                    <a:grpSpLocks/>
                  </p:cNvGrpSpPr>
                  <p:nvPr/>
                </p:nvGrpSpPr>
                <p:grpSpPr bwMode="auto">
                  <a:xfrm rot="-232276">
                    <a:off x="2569" y="1765"/>
                    <a:ext cx="216" cy="265"/>
                    <a:chOff x="2782" y="1765"/>
                    <a:chExt cx="216" cy="265"/>
                  </a:xfrm>
                </p:grpSpPr>
                <p:grpSp>
                  <p:nvGrpSpPr>
                    <p:cNvPr id="2844" name="Group 670"/>
                    <p:cNvGrpSpPr>
                      <a:grpSpLocks/>
                    </p:cNvGrpSpPr>
                    <p:nvPr/>
                  </p:nvGrpSpPr>
                  <p:grpSpPr bwMode="auto">
                    <a:xfrm>
                      <a:off x="2782" y="1765"/>
                      <a:ext cx="111" cy="265"/>
                      <a:chOff x="2887" y="1765"/>
                      <a:chExt cx="111" cy="265"/>
                    </a:xfrm>
                  </p:grpSpPr>
                  <p:sp>
                    <p:nvSpPr>
                      <p:cNvPr id="2850" name="Freeform 67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1" name="Freeform 67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2" name="Freeform 67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3" name="Freeform 67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45" name="Group 675"/>
                    <p:cNvGrpSpPr>
                      <a:grpSpLocks/>
                    </p:cNvGrpSpPr>
                    <p:nvPr/>
                  </p:nvGrpSpPr>
                  <p:grpSpPr bwMode="auto">
                    <a:xfrm>
                      <a:off x="2887" y="1765"/>
                      <a:ext cx="111" cy="265"/>
                      <a:chOff x="2887" y="1765"/>
                      <a:chExt cx="111" cy="265"/>
                    </a:xfrm>
                  </p:grpSpPr>
                  <p:sp>
                    <p:nvSpPr>
                      <p:cNvPr id="2846" name="Freeform 67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7" name="Freeform 67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8" name="Freeform 67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9" name="Freeform 67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3" name="Group 680"/>
                  <p:cNvGrpSpPr>
                    <a:grpSpLocks/>
                  </p:cNvGrpSpPr>
                  <p:nvPr/>
                </p:nvGrpSpPr>
                <p:grpSpPr bwMode="auto">
                  <a:xfrm>
                    <a:off x="2782" y="1765"/>
                    <a:ext cx="216" cy="265"/>
                    <a:chOff x="2782" y="1765"/>
                    <a:chExt cx="216" cy="265"/>
                  </a:xfrm>
                </p:grpSpPr>
                <p:grpSp>
                  <p:nvGrpSpPr>
                    <p:cNvPr id="2834" name="Group 681"/>
                    <p:cNvGrpSpPr>
                      <a:grpSpLocks/>
                    </p:cNvGrpSpPr>
                    <p:nvPr/>
                  </p:nvGrpSpPr>
                  <p:grpSpPr bwMode="auto">
                    <a:xfrm>
                      <a:off x="2782" y="1765"/>
                      <a:ext cx="111" cy="265"/>
                      <a:chOff x="2887" y="1765"/>
                      <a:chExt cx="111" cy="265"/>
                    </a:xfrm>
                  </p:grpSpPr>
                  <p:sp>
                    <p:nvSpPr>
                      <p:cNvPr id="2840" name="Freeform 68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1" name="Freeform 68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2" name="Freeform 68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3" name="Freeform 68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35" name="Group 686"/>
                    <p:cNvGrpSpPr>
                      <a:grpSpLocks/>
                    </p:cNvGrpSpPr>
                    <p:nvPr/>
                  </p:nvGrpSpPr>
                  <p:grpSpPr bwMode="auto">
                    <a:xfrm>
                      <a:off x="2887" y="1765"/>
                      <a:ext cx="111" cy="265"/>
                      <a:chOff x="2887" y="1765"/>
                      <a:chExt cx="111" cy="265"/>
                    </a:xfrm>
                  </p:grpSpPr>
                  <p:sp>
                    <p:nvSpPr>
                      <p:cNvPr id="2836" name="Freeform 68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7" name="Freeform 68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8" name="Freeform 68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9" name="Freeform 69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7" name="Group 691"/>
                <p:cNvGrpSpPr>
                  <a:grpSpLocks/>
                </p:cNvGrpSpPr>
                <p:nvPr/>
              </p:nvGrpSpPr>
              <p:grpSpPr bwMode="auto">
                <a:xfrm rot="-154920">
                  <a:off x="2569" y="1765"/>
                  <a:ext cx="645" cy="265"/>
                  <a:chOff x="2569" y="1765"/>
                  <a:chExt cx="645" cy="265"/>
                </a:xfrm>
              </p:grpSpPr>
              <p:grpSp>
                <p:nvGrpSpPr>
                  <p:cNvPr id="2798" name="Group 692"/>
                  <p:cNvGrpSpPr>
                    <a:grpSpLocks/>
                  </p:cNvGrpSpPr>
                  <p:nvPr/>
                </p:nvGrpSpPr>
                <p:grpSpPr bwMode="auto">
                  <a:xfrm rot="205847">
                    <a:off x="2998" y="1765"/>
                    <a:ext cx="216" cy="265"/>
                    <a:chOff x="2782" y="1765"/>
                    <a:chExt cx="216" cy="265"/>
                  </a:xfrm>
                </p:grpSpPr>
                <p:grpSp>
                  <p:nvGrpSpPr>
                    <p:cNvPr id="2821" name="Group 693"/>
                    <p:cNvGrpSpPr>
                      <a:grpSpLocks/>
                    </p:cNvGrpSpPr>
                    <p:nvPr/>
                  </p:nvGrpSpPr>
                  <p:grpSpPr bwMode="auto">
                    <a:xfrm>
                      <a:off x="2782" y="1765"/>
                      <a:ext cx="111" cy="265"/>
                      <a:chOff x="2887" y="1765"/>
                      <a:chExt cx="111" cy="265"/>
                    </a:xfrm>
                  </p:grpSpPr>
                  <p:sp>
                    <p:nvSpPr>
                      <p:cNvPr id="2827" name="Freeform 6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8" name="Freeform 6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9" name="Freeform 6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0" name="Freeform 6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22" name="Group 698"/>
                    <p:cNvGrpSpPr>
                      <a:grpSpLocks/>
                    </p:cNvGrpSpPr>
                    <p:nvPr/>
                  </p:nvGrpSpPr>
                  <p:grpSpPr bwMode="auto">
                    <a:xfrm>
                      <a:off x="2887" y="1765"/>
                      <a:ext cx="111" cy="265"/>
                      <a:chOff x="2887" y="1765"/>
                      <a:chExt cx="111" cy="265"/>
                    </a:xfrm>
                  </p:grpSpPr>
                  <p:sp>
                    <p:nvSpPr>
                      <p:cNvPr id="2823" name="Freeform 69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4" name="Freeform 70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5" name="Freeform 70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6" name="Freeform 70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9" name="Group 703"/>
                  <p:cNvGrpSpPr>
                    <a:grpSpLocks/>
                  </p:cNvGrpSpPr>
                  <p:nvPr/>
                </p:nvGrpSpPr>
                <p:grpSpPr bwMode="auto">
                  <a:xfrm rot="-232276">
                    <a:off x="2569" y="1765"/>
                    <a:ext cx="216" cy="265"/>
                    <a:chOff x="2782" y="1765"/>
                    <a:chExt cx="216" cy="265"/>
                  </a:xfrm>
                </p:grpSpPr>
                <p:grpSp>
                  <p:nvGrpSpPr>
                    <p:cNvPr id="2811" name="Group 704"/>
                    <p:cNvGrpSpPr>
                      <a:grpSpLocks/>
                    </p:cNvGrpSpPr>
                    <p:nvPr/>
                  </p:nvGrpSpPr>
                  <p:grpSpPr bwMode="auto">
                    <a:xfrm>
                      <a:off x="2782" y="1765"/>
                      <a:ext cx="111" cy="265"/>
                      <a:chOff x="2887" y="1765"/>
                      <a:chExt cx="111" cy="265"/>
                    </a:xfrm>
                  </p:grpSpPr>
                  <p:sp>
                    <p:nvSpPr>
                      <p:cNvPr id="2817" name="Freeform 7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8" name="Freeform 7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9" name="Freeform 7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0" name="Freeform 7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12" name="Group 709"/>
                    <p:cNvGrpSpPr>
                      <a:grpSpLocks/>
                    </p:cNvGrpSpPr>
                    <p:nvPr/>
                  </p:nvGrpSpPr>
                  <p:grpSpPr bwMode="auto">
                    <a:xfrm>
                      <a:off x="2887" y="1765"/>
                      <a:ext cx="111" cy="265"/>
                      <a:chOff x="2887" y="1765"/>
                      <a:chExt cx="111" cy="265"/>
                    </a:xfrm>
                  </p:grpSpPr>
                  <p:sp>
                    <p:nvSpPr>
                      <p:cNvPr id="2813" name="Freeform 71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4" name="Freeform 71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5" name="Freeform 71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6" name="Freeform 71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00" name="Group 714"/>
                  <p:cNvGrpSpPr>
                    <a:grpSpLocks/>
                  </p:cNvGrpSpPr>
                  <p:nvPr/>
                </p:nvGrpSpPr>
                <p:grpSpPr bwMode="auto">
                  <a:xfrm>
                    <a:off x="2782" y="1765"/>
                    <a:ext cx="216" cy="265"/>
                    <a:chOff x="2782" y="1765"/>
                    <a:chExt cx="216" cy="265"/>
                  </a:xfrm>
                </p:grpSpPr>
                <p:grpSp>
                  <p:nvGrpSpPr>
                    <p:cNvPr id="2801" name="Group 715"/>
                    <p:cNvGrpSpPr>
                      <a:grpSpLocks/>
                    </p:cNvGrpSpPr>
                    <p:nvPr/>
                  </p:nvGrpSpPr>
                  <p:grpSpPr bwMode="auto">
                    <a:xfrm>
                      <a:off x="2782" y="1765"/>
                      <a:ext cx="111" cy="265"/>
                      <a:chOff x="2887" y="1765"/>
                      <a:chExt cx="111" cy="265"/>
                    </a:xfrm>
                  </p:grpSpPr>
                  <p:sp>
                    <p:nvSpPr>
                      <p:cNvPr id="2807" name="Freeform 7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8" name="Freeform 7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9" name="Freeform 7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0" name="Freeform 7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02" name="Group 720"/>
                    <p:cNvGrpSpPr>
                      <a:grpSpLocks/>
                    </p:cNvGrpSpPr>
                    <p:nvPr/>
                  </p:nvGrpSpPr>
                  <p:grpSpPr bwMode="auto">
                    <a:xfrm>
                      <a:off x="2887" y="1765"/>
                      <a:ext cx="111" cy="265"/>
                      <a:chOff x="2887" y="1765"/>
                      <a:chExt cx="111" cy="265"/>
                    </a:xfrm>
                  </p:grpSpPr>
                  <p:sp>
                    <p:nvSpPr>
                      <p:cNvPr id="2803" name="Freeform 7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4" name="Freeform 7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5" name="Freeform 7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6" name="Freeform 7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grpSp>
        <p:grpSp>
          <p:nvGrpSpPr>
            <p:cNvPr id="2463" name="Group 725"/>
            <p:cNvGrpSpPr>
              <a:grpSpLocks/>
            </p:cNvGrpSpPr>
            <p:nvPr/>
          </p:nvGrpSpPr>
          <p:grpSpPr bwMode="auto">
            <a:xfrm>
              <a:off x="-114" y="2713"/>
              <a:ext cx="6246" cy="723"/>
              <a:chOff x="-2" y="1713"/>
              <a:chExt cx="6240" cy="728"/>
            </a:xfrm>
          </p:grpSpPr>
          <p:sp>
            <p:nvSpPr>
              <p:cNvPr id="2721" name="Oval 726"/>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2" name="Oval 727"/>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3" name="Oval 728"/>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4" name="Oval 729"/>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5" name="Oval 730"/>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6" name="Oval 731"/>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7" name="Oval 732"/>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8" name="Oval 733"/>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9" name="Oval 734"/>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0" name="Oval 735"/>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1" name="Oval 736"/>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2" name="Oval 737"/>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3" name="Oval 738"/>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4" name="Oval 739"/>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5" name="Oval 740"/>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6" name="Oval 741"/>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7" name="Oval 742"/>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8" name="Oval 743"/>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9" name="Oval 744"/>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0" name="Oval 745"/>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1" name="Oval 746"/>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2" name="Oval 747"/>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3" name="Oval 748"/>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4" name="Oval 749"/>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5" name="Oval 750"/>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6" name="Oval 751"/>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7" name="Oval 752"/>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8" name="Oval 753"/>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9" name="Oval 754"/>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0" name="Oval 755"/>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1" name="Oval 756"/>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2" name="Oval 757"/>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3" name="Oval 758"/>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4" name="Oval 759"/>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5" name="Oval 760"/>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6" name="Oval 761"/>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7" name="Oval 762"/>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8" name="Oval 763"/>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9" name="Oval 764"/>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0" name="Oval 765"/>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1" name="Oval 766"/>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2" name="Oval 767"/>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3" name="Oval 768"/>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4" name="Oval 769"/>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5" name="Oval 770"/>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6" name="Oval 771"/>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7" name="Oval 772"/>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8" name="Oval 773"/>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9" name="Oval 774"/>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0" name="Oval 775"/>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1" name="Oval 776"/>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2" name="Oval 777"/>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3" name="Oval 778"/>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4" name="Oval 779"/>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5" name="Oval 780"/>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6" name="Oval 781"/>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7" name="Oval 782"/>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8" name="Oval 783"/>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9" name="Oval 784"/>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0" name="Oval 785"/>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1" name="Oval 786"/>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2" name="Oval 787"/>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3" name="Oval 788"/>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4" name="Group 789"/>
            <p:cNvGrpSpPr>
              <a:grpSpLocks/>
            </p:cNvGrpSpPr>
            <p:nvPr/>
          </p:nvGrpSpPr>
          <p:grpSpPr bwMode="auto">
            <a:xfrm>
              <a:off x="-150" y="2333"/>
              <a:ext cx="6289" cy="827"/>
              <a:chOff x="-14" y="2795"/>
              <a:chExt cx="4721" cy="621"/>
            </a:xfrm>
          </p:grpSpPr>
          <p:grpSp>
            <p:nvGrpSpPr>
              <p:cNvPr id="2465" name="Group 790"/>
              <p:cNvGrpSpPr>
                <a:grpSpLocks/>
              </p:cNvGrpSpPr>
              <p:nvPr/>
            </p:nvGrpSpPr>
            <p:grpSpPr bwMode="auto">
              <a:xfrm>
                <a:off x="11" y="2795"/>
                <a:ext cx="4689" cy="543"/>
                <a:chOff x="-2" y="1713"/>
                <a:chExt cx="6240" cy="728"/>
              </a:xfrm>
            </p:grpSpPr>
            <p:sp>
              <p:nvSpPr>
                <p:cNvPr id="2658" name="Oval 791"/>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9" name="Oval 792"/>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0" name="Oval 793"/>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1" name="Oval 794"/>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2" name="Oval 795"/>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3" name="Oval 796"/>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4" name="Oval 797"/>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5" name="Oval 798"/>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6" name="Oval 799"/>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7" name="Oval 800"/>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8" name="Oval 801"/>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9" name="Oval 802"/>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0" name="Oval 803"/>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1" name="Oval 804"/>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2" name="Oval 805"/>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3" name="Oval 806"/>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4" name="Oval 807"/>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5" name="Oval 808"/>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6" name="Oval 809"/>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7" name="Oval 810"/>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8" name="Oval 811"/>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9" name="Oval 812"/>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0" name="Oval 813"/>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1" name="Oval 814"/>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2" name="Oval 815"/>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3" name="Oval 816"/>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4" name="Oval 817"/>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5" name="Oval 818"/>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6" name="Oval 819"/>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7" name="Oval 820"/>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8" name="Oval 821"/>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9" name="Oval 822"/>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0" name="Oval 823"/>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1" name="Oval 824"/>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2" name="Oval 825"/>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3" name="Oval 826"/>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4" name="Oval 827"/>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5" name="Oval 828"/>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6" name="Oval 829"/>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7" name="Oval 830"/>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8" name="Oval 831"/>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9" name="Oval 832"/>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0" name="Oval 833"/>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1" name="Oval 834"/>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2" name="Oval 835"/>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3" name="Oval 836"/>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4" name="Oval 837"/>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5" name="Oval 838"/>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6" name="Oval 839"/>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7" name="Oval 840"/>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8" name="Oval 841"/>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9" name="Oval 842"/>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0" name="Oval 843"/>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1" name="Oval 844"/>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2" name="Oval 845"/>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3" name="Oval 846"/>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4" name="Oval 847"/>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5" name="Oval 848"/>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6" name="Oval 849"/>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7" name="Oval 850"/>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8" name="Oval 851"/>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9" name="Oval 852"/>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0" name="Oval 853"/>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6" name="Group 854"/>
              <p:cNvGrpSpPr>
                <a:grpSpLocks/>
              </p:cNvGrpSpPr>
              <p:nvPr/>
            </p:nvGrpSpPr>
            <p:grpSpPr bwMode="auto">
              <a:xfrm>
                <a:off x="-14" y="2812"/>
                <a:ext cx="4689" cy="543"/>
                <a:chOff x="-2" y="1713"/>
                <a:chExt cx="6240" cy="728"/>
              </a:xfrm>
            </p:grpSpPr>
            <p:sp>
              <p:nvSpPr>
                <p:cNvPr id="2595" name="Oval 855"/>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6" name="Oval 856"/>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7" name="Oval 857"/>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8" name="Oval 858"/>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9" name="Oval 859"/>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0" name="Oval 860"/>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1" name="Oval 861"/>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2" name="Oval 862"/>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3" name="Oval 863"/>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4" name="Oval 864"/>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5" name="Oval 865"/>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6" name="Oval 866"/>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7" name="Oval 867"/>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8" name="Oval 868"/>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9" name="Oval 869"/>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0" name="Oval 870"/>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1" name="Oval 871"/>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2" name="Oval 872"/>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3" name="Oval 873"/>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4" name="Oval 874"/>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5" name="Oval 875"/>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6" name="Oval 876"/>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7" name="Oval 877"/>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8" name="Oval 878"/>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9" name="Oval 879"/>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0" name="Oval 880"/>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1" name="Oval 881"/>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2" name="Oval 882"/>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3" name="Oval 883"/>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4" name="Oval 884"/>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5" name="Oval 885"/>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6" name="Oval 886"/>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7" name="Oval 887"/>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8" name="Oval 888"/>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9" name="Oval 889"/>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0" name="Oval 890"/>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1" name="Oval 891"/>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2" name="Oval 892"/>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3" name="Oval 893"/>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4" name="Oval 894"/>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5" name="Oval 895"/>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6" name="Oval 896"/>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7" name="Oval 897"/>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8" name="Oval 898"/>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9" name="Oval 899"/>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0" name="Oval 900"/>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1" name="Oval 901"/>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2" name="Oval 902"/>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3" name="Oval 903"/>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4" name="Oval 904"/>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5" name="Oval 905"/>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6" name="Oval 906"/>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7" name="Oval 907"/>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8" name="Oval 908"/>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9" name="Oval 909"/>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0" name="Oval 910"/>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1" name="Oval 911"/>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2" name="Oval 912"/>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3" name="Oval 913"/>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4" name="Oval 914"/>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5" name="Oval 915"/>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6" name="Oval 916"/>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7" name="Oval 917"/>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7" name="Group 918"/>
              <p:cNvGrpSpPr>
                <a:grpSpLocks/>
              </p:cNvGrpSpPr>
              <p:nvPr/>
            </p:nvGrpSpPr>
            <p:grpSpPr bwMode="auto">
              <a:xfrm>
                <a:off x="18" y="2839"/>
                <a:ext cx="4689" cy="543"/>
                <a:chOff x="-2" y="1713"/>
                <a:chExt cx="6240" cy="728"/>
              </a:xfrm>
            </p:grpSpPr>
            <p:sp>
              <p:nvSpPr>
                <p:cNvPr id="2532" name="Oval 919"/>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3" name="Oval 920"/>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4" name="Oval 921"/>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5" name="Oval 922"/>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6" name="Oval 923"/>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7" name="Oval 924"/>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8" name="Oval 925"/>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9" name="Oval 926"/>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0" name="Oval 927"/>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1" name="Oval 928"/>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2" name="Oval 929"/>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3" name="Oval 930"/>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4" name="Oval 931"/>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5" name="Oval 932"/>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6" name="Oval 933"/>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7" name="Oval 934"/>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8" name="Oval 935"/>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9" name="Oval 936"/>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0" name="Oval 937"/>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1" name="Oval 938"/>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2" name="Oval 939"/>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3" name="Oval 940"/>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4" name="Oval 941"/>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5" name="Oval 942"/>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6" name="Oval 943"/>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7" name="Oval 944"/>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8" name="Oval 945"/>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9" name="Oval 946"/>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0" name="Oval 947"/>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1" name="Oval 948"/>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2" name="Oval 949"/>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3" name="Oval 950"/>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4" name="Oval 951"/>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5" name="Oval 952"/>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6" name="Oval 953"/>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7" name="Oval 954"/>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8" name="Oval 955"/>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9" name="Oval 956"/>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0" name="Oval 957"/>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1" name="Oval 958"/>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2" name="Oval 959"/>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3" name="Oval 960"/>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4" name="Oval 961"/>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5" name="Oval 962"/>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6" name="Oval 963"/>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7" name="Oval 964"/>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8" name="Oval 965"/>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9" name="Oval 966"/>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0" name="Oval 967"/>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1" name="Oval 968"/>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2" name="Oval 969"/>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3" name="Oval 970"/>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4" name="Oval 971"/>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5" name="Oval 972"/>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6" name="Oval 973"/>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7" name="Oval 974"/>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8" name="Oval 975"/>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9" name="Oval 976"/>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0" name="Oval 977"/>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1" name="Oval 978"/>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2" name="Oval 979"/>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3" name="Oval 980"/>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4" name="Oval 981"/>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8" name="Group 982"/>
              <p:cNvGrpSpPr>
                <a:grpSpLocks/>
              </p:cNvGrpSpPr>
              <p:nvPr/>
            </p:nvGrpSpPr>
            <p:grpSpPr bwMode="auto">
              <a:xfrm>
                <a:off x="9" y="2873"/>
                <a:ext cx="4689" cy="543"/>
                <a:chOff x="-2" y="1713"/>
                <a:chExt cx="6240" cy="728"/>
              </a:xfrm>
            </p:grpSpPr>
            <p:sp>
              <p:nvSpPr>
                <p:cNvPr id="2469" name="Oval 983"/>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0" name="Oval 984"/>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1" name="Oval 985"/>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2" name="Oval 986"/>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3" name="Oval 987"/>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4" name="Oval 988"/>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5" name="Oval 989"/>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6" name="Oval 990"/>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7" name="Oval 991"/>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8" name="Oval 992"/>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9" name="Oval 993"/>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0" name="Oval 994"/>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1" name="Oval 995"/>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2" name="Oval 996"/>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3" name="Oval 997"/>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4" name="Oval 998"/>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5" name="Oval 999"/>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6" name="Oval 1000"/>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7" name="Oval 1001"/>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8" name="Oval 1002"/>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9" name="Oval 1003"/>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0" name="Oval 1004"/>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1" name="Oval 1005"/>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2" name="Oval 1006"/>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3" name="Oval 1007"/>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4" name="Oval 1008"/>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5" name="Oval 1009"/>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6" name="Oval 1010"/>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7" name="Oval 1011"/>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8" name="Oval 1012"/>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9" name="Oval 1013"/>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0" name="Oval 1014"/>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1" name="Oval 1015"/>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2" name="Oval 1016"/>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3" name="Oval 1017"/>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4" name="Oval 1018"/>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5" name="Oval 1019"/>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6" name="Oval 1020"/>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7" name="Oval 1021"/>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8" name="Oval 1022"/>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9" name="Oval 1023"/>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0" name="Oval 1024"/>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1" name="Oval 1025"/>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2" name="Oval 1026"/>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3" name="Oval 1027"/>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4" name="Oval 1028"/>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5" name="Oval 1029"/>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6" name="Oval 1030"/>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7" name="Oval 1031"/>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8" name="Oval 1032"/>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9" name="Oval 1033"/>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0" name="Oval 1034"/>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1" name="Oval 1035"/>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2" name="Oval 1036"/>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3" name="Oval 1037"/>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4" name="Oval 1038"/>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5" name="Oval 1039"/>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6" name="Oval 1040"/>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7" name="Oval 1041"/>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8" name="Oval 1042"/>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9" name="Oval 1043"/>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0" name="Oval 1044"/>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1" name="Oval 1045"/>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051" name="Group 1083"/>
          <p:cNvGrpSpPr>
            <a:grpSpLocks/>
          </p:cNvGrpSpPr>
          <p:nvPr/>
        </p:nvGrpSpPr>
        <p:grpSpPr bwMode="auto">
          <a:xfrm rot="878722">
            <a:off x="6026128" y="1255692"/>
            <a:ext cx="1008508" cy="377339"/>
            <a:chOff x="4111" y="1391"/>
            <a:chExt cx="688" cy="418"/>
          </a:xfrm>
        </p:grpSpPr>
        <p:grpSp>
          <p:nvGrpSpPr>
            <p:cNvPr id="2458" name="Group 84"/>
            <p:cNvGrpSpPr>
              <a:grpSpLocks/>
            </p:cNvGrpSpPr>
            <p:nvPr/>
          </p:nvGrpSpPr>
          <p:grpSpPr bwMode="auto">
            <a:xfrm rot="-1366035">
              <a:off x="4111" y="1391"/>
              <a:ext cx="688" cy="418"/>
              <a:chOff x="4264" y="6050"/>
              <a:chExt cx="852" cy="518"/>
            </a:xfrm>
          </p:grpSpPr>
          <p:sp>
            <p:nvSpPr>
              <p:cNvPr id="2460" name="Freeform 85"/>
              <p:cNvSpPr>
                <a:spLocks/>
              </p:cNvSpPr>
              <p:nvPr/>
            </p:nvSpPr>
            <p:spPr bwMode="auto">
              <a:xfrm>
                <a:off x="4264" y="6050"/>
                <a:ext cx="852" cy="518"/>
              </a:xfrm>
              <a:custGeom>
                <a:avLst/>
                <a:gdLst>
                  <a:gd name="T0" fmla="*/ 51 w 852"/>
                  <a:gd name="T1" fmla="*/ 34 h 518"/>
                  <a:gd name="T2" fmla="*/ 116 w 852"/>
                  <a:gd name="T3" fmla="*/ 258 h 518"/>
                  <a:gd name="T4" fmla="*/ 8 w 852"/>
                  <a:gd name="T5" fmla="*/ 442 h 518"/>
                  <a:gd name="T6" fmla="*/ 456 w 852"/>
                  <a:gd name="T7" fmla="*/ 422 h 518"/>
                  <a:gd name="T8" fmla="*/ 776 w 852"/>
                  <a:gd name="T9" fmla="*/ 482 h 518"/>
                  <a:gd name="T10" fmla="*/ 700 w 852"/>
                  <a:gd name="T11" fmla="*/ 254 h 518"/>
                  <a:gd name="T12" fmla="*/ 828 w 852"/>
                  <a:gd name="T13" fmla="*/ 30 h 518"/>
                  <a:gd name="T14" fmla="*/ 656 w 852"/>
                  <a:gd name="T15" fmla="*/ 50 h 518"/>
                  <a:gd name="T16" fmla="*/ 384 w 852"/>
                  <a:gd name="T17" fmla="*/ 82 h 518"/>
                  <a:gd name="T18" fmla="*/ 51 w 852"/>
                  <a:gd name="T19" fmla="*/ 34 h 5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2"/>
                  <a:gd name="T31" fmla="*/ 0 h 518"/>
                  <a:gd name="T32" fmla="*/ 852 w 852"/>
                  <a:gd name="T33" fmla="*/ 518 h 5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2" h="518">
                    <a:moveTo>
                      <a:pt x="51" y="34"/>
                    </a:moveTo>
                    <a:cubicBezTo>
                      <a:pt x="112" y="122"/>
                      <a:pt x="124" y="186"/>
                      <a:pt x="116" y="258"/>
                    </a:cubicBezTo>
                    <a:cubicBezTo>
                      <a:pt x="108" y="330"/>
                      <a:pt x="0" y="430"/>
                      <a:pt x="8" y="442"/>
                    </a:cubicBezTo>
                    <a:cubicBezTo>
                      <a:pt x="50" y="479"/>
                      <a:pt x="284" y="326"/>
                      <a:pt x="456" y="422"/>
                    </a:cubicBezTo>
                    <a:cubicBezTo>
                      <a:pt x="628" y="518"/>
                      <a:pt x="708" y="514"/>
                      <a:pt x="776" y="482"/>
                    </a:cubicBezTo>
                    <a:cubicBezTo>
                      <a:pt x="852" y="422"/>
                      <a:pt x="688" y="402"/>
                      <a:pt x="700" y="254"/>
                    </a:cubicBezTo>
                    <a:cubicBezTo>
                      <a:pt x="712" y="106"/>
                      <a:pt x="844" y="54"/>
                      <a:pt x="828" y="30"/>
                    </a:cubicBezTo>
                    <a:cubicBezTo>
                      <a:pt x="812" y="6"/>
                      <a:pt x="712" y="22"/>
                      <a:pt x="656" y="50"/>
                    </a:cubicBezTo>
                    <a:cubicBezTo>
                      <a:pt x="600" y="78"/>
                      <a:pt x="504" y="146"/>
                      <a:pt x="384" y="82"/>
                    </a:cubicBezTo>
                    <a:cubicBezTo>
                      <a:pt x="264" y="18"/>
                      <a:pt x="121" y="0"/>
                      <a:pt x="51" y="34"/>
                    </a:cubicBezTo>
                    <a:close/>
                  </a:path>
                </a:pathLst>
              </a:custGeom>
              <a:gradFill rotWithShape="1">
                <a:gsLst>
                  <a:gs pos="0">
                    <a:srgbClr val="D88500"/>
                  </a:gs>
                  <a:gs pos="100000">
                    <a:srgbClr val="FFD289"/>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61" name="Oval 86"/>
              <p:cNvSpPr>
                <a:spLocks noChangeArrowheads="1"/>
              </p:cNvSpPr>
              <p:nvPr/>
            </p:nvSpPr>
            <p:spPr bwMode="auto">
              <a:xfrm rot="557454">
                <a:off x="4739" y="6382"/>
                <a:ext cx="243" cy="109"/>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59" name="Text Box 87"/>
            <p:cNvSpPr txBox="1">
              <a:spLocks noChangeArrowheads="1"/>
            </p:cNvSpPr>
            <p:nvPr/>
          </p:nvSpPr>
          <p:spPr bwMode="auto">
            <a:xfrm rot="20233965">
              <a:off x="4223" y="1437"/>
              <a:ext cx="45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HSP70</a:t>
              </a:r>
            </a:p>
          </p:txBody>
        </p:sp>
      </p:grpSp>
      <p:sp>
        <p:nvSpPr>
          <p:cNvPr id="6168" name="Freeform 1048"/>
          <p:cNvSpPr>
            <a:spLocks/>
          </p:cNvSpPr>
          <p:nvPr/>
        </p:nvSpPr>
        <p:spPr bwMode="auto">
          <a:xfrm>
            <a:off x="8019690" y="3689437"/>
            <a:ext cx="63031" cy="47844"/>
          </a:xfrm>
          <a:custGeom>
            <a:avLst/>
            <a:gdLst/>
            <a:ahLst/>
            <a:cxnLst>
              <a:cxn ang="0">
                <a:pos x="0" y="0"/>
              </a:cxn>
              <a:cxn ang="0">
                <a:pos x="43" y="53"/>
              </a:cxn>
            </a:cxnLst>
            <a:rect l="0" t="0" r="r" b="b"/>
            <a:pathLst>
              <a:path w="43" h="53">
                <a:moveTo>
                  <a:pt x="0" y="0"/>
                </a:moveTo>
                <a:lnTo>
                  <a:pt x="43" y="53"/>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pic>
        <p:nvPicPr>
          <p:cNvPr id="2053" name="Picture 382" descr="Nucleus"/>
          <p:cNvPicPr>
            <a:picLocks noChangeAspect="1" noChangeArrowheads="1"/>
          </p:cNvPicPr>
          <p:nvPr/>
        </p:nvPicPr>
        <p:blipFill>
          <a:blip r:embed="rId3">
            <a:extLst>
              <a:ext uri="{28A0092B-C50C-407E-A947-70E740481C1C}">
                <a14:useLocalDpi xmlns:a14="http://schemas.microsoft.com/office/drawing/2010/main" val="0"/>
              </a:ext>
            </a:extLst>
          </a:blip>
          <a:srcRect r="3082" b="26964"/>
          <a:stretch>
            <a:fillRect/>
          </a:stretch>
        </p:blipFill>
        <p:spPr bwMode="auto">
          <a:xfrm>
            <a:off x="2534464" y="4680628"/>
            <a:ext cx="6681365" cy="221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3" name="Freeform 45"/>
          <p:cNvSpPr>
            <a:spLocks/>
          </p:cNvSpPr>
          <p:nvPr/>
        </p:nvSpPr>
        <p:spPr bwMode="auto">
          <a:xfrm>
            <a:off x="6480544" y="6030203"/>
            <a:ext cx="954271" cy="399907"/>
          </a:xfrm>
          <a:custGeom>
            <a:avLst/>
            <a:gdLst/>
            <a:ahLst/>
            <a:cxnLst>
              <a:cxn ang="0">
                <a:pos x="0" y="443"/>
              </a:cxn>
              <a:cxn ang="0">
                <a:pos x="651" y="208"/>
              </a:cxn>
            </a:cxnLst>
            <a:rect l="0" t="0" r="r" b="b"/>
            <a:pathLst>
              <a:path w="651" h="443">
                <a:moveTo>
                  <a:pt x="0" y="443"/>
                </a:moveTo>
                <a:cubicBezTo>
                  <a:pt x="153" y="293"/>
                  <a:pt x="307" y="0"/>
                  <a:pt x="651" y="2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pic>
        <p:nvPicPr>
          <p:cNvPr id="2055" name="Picture 383" descr="DNA 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34955">
            <a:off x="3727669" y="6202622"/>
            <a:ext cx="2814441" cy="51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Rectangle 4"/>
          <p:cNvSpPr>
            <a:spLocks noGrp="1" noChangeArrowheads="1"/>
          </p:cNvSpPr>
          <p:nvPr>
            <p:ph type="ctrTitle"/>
          </p:nvPr>
        </p:nvSpPr>
        <p:spPr>
          <a:xfrm>
            <a:off x="6156590" y="6320"/>
            <a:ext cx="3622127" cy="309634"/>
          </a:xfrm>
        </p:spPr>
        <p:txBody>
          <a:bodyPr/>
          <a:lstStyle/>
          <a:p>
            <a:pPr eaLnBrk="1" hangingPunct="1"/>
            <a:r>
              <a:rPr lang="en-US" sz="1500" b="1">
                <a:solidFill>
                  <a:srgbClr val="FFFF00"/>
                </a:solidFill>
                <a:latin typeface="Arial" charset="0"/>
              </a:rPr>
              <a:t>HIF1</a:t>
            </a:r>
            <a:r>
              <a:rPr lang="en-US" sz="1700" b="1">
                <a:solidFill>
                  <a:srgbClr val="FFFF00"/>
                </a:solidFill>
                <a:latin typeface="Symbol" charset="0"/>
              </a:rPr>
              <a:t>a</a:t>
            </a:r>
            <a:r>
              <a:rPr lang="en-US" sz="1500" b="1">
                <a:solidFill>
                  <a:srgbClr val="FFFF00"/>
                </a:solidFill>
                <a:latin typeface="Arial" charset="0"/>
              </a:rPr>
              <a:t> Pathway</a:t>
            </a:r>
          </a:p>
        </p:txBody>
      </p:sp>
      <p:sp>
        <p:nvSpPr>
          <p:cNvPr id="2" name="Freeform 5"/>
          <p:cNvSpPr>
            <a:spLocks/>
          </p:cNvSpPr>
          <p:nvPr/>
        </p:nvSpPr>
        <p:spPr bwMode="auto">
          <a:xfrm>
            <a:off x="3219018" y="3198354"/>
            <a:ext cx="606864" cy="436016"/>
          </a:xfrm>
          <a:custGeom>
            <a:avLst/>
            <a:gdLst/>
            <a:ahLst/>
            <a:cxnLst>
              <a:cxn ang="0">
                <a:pos x="69" y="0"/>
              </a:cxn>
              <a:cxn ang="0">
                <a:pos x="414" y="483"/>
              </a:cxn>
            </a:cxnLst>
            <a:rect l="0" t="0" r="r" b="b"/>
            <a:pathLst>
              <a:path w="414" h="483">
                <a:moveTo>
                  <a:pt x="69" y="0"/>
                </a:moveTo>
                <a:cubicBezTo>
                  <a:pt x="0" y="156"/>
                  <a:pt x="333" y="327"/>
                  <a:pt x="414" y="483"/>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4" name="Freeform 6"/>
          <p:cNvSpPr>
            <a:spLocks/>
          </p:cNvSpPr>
          <p:nvPr/>
        </p:nvSpPr>
        <p:spPr bwMode="auto">
          <a:xfrm>
            <a:off x="30784" y="1609560"/>
            <a:ext cx="741722" cy="607533"/>
          </a:xfrm>
          <a:custGeom>
            <a:avLst/>
            <a:gdLst/>
            <a:ahLst/>
            <a:cxnLst>
              <a:cxn ang="0">
                <a:pos x="467" y="673"/>
              </a:cxn>
              <a:cxn ang="0">
                <a:pos x="506" y="0"/>
              </a:cxn>
            </a:cxnLst>
            <a:rect l="0" t="0" r="r" b="b"/>
            <a:pathLst>
              <a:path w="506" h="673">
                <a:moveTo>
                  <a:pt x="467" y="673"/>
                </a:moveTo>
                <a:cubicBezTo>
                  <a:pt x="0" y="238"/>
                  <a:pt x="259" y="241"/>
                  <a:pt x="506"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3" name="Freeform 7"/>
          <p:cNvSpPr>
            <a:spLocks/>
          </p:cNvSpPr>
          <p:nvPr/>
        </p:nvSpPr>
        <p:spPr bwMode="auto">
          <a:xfrm>
            <a:off x="1857239" y="1422695"/>
            <a:ext cx="656703" cy="666211"/>
          </a:xfrm>
          <a:custGeom>
            <a:avLst/>
            <a:gdLst/>
            <a:ahLst/>
            <a:cxnLst>
              <a:cxn ang="0">
                <a:pos x="77" y="0"/>
              </a:cxn>
              <a:cxn ang="0">
                <a:pos x="0" y="738"/>
              </a:cxn>
            </a:cxnLst>
            <a:rect l="0" t="0" r="r" b="b"/>
            <a:pathLst>
              <a:path w="448" h="738">
                <a:moveTo>
                  <a:pt x="77" y="0"/>
                </a:moveTo>
                <a:cubicBezTo>
                  <a:pt x="69" y="264"/>
                  <a:pt x="448" y="410"/>
                  <a:pt x="0" y="73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4" name="Freeform 8"/>
          <p:cNvSpPr>
            <a:spLocks/>
          </p:cNvSpPr>
          <p:nvPr/>
        </p:nvSpPr>
        <p:spPr bwMode="auto">
          <a:xfrm>
            <a:off x="2656128" y="1563520"/>
            <a:ext cx="955737" cy="519969"/>
          </a:xfrm>
          <a:custGeom>
            <a:avLst/>
            <a:gdLst/>
            <a:ahLst/>
            <a:cxnLst>
              <a:cxn ang="0">
                <a:pos x="0" y="16"/>
              </a:cxn>
              <a:cxn ang="0">
                <a:pos x="312" y="576"/>
              </a:cxn>
            </a:cxnLst>
            <a:rect l="0" t="0" r="r" b="b"/>
            <a:pathLst>
              <a:path w="652" h="576">
                <a:moveTo>
                  <a:pt x="0" y="16"/>
                </a:moveTo>
                <a:cubicBezTo>
                  <a:pt x="4" y="392"/>
                  <a:pt x="652" y="0"/>
                  <a:pt x="312" y="57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7" name="Freeform 9"/>
          <p:cNvSpPr>
            <a:spLocks/>
          </p:cNvSpPr>
          <p:nvPr/>
        </p:nvSpPr>
        <p:spPr bwMode="auto">
          <a:xfrm>
            <a:off x="3191167" y="1487692"/>
            <a:ext cx="775437" cy="519067"/>
          </a:xfrm>
          <a:custGeom>
            <a:avLst/>
            <a:gdLst/>
            <a:ahLst/>
            <a:cxnLst>
              <a:cxn ang="0">
                <a:pos x="471" y="0"/>
              </a:cxn>
              <a:cxn ang="0">
                <a:pos x="0" y="575"/>
              </a:cxn>
            </a:cxnLst>
            <a:rect l="0" t="0" r="r" b="b"/>
            <a:pathLst>
              <a:path w="529" h="575">
                <a:moveTo>
                  <a:pt x="471" y="0"/>
                </a:moveTo>
                <a:cubicBezTo>
                  <a:pt x="529" y="530"/>
                  <a:pt x="166" y="94"/>
                  <a:pt x="0" y="575"/>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8" name="Freeform 10"/>
          <p:cNvSpPr>
            <a:spLocks/>
          </p:cNvSpPr>
          <p:nvPr/>
        </p:nvSpPr>
        <p:spPr bwMode="auto">
          <a:xfrm>
            <a:off x="1492241" y="2370556"/>
            <a:ext cx="1792740" cy="1854197"/>
          </a:xfrm>
          <a:custGeom>
            <a:avLst/>
            <a:gdLst/>
            <a:ahLst/>
            <a:cxnLst>
              <a:cxn ang="0">
                <a:pos x="921" y="0"/>
              </a:cxn>
              <a:cxn ang="0">
                <a:pos x="1204" y="2054"/>
              </a:cxn>
            </a:cxnLst>
            <a:rect l="0" t="0" r="r" b="b"/>
            <a:pathLst>
              <a:path w="1223" h="2054">
                <a:moveTo>
                  <a:pt x="921" y="0"/>
                </a:moveTo>
                <a:cubicBezTo>
                  <a:pt x="0" y="1641"/>
                  <a:pt x="1223" y="1368"/>
                  <a:pt x="1204" y="205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9" name="Freeform 11"/>
          <p:cNvSpPr>
            <a:spLocks/>
          </p:cNvSpPr>
          <p:nvPr/>
        </p:nvSpPr>
        <p:spPr bwMode="auto">
          <a:xfrm>
            <a:off x="4277365" y="2132236"/>
            <a:ext cx="1005576" cy="536218"/>
          </a:xfrm>
          <a:custGeom>
            <a:avLst/>
            <a:gdLst/>
            <a:ahLst/>
            <a:cxnLst>
              <a:cxn ang="0">
                <a:pos x="0" y="0"/>
              </a:cxn>
              <a:cxn ang="0">
                <a:pos x="686" y="594"/>
              </a:cxn>
            </a:cxnLst>
            <a:rect l="0" t="0" r="r" b="b"/>
            <a:pathLst>
              <a:path w="686" h="594">
                <a:moveTo>
                  <a:pt x="0" y="0"/>
                </a:moveTo>
                <a:cubicBezTo>
                  <a:pt x="204" y="480"/>
                  <a:pt x="630" y="326"/>
                  <a:pt x="686" y="594"/>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0" name="Freeform 12"/>
          <p:cNvSpPr>
            <a:spLocks/>
          </p:cNvSpPr>
          <p:nvPr/>
        </p:nvSpPr>
        <p:spPr bwMode="auto">
          <a:xfrm>
            <a:off x="5101173" y="1603240"/>
            <a:ext cx="785698" cy="541635"/>
          </a:xfrm>
          <a:custGeom>
            <a:avLst/>
            <a:gdLst/>
            <a:ahLst/>
            <a:cxnLst>
              <a:cxn ang="0">
                <a:pos x="0" y="0"/>
              </a:cxn>
              <a:cxn ang="0">
                <a:pos x="356" y="600"/>
              </a:cxn>
            </a:cxnLst>
            <a:rect l="0" t="0" r="r" b="b"/>
            <a:pathLst>
              <a:path w="536" h="600">
                <a:moveTo>
                  <a:pt x="0" y="0"/>
                </a:moveTo>
                <a:cubicBezTo>
                  <a:pt x="424" y="248"/>
                  <a:pt x="536" y="248"/>
                  <a:pt x="356" y="60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1" name="Freeform 13"/>
          <p:cNvSpPr>
            <a:spLocks/>
          </p:cNvSpPr>
          <p:nvPr/>
        </p:nvSpPr>
        <p:spPr bwMode="auto">
          <a:xfrm>
            <a:off x="5693378" y="2812890"/>
            <a:ext cx="457347" cy="368312"/>
          </a:xfrm>
          <a:custGeom>
            <a:avLst/>
            <a:gdLst/>
            <a:ahLst/>
            <a:cxnLst>
              <a:cxn ang="0">
                <a:pos x="0" y="4"/>
              </a:cxn>
              <a:cxn ang="0">
                <a:pos x="260" y="408"/>
              </a:cxn>
            </a:cxnLst>
            <a:rect l="0" t="0" r="r" b="b"/>
            <a:pathLst>
              <a:path w="312" h="408">
                <a:moveTo>
                  <a:pt x="0" y="4"/>
                </a:moveTo>
                <a:cubicBezTo>
                  <a:pt x="104" y="0"/>
                  <a:pt x="312" y="56"/>
                  <a:pt x="260" y="4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2" name="Freeform 14"/>
          <p:cNvSpPr>
            <a:spLocks/>
          </p:cNvSpPr>
          <p:nvPr/>
        </p:nvSpPr>
        <p:spPr bwMode="auto">
          <a:xfrm>
            <a:off x="5798920" y="2375973"/>
            <a:ext cx="363532" cy="711347"/>
          </a:xfrm>
          <a:custGeom>
            <a:avLst/>
            <a:gdLst/>
            <a:ahLst/>
            <a:cxnLst>
              <a:cxn ang="0">
                <a:pos x="0" y="0"/>
              </a:cxn>
              <a:cxn ang="0">
                <a:pos x="196" y="788"/>
              </a:cxn>
            </a:cxnLst>
            <a:rect l="0" t="0" r="r" b="b"/>
            <a:pathLst>
              <a:path w="248" h="788">
                <a:moveTo>
                  <a:pt x="0" y="0"/>
                </a:moveTo>
                <a:cubicBezTo>
                  <a:pt x="60" y="248"/>
                  <a:pt x="248" y="436"/>
                  <a:pt x="196" y="788"/>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3" name="Freeform 15"/>
          <p:cNvSpPr>
            <a:spLocks/>
          </p:cNvSpPr>
          <p:nvPr/>
        </p:nvSpPr>
        <p:spPr bwMode="auto">
          <a:xfrm>
            <a:off x="6100886" y="2586307"/>
            <a:ext cx="391384" cy="451362"/>
          </a:xfrm>
          <a:custGeom>
            <a:avLst/>
            <a:gdLst/>
            <a:ahLst/>
            <a:cxnLst>
              <a:cxn ang="0">
                <a:pos x="267" y="0"/>
              </a:cxn>
              <a:cxn ang="0">
                <a:pos x="0" y="500"/>
              </a:cxn>
            </a:cxnLst>
            <a:rect l="0" t="0" r="r" b="b"/>
            <a:pathLst>
              <a:path w="267" h="500">
                <a:moveTo>
                  <a:pt x="267" y="0"/>
                </a:moveTo>
                <a:cubicBezTo>
                  <a:pt x="188" y="35"/>
                  <a:pt x="52" y="148"/>
                  <a:pt x="0" y="500"/>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4" name="Freeform 16"/>
          <p:cNvSpPr>
            <a:spLocks/>
          </p:cNvSpPr>
          <p:nvPr/>
        </p:nvSpPr>
        <p:spPr bwMode="auto">
          <a:xfrm>
            <a:off x="548231" y="4959571"/>
            <a:ext cx="108473" cy="721277"/>
          </a:xfrm>
          <a:custGeom>
            <a:avLst/>
            <a:gdLst/>
            <a:ahLst/>
            <a:cxnLst>
              <a:cxn ang="0">
                <a:pos x="0" y="799"/>
              </a:cxn>
              <a:cxn ang="0">
                <a:pos x="12" y="0"/>
              </a:cxn>
            </a:cxnLst>
            <a:rect l="0" t="0" r="r" b="b"/>
            <a:pathLst>
              <a:path w="74" h="799">
                <a:moveTo>
                  <a:pt x="0" y="799"/>
                </a:moveTo>
                <a:cubicBezTo>
                  <a:pt x="68" y="525"/>
                  <a:pt x="74" y="338"/>
                  <a:pt x="12"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5" name="Freeform 17"/>
          <p:cNvSpPr>
            <a:spLocks/>
          </p:cNvSpPr>
          <p:nvPr/>
        </p:nvSpPr>
        <p:spPr bwMode="auto">
          <a:xfrm>
            <a:off x="621522" y="4909019"/>
            <a:ext cx="703610" cy="539829"/>
          </a:xfrm>
          <a:custGeom>
            <a:avLst/>
            <a:gdLst/>
            <a:ahLst/>
            <a:cxnLst>
              <a:cxn ang="0">
                <a:pos x="0" y="598"/>
              </a:cxn>
              <a:cxn ang="0">
                <a:pos x="480" y="0"/>
              </a:cxn>
            </a:cxnLst>
            <a:rect l="0" t="0" r="r" b="b"/>
            <a:pathLst>
              <a:path w="480" h="598">
                <a:moveTo>
                  <a:pt x="0" y="598"/>
                </a:moveTo>
                <a:cubicBezTo>
                  <a:pt x="68" y="324"/>
                  <a:pt x="244" y="248"/>
                  <a:pt x="48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6" name="Freeform 18"/>
          <p:cNvSpPr>
            <a:spLocks/>
          </p:cNvSpPr>
          <p:nvPr/>
        </p:nvSpPr>
        <p:spPr bwMode="auto">
          <a:xfrm>
            <a:off x="1194673" y="6289284"/>
            <a:ext cx="549695" cy="334008"/>
          </a:xfrm>
          <a:custGeom>
            <a:avLst/>
            <a:gdLst/>
            <a:ahLst/>
            <a:cxnLst>
              <a:cxn ang="0">
                <a:pos x="375" y="240"/>
              </a:cxn>
              <a:cxn ang="0">
                <a:pos x="0" y="370"/>
              </a:cxn>
            </a:cxnLst>
            <a:rect l="0" t="0" r="r" b="b"/>
            <a:pathLst>
              <a:path w="375" h="370">
                <a:moveTo>
                  <a:pt x="375" y="240"/>
                </a:moveTo>
                <a:cubicBezTo>
                  <a:pt x="341" y="120"/>
                  <a:pt x="61" y="0"/>
                  <a:pt x="0" y="37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7" name="Freeform 19"/>
          <p:cNvSpPr>
            <a:spLocks/>
          </p:cNvSpPr>
          <p:nvPr/>
        </p:nvSpPr>
        <p:spPr bwMode="auto">
          <a:xfrm>
            <a:off x="809152" y="5806326"/>
            <a:ext cx="611262" cy="338522"/>
          </a:xfrm>
          <a:custGeom>
            <a:avLst/>
            <a:gdLst/>
            <a:ahLst/>
            <a:cxnLst>
              <a:cxn ang="0">
                <a:pos x="417" y="354"/>
              </a:cxn>
              <a:cxn ang="0">
                <a:pos x="0" y="360"/>
              </a:cxn>
            </a:cxnLst>
            <a:rect l="0" t="0" r="r" b="b"/>
            <a:pathLst>
              <a:path w="417" h="375">
                <a:moveTo>
                  <a:pt x="417" y="354"/>
                </a:moveTo>
                <a:cubicBezTo>
                  <a:pt x="360" y="375"/>
                  <a:pt x="104" y="0"/>
                  <a:pt x="0" y="36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8" name="Freeform 20"/>
          <p:cNvSpPr>
            <a:spLocks/>
          </p:cNvSpPr>
          <p:nvPr/>
        </p:nvSpPr>
        <p:spPr bwMode="auto">
          <a:xfrm>
            <a:off x="6584618" y="1220485"/>
            <a:ext cx="1594850" cy="1119379"/>
          </a:xfrm>
          <a:custGeom>
            <a:avLst/>
            <a:gdLst/>
            <a:ahLst/>
            <a:cxnLst>
              <a:cxn ang="0">
                <a:pos x="0" y="636"/>
              </a:cxn>
              <a:cxn ang="0">
                <a:pos x="1088" y="688"/>
              </a:cxn>
            </a:cxnLst>
            <a:rect l="0" t="0" r="r" b="b"/>
            <a:pathLst>
              <a:path w="1088" h="1240">
                <a:moveTo>
                  <a:pt x="0" y="636"/>
                </a:moveTo>
                <a:cubicBezTo>
                  <a:pt x="168" y="1240"/>
                  <a:pt x="908" y="0"/>
                  <a:pt x="1088" y="68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9" name="Freeform 21"/>
          <p:cNvSpPr>
            <a:spLocks/>
          </p:cNvSpPr>
          <p:nvPr/>
        </p:nvSpPr>
        <p:spPr bwMode="auto">
          <a:xfrm>
            <a:off x="7944931" y="2094321"/>
            <a:ext cx="592205" cy="429697"/>
          </a:xfrm>
          <a:custGeom>
            <a:avLst/>
            <a:gdLst/>
            <a:ahLst/>
            <a:cxnLst>
              <a:cxn ang="0">
                <a:pos x="176" y="0"/>
              </a:cxn>
              <a:cxn ang="0">
                <a:pos x="404" y="476"/>
              </a:cxn>
            </a:cxnLst>
            <a:rect l="0" t="0" r="r" b="b"/>
            <a:pathLst>
              <a:path w="404" h="476">
                <a:moveTo>
                  <a:pt x="176" y="0"/>
                </a:moveTo>
                <a:cubicBezTo>
                  <a:pt x="196" y="192"/>
                  <a:pt x="0" y="388"/>
                  <a:pt x="404" y="47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0" name="Freeform 22"/>
          <p:cNvSpPr>
            <a:spLocks/>
          </p:cNvSpPr>
          <p:nvPr/>
        </p:nvSpPr>
        <p:spPr bwMode="auto">
          <a:xfrm>
            <a:off x="7083009" y="2217092"/>
            <a:ext cx="1026098" cy="718569"/>
          </a:xfrm>
          <a:custGeom>
            <a:avLst/>
            <a:gdLst/>
            <a:ahLst/>
            <a:cxnLst>
              <a:cxn ang="0">
                <a:pos x="700" y="532"/>
              </a:cxn>
              <a:cxn ang="0">
                <a:pos x="108" y="796"/>
              </a:cxn>
            </a:cxnLst>
            <a:rect l="0" t="0" r="r" b="b"/>
            <a:pathLst>
              <a:path w="700" h="796">
                <a:moveTo>
                  <a:pt x="700" y="532"/>
                </a:moveTo>
                <a:cubicBezTo>
                  <a:pt x="268" y="0"/>
                  <a:pt x="0" y="548"/>
                  <a:pt x="108" y="79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1" name="Freeform 23"/>
          <p:cNvSpPr>
            <a:spLocks/>
          </p:cNvSpPr>
          <p:nvPr/>
        </p:nvSpPr>
        <p:spPr bwMode="auto">
          <a:xfrm>
            <a:off x="4632100" y="3238976"/>
            <a:ext cx="1049552" cy="491082"/>
          </a:xfrm>
          <a:custGeom>
            <a:avLst/>
            <a:gdLst/>
            <a:ahLst/>
            <a:cxnLst>
              <a:cxn ang="0">
                <a:pos x="716" y="68"/>
              </a:cxn>
              <a:cxn ang="0">
                <a:pos x="0" y="544"/>
              </a:cxn>
            </a:cxnLst>
            <a:rect l="0" t="0" r="r" b="b"/>
            <a:pathLst>
              <a:path w="716" h="544">
                <a:moveTo>
                  <a:pt x="716" y="68"/>
                </a:moveTo>
                <a:cubicBezTo>
                  <a:pt x="400" y="0"/>
                  <a:pt x="124" y="200"/>
                  <a:pt x="0" y="5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2" name="Freeform 24"/>
          <p:cNvSpPr>
            <a:spLocks/>
          </p:cNvSpPr>
          <p:nvPr/>
        </p:nvSpPr>
        <p:spPr bwMode="auto">
          <a:xfrm>
            <a:off x="6379398" y="3415910"/>
            <a:ext cx="938147" cy="220265"/>
          </a:xfrm>
          <a:custGeom>
            <a:avLst/>
            <a:gdLst/>
            <a:ahLst/>
            <a:cxnLst>
              <a:cxn ang="0">
                <a:pos x="0" y="0"/>
              </a:cxn>
              <a:cxn ang="0">
                <a:pos x="640" y="208"/>
              </a:cxn>
            </a:cxnLst>
            <a:rect l="0" t="0" r="r" b="b"/>
            <a:pathLst>
              <a:path w="640" h="244">
                <a:moveTo>
                  <a:pt x="0" y="0"/>
                </a:moveTo>
                <a:cubicBezTo>
                  <a:pt x="132" y="120"/>
                  <a:pt x="452" y="244"/>
                  <a:pt x="640" y="2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3" name="Freeform 25"/>
          <p:cNvSpPr>
            <a:spLocks/>
          </p:cNvSpPr>
          <p:nvPr/>
        </p:nvSpPr>
        <p:spPr bwMode="auto">
          <a:xfrm>
            <a:off x="3740861" y="4037888"/>
            <a:ext cx="1184410" cy="475736"/>
          </a:xfrm>
          <a:custGeom>
            <a:avLst/>
            <a:gdLst/>
            <a:ahLst/>
            <a:cxnLst>
              <a:cxn ang="0">
                <a:pos x="553" y="0"/>
              </a:cxn>
              <a:cxn ang="0">
                <a:pos x="0" y="391"/>
              </a:cxn>
            </a:cxnLst>
            <a:rect l="0" t="0" r="r" b="b"/>
            <a:pathLst>
              <a:path w="808" h="527">
                <a:moveTo>
                  <a:pt x="553" y="0"/>
                </a:moveTo>
                <a:cubicBezTo>
                  <a:pt x="808" y="527"/>
                  <a:pt x="496" y="343"/>
                  <a:pt x="0" y="391"/>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4" name="Freeform 26"/>
          <p:cNvSpPr>
            <a:spLocks/>
          </p:cNvSpPr>
          <p:nvPr/>
        </p:nvSpPr>
        <p:spPr bwMode="auto">
          <a:xfrm>
            <a:off x="4558808" y="4042403"/>
            <a:ext cx="2653197" cy="940639"/>
          </a:xfrm>
          <a:custGeom>
            <a:avLst/>
            <a:gdLst/>
            <a:ahLst/>
            <a:cxnLst>
              <a:cxn ang="0">
                <a:pos x="0" y="0"/>
              </a:cxn>
              <a:cxn ang="0">
                <a:pos x="1810" y="1042"/>
              </a:cxn>
            </a:cxnLst>
            <a:rect l="0" t="0" r="r" b="b"/>
            <a:pathLst>
              <a:path w="1810" h="1042">
                <a:moveTo>
                  <a:pt x="0" y="0"/>
                </a:moveTo>
                <a:cubicBezTo>
                  <a:pt x="298" y="826"/>
                  <a:pt x="1274" y="530"/>
                  <a:pt x="1810" y="1042"/>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5" name="Freeform 27"/>
          <p:cNvSpPr>
            <a:spLocks/>
          </p:cNvSpPr>
          <p:nvPr/>
        </p:nvSpPr>
        <p:spPr bwMode="auto">
          <a:xfrm>
            <a:off x="4577864" y="3992752"/>
            <a:ext cx="1121378" cy="501012"/>
          </a:xfrm>
          <a:custGeom>
            <a:avLst/>
            <a:gdLst/>
            <a:ahLst/>
            <a:cxnLst>
              <a:cxn ang="0">
                <a:pos x="0" y="0"/>
              </a:cxn>
              <a:cxn ang="0">
                <a:pos x="765" y="510"/>
              </a:cxn>
            </a:cxnLst>
            <a:rect l="0" t="0" r="r" b="b"/>
            <a:pathLst>
              <a:path w="765" h="555">
                <a:moveTo>
                  <a:pt x="0" y="0"/>
                </a:moveTo>
                <a:cubicBezTo>
                  <a:pt x="69" y="481"/>
                  <a:pt x="613" y="555"/>
                  <a:pt x="765" y="51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6" name="Freeform 28"/>
          <p:cNvSpPr>
            <a:spLocks/>
          </p:cNvSpPr>
          <p:nvPr/>
        </p:nvSpPr>
        <p:spPr bwMode="auto">
          <a:xfrm>
            <a:off x="6833813" y="3686728"/>
            <a:ext cx="515981" cy="612047"/>
          </a:xfrm>
          <a:custGeom>
            <a:avLst/>
            <a:gdLst/>
            <a:ahLst/>
            <a:cxnLst>
              <a:cxn ang="0">
                <a:pos x="0" y="678"/>
              </a:cxn>
              <a:cxn ang="0">
                <a:pos x="352" y="0"/>
              </a:cxn>
            </a:cxnLst>
            <a:rect l="0" t="0" r="r" b="b"/>
            <a:pathLst>
              <a:path w="352" h="678">
                <a:moveTo>
                  <a:pt x="0" y="678"/>
                </a:moveTo>
                <a:cubicBezTo>
                  <a:pt x="204" y="578"/>
                  <a:pt x="18" y="206"/>
                  <a:pt x="352"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7" name="Freeform 29"/>
          <p:cNvSpPr>
            <a:spLocks/>
          </p:cNvSpPr>
          <p:nvPr/>
        </p:nvSpPr>
        <p:spPr bwMode="auto">
          <a:xfrm>
            <a:off x="7594593" y="3658744"/>
            <a:ext cx="171505" cy="575938"/>
          </a:xfrm>
          <a:custGeom>
            <a:avLst/>
            <a:gdLst/>
            <a:ahLst/>
            <a:cxnLst>
              <a:cxn ang="0">
                <a:pos x="117" y="0"/>
              </a:cxn>
              <a:cxn ang="0">
                <a:pos x="46" y="638"/>
              </a:cxn>
            </a:cxnLst>
            <a:rect l="0" t="0" r="r" b="b"/>
            <a:pathLst>
              <a:path w="117" h="638">
                <a:moveTo>
                  <a:pt x="117" y="0"/>
                </a:moveTo>
                <a:cubicBezTo>
                  <a:pt x="54" y="27"/>
                  <a:pt x="0" y="261"/>
                  <a:pt x="46" y="63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8" name="Freeform 30"/>
          <p:cNvSpPr>
            <a:spLocks/>
          </p:cNvSpPr>
          <p:nvPr/>
        </p:nvSpPr>
        <p:spPr bwMode="auto">
          <a:xfrm>
            <a:off x="8144289" y="3241685"/>
            <a:ext cx="901501" cy="1172639"/>
          </a:xfrm>
          <a:custGeom>
            <a:avLst/>
            <a:gdLst/>
            <a:ahLst/>
            <a:cxnLst>
              <a:cxn ang="0">
                <a:pos x="0" y="315"/>
              </a:cxn>
              <a:cxn ang="0">
                <a:pos x="372" y="1299"/>
              </a:cxn>
            </a:cxnLst>
            <a:rect l="0" t="0" r="r" b="b"/>
            <a:pathLst>
              <a:path w="615" h="1299">
                <a:moveTo>
                  <a:pt x="0" y="315"/>
                </a:moveTo>
                <a:cubicBezTo>
                  <a:pt x="615" y="0"/>
                  <a:pt x="351" y="1068"/>
                  <a:pt x="372" y="1299"/>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9" name="Freeform 31"/>
          <p:cNvSpPr>
            <a:spLocks/>
          </p:cNvSpPr>
          <p:nvPr/>
        </p:nvSpPr>
        <p:spPr bwMode="auto">
          <a:xfrm>
            <a:off x="1160958" y="3282308"/>
            <a:ext cx="2931709" cy="2942883"/>
          </a:xfrm>
          <a:custGeom>
            <a:avLst/>
            <a:gdLst/>
            <a:ahLst/>
            <a:cxnLst>
              <a:cxn ang="0">
                <a:pos x="2000" y="3260"/>
              </a:cxn>
              <a:cxn ang="0">
                <a:pos x="0" y="0"/>
              </a:cxn>
            </a:cxnLst>
            <a:rect l="0" t="0" r="r" b="b"/>
            <a:pathLst>
              <a:path w="2000" h="3260">
                <a:moveTo>
                  <a:pt x="2000" y="3260"/>
                </a:moveTo>
                <a:cubicBezTo>
                  <a:pt x="1220" y="2588"/>
                  <a:pt x="1032" y="900"/>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0" name="Freeform 32"/>
          <p:cNvSpPr>
            <a:spLocks/>
          </p:cNvSpPr>
          <p:nvPr/>
        </p:nvSpPr>
        <p:spPr bwMode="auto">
          <a:xfrm>
            <a:off x="1254773" y="4419740"/>
            <a:ext cx="2887733" cy="1819893"/>
          </a:xfrm>
          <a:custGeom>
            <a:avLst/>
            <a:gdLst/>
            <a:ahLst/>
            <a:cxnLst>
              <a:cxn ang="0">
                <a:pos x="1970" y="2016"/>
              </a:cxn>
              <a:cxn ang="0">
                <a:pos x="0" y="56"/>
              </a:cxn>
            </a:cxnLst>
            <a:rect l="0" t="0" r="r" b="b"/>
            <a:pathLst>
              <a:path w="1970" h="2016">
                <a:moveTo>
                  <a:pt x="1970" y="2016"/>
                </a:moveTo>
                <a:cubicBezTo>
                  <a:pt x="1199" y="1803"/>
                  <a:pt x="1216" y="0"/>
                  <a:pt x="0" y="5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1" name="Freeform 33"/>
          <p:cNvSpPr>
            <a:spLocks/>
          </p:cNvSpPr>
          <p:nvPr/>
        </p:nvSpPr>
        <p:spPr bwMode="auto">
          <a:xfrm>
            <a:off x="2553520" y="5238512"/>
            <a:ext cx="1575794" cy="1011954"/>
          </a:xfrm>
          <a:custGeom>
            <a:avLst/>
            <a:gdLst/>
            <a:ahLst/>
            <a:cxnLst>
              <a:cxn ang="0">
                <a:pos x="1075" y="1121"/>
              </a:cxn>
              <a:cxn ang="0">
                <a:pos x="0" y="0"/>
              </a:cxn>
            </a:cxnLst>
            <a:rect l="0" t="0" r="r" b="b"/>
            <a:pathLst>
              <a:path w="1075" h="1121">
                <a:moveTo>
                  <a:pt x="1075" y="1121"/>
                </a:moveTo>
                <a:cubicBezTo>
                  <a:pt x="529" y="1028"/>
                  <a:pt x="562" y="504"/>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2" name="Freeform 34"/>
          <p:cNvSpPr>
            <a:spLocks/>
          </p:cNvSpPr>
          <p:nvPr/>
        </p:nvSpPr>
        <p:spPr bwMode="auto">
          <a:xfrm>
            <a:off x="721200" y="5335103"/>
            <a:ext cx="3394919" cy="923488"/>
          </a:xfrm>
          <a:custGeom>
            <a:avLst/>
            <a:gdLst/>
            <a:ahLst/>
            <a:cxnLst>
              <a:cxn ang="0">
                <a:pos x="2316" y="1023"/>
              </a:cxn>
              <a:cxn ang="0">
                <a:pos x="0" y="36"/>
              </a:cxn>
            </a:cxnLst>
            <a:rect l="0" t="0" r="r" b="b"/>
            <a:pathLst>
              <a:path w="2316" h="1023">
                <a:moveTo>
                  <a:pt x="2316" y="1023"/>
                </a:moveTo>
                <a:cubicBezTo>
                  <a:pt x="1552" y="943"/>
                  <a:pt x="1920" y="0"/>
                  <a:pt x="0" y="3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3" name="Freeform 35"/>
          <p:cNvSpPr>
            <a:spLocks/>
          </p:cNvSpPr>
          <p:nvPr/>
        </p:nvSpPr>
        <p:spPr bwMode="auto">
          <a:xfrm>
            <a:off x="2390809" y="5725984"/>
            <a:ext cx="1707720" cy="575938"/>
          </a:xfrm>
          <a:custGeom>
            <a:avLst/>
            <a:gdLst/>
            <a:ahLst/>
            <a:cxnLst>
              <a:cxn ang="0">
                <a:pos x="1165" y="593"/>
              </a:cxn>
              <a:cxn ang="0">
                <a:pos x="0" y="0"/>
              </a:cxn>
            </a:cxnLst>
            <a:rect l="0" t="0" r="r" b="b"/>
            <a:pathLst>
              <a:path w="1165" h="638">
                <a:moveTo>
                  <a:pt x="1165" y="593"/>
                </a:moveTo>
                <a:cubicBezTo>
                  <a:pt x="517" y="638"/>
                  <a:pt x="664" y="65"/>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4" name="Freeform 36"/>
          <p:cNvSpPr>
            <a:spLocks/>
          </p:cNvSpPr>
          <p:nvPr/>
        </p:nvSpPr>
        <p:spPr bwMode="auto">
          <a:xfrm>
            <a:off x="1836718" y="6078948"/>
            <a:ext cx="2266211" cy="209432"/>
          </a:xfrm>
          <a:custGeom>
            <a:avLst/>
            <a:gdLst/>
            <a:ahLst/>
            <a:cxnLst>
              <a:cxn ang="0">
                <a:pos x="1546" y="211"/>
              </a:cxn>
              <a:cxn ang="0">
                <a:pos x="0" y="0"/>
              </a:cxn>
            </a:cxnLst>
            <a:rect l="0" t="0" r="r" b="b"/>
            <a:pathLst>
              <a:path w="1546" h="232">
                <a:moveTo>
                  <a:pt x="1546" y="211"/>
                </a:moveTo>
                <a:cubicBezTo>
                  <a:pt x="955" y="232"/>
                  <a:pt x="663" y="15"/>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5" name="Freeform 37"/>
          <p:cNvSpPr>
            <a:spLocks/>
          </p:cNvSpPr>
          <p:nvPr/>
        </p:nvSpPr>
        <p:spPr bwMode="auto">
          <a:xfrm>
            <a:off x="2415730" y="6203524"/>
            <a:ext cx="1704789" cy="129992"/>
          </a:xfrm>
          <a:custGeom>
            <a:avLst/>
            <a:gdLst/>
            <a:ahLst/>
            <a:cxnLst>
              <a:cxn ang="0">
                <a:pos x="1163" y="49"/>
              </a:cxn>
              <a:cxn ang="0">
                <a:pos x="0" y="144"/>
              </a:cxn>
            </a:cxnLst>
            <a:rect l="0" t="0" r="r" b="b"/>
            <a:pathLst>
              <a:path w="1163" h="144">
                <a:moveTo>
                  <a:pt x="1163" y="49"/>
                </a:moveTo>
                <a:cubicBezTo>
                  <a:pt x="1049" y="130"/>
                  <a:pt x="600" y="0"/>
                  <a:pt x="0" y="1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6" name="Freeform 38"/>
          <p:cNvSpPr>
            <a:spLocks/>
          </p:cNvSpPr>
          <p:nvPr/>
        </p:nvSpPr>
        <p:spPr bwMode="auto">
          <a:xfrm>
            <a:off x="3236606" y="4484736"/>
            <a:ext cx="2744080" cy="1542757"/>
          </a:xfrm>
          <a:custGeom>
            <a:avLst/>
            <a:gdLst/>
            <a:ahLst/>
            <a:cxnLst>
              <a:cxn ang="0">
                <a:pos x="77" y="0"/>
              </a:cxn>
              <a:cxn ang="0">
                <a:pos x="1037" y="1709"/>
              </a:cxn>
            </a:cxnLst>
            <a:rect l="0" t="0" r="r" b="b"/>
            <a:pathLst>
              <a:path w="1872" h="1709">
                <a:moveTo>
                  <a:pt x="77" y="0"/>
                </a:moveTo>
                <a:cubicBezTo>
                  <a:pt x="0" y="586"/>
                  <a:pt x="1872" y="826"/>
                  <a:pt x="1037" y="1709"/>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7" name="Freeform 39"/>
          <p:cNvSpPr>
            <a:spLocks/>
          </p:cNvSpPr>
          <p:nvPr/>
        </p:nvSpPr>
        <p:spPr bwMode="auto">
          <a:xfrm>
            <a:off x="4079475" y="4658061"/>
            <a:ext cx="1795671" cy="1289091"/>
          </a:xfrm>
          <a:custGeom>
            <a:avLst/>
            <a:gdLst/>
            <a:ahLst/>
            <a:cxnLst>
              <a:cxn ang="0">
                <a:pos x="77" y="0"/>
              </a:cxn>
              <a:cxn ang="0">
                <a:pos x="533" y="1428"/>
              </a:cxn>
            </a:cxnLst>
            <a:rect l="0" t="0" r="r" b="b"/>
            <a:pathLst>
              <a:path w="1225" h="1428">
                <a:moveTo>
                  <a:pt x="77" y="0"/>
                </a:moveTo>
                <a:cubicBezTo>
                  <a:pt x="0" y="586"/>
                  <a:pt x="1225" y="584"/>
                  <a:pt x="533" y="1428"/>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8" name="Freeform 40"/>
          <p:cNvSpPr>
            <a:spLocks/>
          </p:cNvSpPr>
          <p:nvPr/>
        </p:nvSpPr>
        <p:spPr bwMode="auto">
          <a:xfrm>
            <a:off x="4679007" y="4932488"/>
            <a:ext cx="1219591" cy="1003830"/>
          </a:xfrm>
          <a:custGeom>
            <a:avLst/>
            <a:gdLst/>
            <a:ahLst/>
            <a:cxnLst>
              <a:cxn ang="0">
                <a:pos x="328" y="0"/>
              </a:cxn>
              <a:cxn ang="0">
                <a:pos x="140" y="1112"/>
              </a:cxn>
            </a:cxnLst>
            <a:rect l="0" t="0" r="r" b="b"/>
            <a:pathLst>
              <a:path w="832" h="1112">
                <a:moveTo>
                  <a:pt x="328" y="0"/>
                </a:moveTo>
                <a:cubicBezTo>
                  <a:pt x="0" y="272"/>
                  <a:pt x="832" y="268"/>
                  <a:pt x="140" y="1112"/>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9" name="Freeform 41"/>
          <p:cNvSpPr>
            <a:spLocks/>
          </p:cNvSpPr>
          <p:nvPr/>
        </p:nvSpPr>
        <p:spPr bwMode="auto">
          <a:xfrm>
            <a:off x="4901817" y="5098589"/>
            <a:ext cx="920557" cy="812452"/>
          </a:xfrm>
          <a:custGeom>
            <a:avLst/>
            <a:gdLst/>
            <a:ahLst/>
            <a:cxnLst>
              <a:cxn ang="0">
                <a:pos x="628" y="0"/>
              </a:cxn>
              <a:cxn ang="0">
                <a:pos x="0" y="900"/>
              </a:cxn>
            </a:cxnLst>
            <a:rect l="0" t="0" r="r" b="b"/>
            <a:pathLst>
              <a:path w="628" h="900">
                <a:moveTo>
                  <a:pt x="628" y="0"/>
                </a:moveTo>
                <a:cubicBezTo>
                  <a:pt x="336" y="96"/>
                  <a:pt x="536" y="340"/>
                  <a:pt x="0" y="900"/>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0" name="Freeform 42"/>
          <p:cNvSpPr>
            <a:spLocks/>
          </p:cNvSpPr>
          <p:nvPr/>
        </p:nvSpPr>
        <p:spPr bwMode="auto">
          <a:xfrm>
            <a:off x="4907681" y="5289967"/>
            <a:ext cx="1301679" cy="624686"/>
          </a:xfrm>
          <a:custGeom>
            <a:avLst/>
            <a:gdLst/>
            <a:ahLst/>
            <a:cxnLst>
              <a:cxn ang="0">
                <a:pos x="888" y="216"/>
              </a:cxn>
              <a:cxn ang="0">
                <a:pos x="0" y="692"/>
              </a:cxn>
            </a:cxnLst>
            <a:rect l="0" t="0" r="r" b="b"/>
            <a:pathLst>
              <a:path w="888" h="692">
                <a:moveTo>
                  <a:pt x="888" y="216"/>
                </a:moveTo>
                <a:cubicBezTo>
                  <a:pt x="748" y="364"/>
                  <a:pt x="516" y="0"/>
                  <a:pt x="0" y="692"/>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1" name="Freeform 43"/>
          <p:cNvSpPr>
            <a:spLocks/>
          </p:cNvSpPr>
          <p:nvPr/>
        </p:nvSpPr>
        <p:spPr bwMode="auto">
          <a:xfrm>
            <a:off x="4890092" y="5246636"/>
            <a:ext cx="1577259" cy="794398"/>
          </a:xfrm>
          <a:custGeom>
            <a:avLst/>
            <a:gdLst/>
            <a:ahLst/>
            <a:cxnLst>
              <a:cxn ang="0">
                <a:pos x="1076" y="672"/>
              </a:cxn>
              <a:cxn ang="0">
                <a:pos x="0" y="752"/>
              </a:cxn>
            </a:cxnLst>
            <a:rect l="0" t="0" r="r" b="b"/>
            <a:pathLst>
              <a:path w="1076" h="880">
                <a:moveTo>
                  <a:pt x="1076" y="672"/>
                </a:moveTo>
                <a:cubicBezTo>
                  <a:pt x="744" y="880"/>
                  <a:pt x="620" y="0"/>
                  <a:pt x="0" y="752"/>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2" name="Freeform 44"/>
          <p:cNvSpPr>
            <a:spLocks/>
          </p:cNvSpPr>
          <p:nvPr/>
        </p:nvSpPr>
        <p:spPr bwMode="auto">
          <a:xfrm>
            <a:off x="7475857" y="5150947"/>
            <a:ext cx="205220" cy="624686"/>
          </a:xfrm>
          <a:custGeom>
            <a:avLst/>
            <a:gdLst/>
            <a:ahLst/>
            <a:cxnLst>
              <a:cxn ang="0">
                <a:pos x="0" y="0"/>
              </a:cxn>
              <a:cxn ang="0">
                <a:pos x="137" y="692"/>
              </a:cxn>
            </a:cxnLst>
            <a:rect l="0" t="0" r="r" b="b"/>
            <a:pathLst>
              <a:path w="140" h="692">
                <a:moveTo>
                  <a:pt x="0" y="0"/>
                </a:moveTo>
                <a:cubicBezTo>
                  <a:pt x="93" y="15"/>
                  <a:pt x="140" y="455"/>
                  <a:pt x="137" y="692"/>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4" name="Freeform 46"/>
          <p:cNvSpPr>
            <a:spLocks/>
          </p:cNvSpPr>
          <p:nvPr/>
        </p:nvSpPr>
        <p:spPr bwMode="auto">
          <a:xfrm>
            <a:off x="4772822" y="5911042"/>
            <a:ext cx="856059" cy="339424"/>
          </a:xfrm>
          <a:custGeom>
            <a:avLst/>
            <a:gdLst/>
            <a:ahLst/>
            <a:cxnLst>
              <a:cxn ang="0">
                <a:pos x="492" y="376"/>
              </a:cxn>
              <a:cxn ang="0">
                <a:pos x="0" y="220"/>
              </a:cxn>
            </a:cxnLst>
            <a:rect l="0" t="0" r="r" b="b"/>
            <a:pathLst>
              <a:path w="584" h="376">
                <a:moveTo>
                  <a:pt x="492" y="376"/>
                </a:moveTo>
                <a:cubicBezTo>
                  <a:pt x="584" y="184"/>
                  <a:pt x="268" y="0"/>
                  <a:pt x="0" y="22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5" name="Freeform 47"/>
          <p:cNvSpPr>
            <a:spLocks/>
          </p:cNvSpPr>
          <p:nvPr/>
        </p:nvSpPr>
        <p:spPr bwMode="auto">
          <a:xfrm>
            <a:off x="3919696" y="4988457"/>
            <a:ext cx="633249" cy="426086"/>
          </a:xfrm>
          <a:custGeom>
            <a:avLst/>
            <a:gdLst/>
            <a:ahLst/>
            <a:cxnLst>
              <a:cxn ang="0">
                <a:pos x="146" y="472"/>
              </a:cxn>
              <a:cxn ang="0">
                <a:pos x="432" y="298"/>
              </a:cxn>
            </a:cxnLst>
            <a:rect l="0" t="0" r="r" b="b"/>
            <a:pathLst>
              <a:path w="432" h="472">
                <a:moveTo>
                  <a:pt x="146" y="472"/>
                </a:moveTo>
                <a:cubicBezTo>
                  <a:pt x="0" y="0"/>
                  <a:pt x="380" y="464"/>
                  <a:pt x="432" y="298"/>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099" name="Group 1093"/>
          <p:cNvGrpSpPr>
            <a:grpSpLocks/>
          </p:cNvGrpSpPr>
          <p:nvPr/>
        </p:nvGrpSpPr>
        <p:grpSpPr bwMode="auto">
          <a:xfrm>
            <a:off x="8301136" y="1260203"/>
            <a:ext cx="542366" cy="910851"/>
            <a:chOff x="5663" y="1396"/>
            <a:chExt cx="370" cy="1009"/>
          </a:xfrm>
        </p:grpSpPr>
        <p:grpSp>
          <p:nvGrpSpPr>
            <p:cNvPr id="2454" name="Group 49"/>
            <p:cNvGrpSpPr>
              <a:grpSpLocks/>
            </p:cNvGrpSpPr>
            <p:nvPr/>
          </p:nvGrpSpPr>
          <p:grpSpPr bwMode="auto">
            <a:xfrm rot="4145846">
              <a:off x="5572" y="1710"/>
              <a:ext cx="552" cy="370"/>
              <a:chOff x="3181" y="6201"/>
              <a:chExt cx="844" cy="471"/>
            </a:xfrm>
          </p:grpSpPr>
          <p:sp>
            <p:nvSpPr>
              <p:cNvPr id="2456" name="Freeform 5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00FF00"/>
                  </a:gs>
                  <a:gs pos="100000">
                    <a:srgbClr val="AFFFA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57" name="Oval 5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55" name="Text Box 52"/>
            <p:cNvSpPr txBox="1">
              <a:spLocks noChangeArrowheads="1"/>
            </p:cNvSpPr>
            <p:nvPr/>
          </p:nvSpPr>
          <p:spPr bwMode="auto">
            <a:xfrm rot="4332262">
              <a:off x="5332" y="1806"/>
              <a:ext cx="100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Elongin-B</a:t>
              </a:r>
            </a:p>
          </p:txBody>
        </p:sp>
      </p:grpSp>
      <p:grpSp>
        <p:nvGrpSpPr>
          <p:cNvPr id="2100" name="Group 1094"/>
          <p:cNvGrpSpPr>
            <a:grpSpLocks/>
          </p:cNvGrpSpPr>
          <p:nvPr/>
        </p:nvGrpSpPr>
        <p:grpSpPr bwMode="auto">
          <a:xfrm>
            <a:off x="8334851" y="1893918"/>
            <a:ext cx="911761" cy="350257"/>
            <a:chOff x="5686" y="2098"/>
            <a:chExt cx="622" cy="388"/>
          </a:xfrm>
        </p:grpSpPr>
        <p:grpSp>
          <p:nvGrpSpPr>
            <p:cNvPr id="2450" name="Group 54"/>
            <p:cNvGrpSpPr>
              <a:grpSpLocks/>
            </p:cNvGrpSpPr>
            <p:nvPr/>
          </p:nvGrpSpPr>
          <p:grpSpPr bwMode="auto">
            <a:xfrm rot="-1630406">
              <a:off x="5687" y="2098"/>
              <a:ext cx="552" cy="370"/>
              <a:chOff x="3181" y="6201"/>
              <a:chExt cx="844" cy="471"/>
            </a:xfrm>
          </p:grpSpPr>
          <p:sp>
            <p:nvSpPr>
              <p:cNvPr id="2452" name="Freeform 5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53" name="Oval 5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51" name="Text Box 57"/>
            <p:cNvSpPr txBox="1">
              <a:spLocks noChangeArrowheads="1"/>
            </p:cNvSpPr>
            <p:nvPr/>
          </p:nvSpPr>
          <p:spPr bwMode="auto">
            <a:xfrm rot="20156010">
              <a:off x="5686" y="2179"/>
              <a:ext cx="62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Elongin-C</a:t>
              </a:r>
            </a:p>
          </p:txBody>
        </p:sp>
      </p:grpSp>
      <p:grpSp>
        <p:nvGrpSpPr>
          <p:cNvPr id="2101" name="Group 1095"/>
          <p:cNvGrpSpPr>
            <a:grpSpLocks/>
          </p:cNvGrpSpPr>
          <p:nvPr/>
        </p:nvGrpSpPr>
        <p:grpSpPr bwMode="auto">
          <a:xfrm>
            <a:off x="8469707" y="2061826"/>
            <a:ext cx="542366" cy="910848"/>
            <a:chOff x="5778" y="2314"/>
            <a:chExt cx="370" cy="1009"/>
          </a:xfrm>
        </p:grpSpPr>
        <p:grpSp>
          <p:nvGrpSpPr>
            <p:cNvPr id="2446" name="Group 59"/>
            <p:cNvGrpSpPr>
              <a:grpSpLocks/>
            </p:cNvGrpSpPr>
            <p:nvPr/>
          </p:nvGrpSpPr>
          <p:grpSpPr bwMode="auto">
            <a:xfrm rot="5872863">
              <a:off x="5687" y="2666"/>
              <a:ext cx="552" cy="370"/>
              <a:chOff x="3181" y="6201"/>
              <a:chExt cx="844" cy="471"/>
            </a:xfrm>
          </p:grpSpPr>
          <p:sp>
            <p:nvSpPr>
              <p:cNvPr id="2448" name="Freeform 6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00FF00"/>
                  </a:gs>
                  <a:gs pos="100000">
                    <a:srgbClr val="AFFFA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9" name="Oval 6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47" name="Text Box 62"/>
            <p:cNvSpPr txBox="1">
              <a:spLocks noChangeArrowheads="1"/>
            </p:cNvSpPr>
            <p:nvPr/>
          </p:nvSpPr>
          <p:spPr bwMode="auto">
            <a:xfrm rot="6059279">
              <a:off x="5448" y="2724"/>
              <a:ext cx="100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Elongin-B</a:t>
              </a:r>
            </a:p>
          </p:txBody>
        </p:sp>
      </p:grpSp>
      <p:grpSp>
        <p:nvGrpSpPr>
          <p:cNvPr id="2102" name="Group 73"/>
          <p:cNvGrpSpPr>
            <a:grpSpLocks/>
          </p:cNvGrpSpPr>
          <p:nvPr/>
        </p:nvGrpSpPr>
        <p:grpSpPr bwMode="auto">
          <a:xfrm>
            <a:off x="6319299" y="4245489"/>
            <a:ext cx="703610" cy="348812"/>
            <a:chOff x="3356" y="12458"/>
            <a:chExt cx="552" cy="444"/>
          </a:xfrm>
        </p:grpSpPr>
        <p:grpSp>
          <p:nvGrpSpPr>
            <p:cNvPr id="2442" name="Group 74"/>
            <p:cNvGrpSpPr>
              <a:grpSpLocks/>
            </p:cNvGrpSpPr>
            <p:nvPr/>
          </p:nvGrpSpPr>
          <p:grpSpPr bwMode="auto">
            <a:xfrm rot="-186416">
              <a:off x="3356" y="12458"/>
              <a:ext cx="552" cy="370"/>
              <a:chOff x="3181" y="6201"/>
              <a:chExt cx="844" cy="471"/>
            </a:xfrm>
          </p:grpSpPr>
          <p:sp>
            <p:nvSpPr>
              <p:cNvPr id="2444" name="Freeform 7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247FFA"/>
                  </a:gs>
                  <a:gs pos="100000">
                    <a:srgbClr val="B9D6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5" name="Oval 7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43" name="Text Box 77"/>
            <p:cNvSpPr txBox="1">
              <a:spLocks noChangeArrowheads="1"/>
            </p:cNvSpPr>
            <p:nvPr/>
          </p:nvSpPr>
          <p:spPr bwMode="auto">
            <a:xfrm>
              <a:off x="3494" y="12549"/>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p53</a:t>
              </a:r>
            </a:p>
          </p:txBody>
        </p:sp>
      </p:grpSp>
      <p:grpSp>
        <p:nvGrpSpPr>
          <p:cNvPr id="2103" name="Group 88"/>
          <p:cNvGrpSpPr>
            <a:grpSpLocks/>
          </p:cNvGrpSpPr>
          <p:nvPr/>
        </p:nvGrpSpPr>
        <p:grpSpPr bwMode="auto">
          <a:xfrm>
            <a:off x="2263279" y="1306244"/>
            <a:ext cx="773971" cy="278039"/>
            <a:chOff x="1005" y="3765"/>
            <a:chExt cx="481" cy="281"/>
          </a:xfrm>
        </p:grpSpPr>
        <p:grpSp>
          <p:nvGrpSpPr>
            <p:cNvPr id="2438" name="Group 89"/>
            <p:cNvGrpSpPr>
              <a:grpSpLocks/>
            </p:cNvGrpSpPr>
            <p:nvPr/>
          </p:nvGrpSpPr>
          <p:grpSpPr bwMode="auto">
            <a:xfrm>
              <a:off x="1005" y="3765"/>
              <a:ext cx="481" cy="281"/>
              <a:chOff x="989" y="3765"/>
              <a:chExt cx="481" cy="281"/>
            </a:xfrm>
          </p:grpSpPr>
          <p:sp>
            <p:nvSpPr>
              <p:cNvPr id="2440" name="AutoShape 90"/>
              <p:cNvSpPr>
                <a:spLocks noChangeArrowheads="1"/>
              </p:cNvSpPr>
              <p:nvPr/>
            </p:nvSpPr>
            <p:spPr bwMode="auto">
              <a:xfrm>
                <a:off x="989" y="3765"/>
                <a:ext cx="481" cy="281"/>
              </a:xfrm>
              <a:prstGeom prst="octagon">
                <a:avLst>
                  <a:gd name="adj" fmla="val 30806"/>
                </a:avLst>
              </a:prstGeom>
              <a:gradFill rotWithShape="1">
                <a:gsLst>
                  <a:gs pos="0">
                    <a:srgbClr val="FF4A4A"/>
                  </a:gs>
                  <a:gs pos="50000">
                    <a:srgbClr val="FFA3A3"/>
                  </a:gs>
                  <a:gs pos="100000">
                    <a:srgbClr val="FF4A4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1" name="Oval 91"/>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9" name="Text Box 92"/>
            <p:cNvSpPr txBox="1">
              <a:spLocks noChangeArrowheads="1"/>
            </p:cNvSpPr>
            <p:nvPr/>
          </p:nvSpPr>
          <p:spPr bwMode="auto">
            <a:xfrm>
              <a:off x="1134" y="3841"/>
              <a:ext cx="271"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MKK3</a:t>
              </a:r>
            </a:p>
          </p:txBody>
        </p:sp>
      </p:grpSp>
      <p:grpSp>
        <p:nvGrpSpPr>
          <p:cNvPr id="2104" name="Group 1082"/>
          <p:cNvGrpSpPr>
            <a:grpSpLocks/>
          </p:cNvGrpSpPr>
          <p:nvPr/>
        </p:nvGrpSpPr>
        <p:grpSpPr bwMode="auto">
          <a:xfrm>
            <a:off x="3446224" y="1219581"/>
            <a:ext cx="773971" cy="278039"/>
            <a:chOff x="2351" y="1351"/>
            <a:chExt cx="528" cy="308"/>
          </a:xfrm>
        </p:grpSpPr>
        <p:grpSp>
          <p:nvGrpSpPr>
            <p:cNvPr id="2434" name="Group 94"/>
            <p:cNvGrpSpPr>
              <a:grpSpLocks/>
            </p:cNvGrpSpPr>
            <p:nvPr/>
          </p:nvGrpSpPr>
          <p:grpSpPr bwMode="auto">
            <a:xfrm>
              <a:off x="2351" y="1351"/>
              <a:ext cx="528" cy="308"/>
              <a:chOff x="989" y="3765"/>
              <a:chExt cx="481" cy="281"/>
            </a:xfrm>
          </p:grpSpPr>
          <p:sp>
            <p:nvSpPr>
              <p:cNvPr id="2436" name="AutoShape 95"/>
              <p:cNvSpPr>
                <a:spLocks noChangeArrowheads="1"/>
              </p:cNvSpPr>
              <p:nvPr/>
            </p:nvSpPr>
            <p:spPr bwMode="auto">
              <a:xfrm>
                <a:off x="989" y="3765"/>
                <a:ext cx="481" cy="281"/>
              </a:xfrm>
              <a:prstGeom prst="octagon">
                <a:avLst>
                  <a:gd name="adj" fmla="val 30806"/>
                </a:avLst>
              </a:prstGeom>
              <a:gradFill rotWithShape="1">
                <a:gsLst>
                  <a:gs pos="0">
                    <a:srgbClr val="FD57CC"/>
                  </a:gs>
                  <a:gs pos="50000">
                    <a:srgbClr val="FEBEEC"/>
                  </a:gs>
                  <a:gs pos="100000">
                    <a:srgbClr val="FD57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37" name="Oval 96"/>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5" name="Text Box 97"/>
            <p:cNvSpPr txBox="1">
              <a:spLocks noChangeArrowheads="1"/>
            </p:cNvSpPr>
            <p:nvPr/>
          </p:nvSpPr>
          <p:spPr bwMode="auto">
            <a:xfrm>
              <a:off x="2496" y="1434"/>
              <a:ext cx="297"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MKK6</a:t>
              </a:r>
            </a:p>
          </p:txBody>
        </p:sp>
      </p:grpSp>
      <p:grpSp>
        <p:nvGrpSpPr>
          <p:cNvPr id="2105" name="Group 1081"/>
          <p:cNvGrpSpPr>
            <a:grpSpLocks/>
          </p:cNvGrpSpPr>
          <p:nvPr/>
        </p:nvGrpSpPr>
        <p:grpSpPr bwMode="auto">
          <a:xfrm>
            <a:off x="2601892" y="2119598"/>
            <a:ext cx="705076" cy="253666"/>
            <a:chOff x="1775" y="2348"/>
            <a:chExt cx="481" cy="281"/>
          </a:xfrm>
        </p:grpSpPr>
        <p:grpSp>
          <p:nvGrpSpPr>
            <p:cNvPr id="2430" name="Group 99"/>
            <p:cNvGrpSpPr>
              <a:grpSpLocks/>
            </p:cNvGrpSpPr>
            <p:nvPr/>
          </p:nvGrpSpPr>
          <p:grpSpPr bwMode="auto">
            <a:xfrm>
              <a:off x="1775" y="2348"/>
              <a:ext cx="481" cy="281"/>
              <a:chOff x="989" y="3765"/>
              <a:chExt cx="481" cy="281"/>
            </a:xfrm>
          </p:grpSpPr>
          <p:sp>
            <p:nvSpPr>
              <p:cNvPr id="2432" name="AutoShape 100"/>
              <p:cNvSpPr>
                <a:spLocks noChangeArrowheads="1"/>
              </p:cNvSpPr>
              <p:nvPr/>
            </p:nvSpPr>
            <p:spPr bwMode="auto">
              <a:xfrm>
                <a:off x="989" y="3765"/>
                <a:ext cx="481" cy="281"/>
              </a:xfrm>
              <a:prstGeom prst="octagon">
                <a:avLst>
                  <a:gd name="adj" fmla="val 30806"/>
                </a:avLst>
              </a:prstGeom>
              <a:gradFill rotWithShape="1">
                <a:gsLst>
                  <a:gs pos="0">
                    <a:srgbClr val="C01FF9"/>
                  </a:gs>
                  <a:gs pos="50000">
                    <a:srgbClr val="EAB5FD"/>
                  </a:gs>
                  <a:gs pos="100000">
                    <a:srgbClr val="C01FF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33" name="Oval 101"/>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1" name="Text Box 102"/>
            <p:cNvSpPr txBox="1">
              <a:spLocks noChangeArrowheads="1"/>
            </p:cNvSpPr>
            <p:nvPr/>
          </p:nvSpPr>
          <p:spPr bwMode="auto">
            <a:xfrm>
              <a:off x="1886" y="2424"/>
              <a:ext cx="280"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ERK2</a:t>
              </a:r>
            </a:p>
          </p:txBody>
        </p:sp>
      </p:grpSp>
      <p:grpSp>
        <p:nvGrpSpPr>
          <p:cNvPr id="2106" name="Group 1122"/>
          <p:cNvGrpSpPr>
            <a:grpSpLocks/>
          </p:cNvGrpSpPr>
          <p:nvPr/>
        </p:nvGrpSpPr>
        <p:grpSpPr bwMode="auto">
          <a:xfrm>
            <a:off x="2953697" y="2909478"/>
            <a:ext cx="809152" cy="379144"/>
            <a:chOff x="2015" y="3223"/>
            <a:chExt cx="552" cy="420"/>
          </a:xfrm>
        </p:grpSpPr>
        <p:grpSp>
          <p:nvGrpSpPr>
            <p:cNvPr id="5" name="Group 104"/>
            <p:cNvGrpSpPr>
              <a:grpSpLocks/>
            </p:cNvGrpSpPr>
            <p:nvPr/>
          </p:nvGrpSpPr>
          <p:grpSpPr bwMode="auto">
            <a:xfrm rot="-186416">
              <a:off x="2015" y="3223"/>
              <a:ext cx="552" cy="370"/>
              <a:chOff x="3181" y="6201"/>
              <a:chExt cx="844" cy="471"/>
            </a:xfrm>
          </p:grpSpPr>
          <p:sp>
            <p:nvSpPr>
              <p:cNvPr id="6" name="Freeform 10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7" name="Oval 10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8" name="Text Box 107"/>
            <p:cNvSpPr txBox="1">
              <a:spLocks noChangeArrowheads="1"/>
            </p:cNvSpPr>
            <p:nvPr/>
          </p:nvSpPr>
          <p:spPr bwMode="auto">
            <a:xfrm>
              <a:off x="2146" y="3336"/>
              <a:ext cx="35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FIH1</a:t>
              </a:r>
            </a:p>
          </p:txBody>
        </p:sp>
      </p:grpSp>
      <p:grpSp>
        <p:nvGrpSpPr>
          <p:cNvPr id="2107" name="Group 1087"/>
          <p:cNvGrpSpPr>
            <a:grpSpLocks/>
          </p:cNvGrpSpPr>
          <p:nvPr/>
        </p:nvGrpSpPr>
        <p:grpSpPr bwMode="auto">
          <a:xfrm>
            <a:off x="4994166" y="2719917"/>
            <a:ext cx="779835" cy="348452"/>
            <a:chOff x="3407" y="3013"/>
            <a:chExt cx="532" cy="386"/>
          </a:xfrm>
        </p:grpSpPr>
        <p:grpSp>
          <p:nvGrpSpPr>
            <p:cNvPr id="2422" name="Group 109"/>
            <p:cNvGrpSpPr>
              <a:grpSpLocks/>
            </p:cNvGrpSpPr>
            <p:nvPr/>
          </p:nvGrpSpPr>
          <p:grpSpPr bwMode="auto">
            <a:xfrm rot="203243">
              <a:off x="3407" y="3013"/>
              <a:ext cx="532" cy="334"/>
              <a:chOff x="4489" y="2452"/>
              <a:chExt cx="539" cy="338"/>
            </a:xfrm>
          </p:grpSpPr>
          <p:sp>
            <p:nvSpPr>
              <p:cNvPr id="9" name="Freeform 110"/>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FF00"/>
                  </a:gs>
                  <a:gs pos="100000">
                    <a:srgbClr val="85FF8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0" name="Oval 111"/>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11" name="Text Box 112"/>
            <p:cNvSpPr txBox="1">
              <a:spLocks noChangeArrowheads="1"/>
            </p:cNvSpPr>
            <p:nvPr/>
          </p:nvSpPr>
          <p:spPr bwMode="auto">
            <a:xfrm>
              <a:off x="3514" y="3092"/>
              <a:ext cx="35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Ref1</a:t>
              </a:r>
            </a:p>
          </p:txBody>
        </p:sp>
      </p:grpSp>
      <p:grpSp>
        <p:nvGrpSpPr>
          <p:cNvPr id="2108" name="Group 1085"/>
          <p:cNvGrpSpPr>
            <a:grpSpLocks/>
          </p:cNvGrpSpPr>
          <p:nvPr/>
        </p:nvGrpSpPr>
        <p:grpSpPr bwMode="auto">
          <a:xfrm>
            <a:off x="5345971" y="2129531"/>
            <a:ext cx="809152" cy="334008"/>
            <a:chOff x="3647" y="2359"/>
            <a:chExt cx="552" cy="370"/>
          </a:xfrm>
        </p:grpSpPr>
        <p:grpSp>
          <p:nvGrpSpPr>
            <p:cNvPr id="2418" name="Group 114"/>
            <p:cNvGrpSpPr>
              <a:grpSpLocks/>
            </p:cNvGrpSpPr>
            <p:nvPr/>
          </p:nvGrpSpPr>
          <p:grpSpPr bwMode="auto">
            <a:xfrm rot="-186416">
              <a:off x="3647" y="2359"/>
              <a:ext cx="552" cy="370"/>
              <a:chOff x="3181" y="6201"/>
              <a:chExt cx="844" cy="471"/>
            </a:xfrm>
          </p:grpSpPr>
          <p:sp>
            <p:nvSpPr>
              <p:cNvPr id="2420" name="Freeform 11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366FB"/>
                  </a:gs>
                  <a:gs pos="100000">
                    <a:srgbClr val="EDBF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421" name="Oval 11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grpSp>
        <p:sp>
          <p:nvSpPr>
            <p:cNvPr id="2419" name="Text Box 117"/>
            <p:cNvSpPr txBox="1">
              <a:spLocks noChangeArrowheads="1"/>
            </p:cNvSpPr>
            <p:nvPr/>
          </p:nvSpPr>
          <p:spPr bwMode="auto">
            <a:xfrm>
              <a:off x="3749" y="2455"/>
              <a:ext cx="313"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800" smtClean="0">
                  <a:solidFill>
                    <a:srgbClr val="000000"/>
                  </a:solidFill>
                </a:rPr>
                <a:t>PHD2</a:t>
              </a:r>
            </a:p>
          </p:txBody>
        </p:sp>
      </p:grpSp>
      <p:grpSp>
        <p:nvGrpSpPr>
          <p:cNvPr id="2109" name="Group 1086"/>
          <p:cNvGrpSpPr>
            <a:grpSpLocks/>
          </p:cNvGrpSpPr>
          <p:nvPr/>
        </p:nvGrpSpPr>
        <p:grpSpPr bwMode="auto">
          <a:xfrm>
            <a:off x="6260666" y="2365142"/>
            <a:ext cx="773971" cy="319565"/>
            <a:chOff x="4271" y="2620"/>
            <a:chExt cx="528" cy="354"/>
          </a:xfrm>
        </p:grpSpPr>
        <p:grpSp>
          <p:nvGrpSpPr>
            <p:cNvPr id="2414" name="Group 119"/>
            <p:cNvGrpSpPr>
              <a:grpSpLocks/>
            </p:cNvGrpSpPr>
            <p:nvPr/>
          </p:nvGrpSpPr>
          <p:grpSpPr bwMode="auto">
            <a:xfrm rot="-186416">
              <a:off x="4271" y="2620"/>
              <a:ext cx="528" cy="354"/>
              <a:chOff x="3181" y="6201"/>
              <a:chExt cx="844" cy="471"/>
            </a:xfrm>
          </p:grpSpPr>
          <p:sp>
            <p:nvSpPr>
              <p:cNvPr id="12" name="Freeform 12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A5A5A5"/>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13" name="Oval 12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grpSp>
        <p:sp>
          <p:nvSpPr>
            <p:cNvPr id="2415" name="Text Box 122"/>
            <p:cNvSpPr txBox="1">
              <a:spLocks noChangeArrowheads="1"/>
            </p:cNvSpPr>
            <p:nvPr/>
          </p:nvSpPr>
          <p:spPr bwMode="auto">
            <a:xfrm>
              <a:off x="4381" y="2719"/>
              <a:ext cx="313"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800" smtClean="0">
                  <a:solidFill>
                    <a:srgbClr val="000000"/>
                  </a:solidFill>
                </a:rPr>
                <a:t>PHD1</a:t>
              </a:r>
            </a:p>
          </p:txBody>
        </p:sp>
      </p:grpSp>
      <p:grpSp>
        <p:nvGrpSpPr>
          <p:cNvPr id="2110" name="Group 1084"/>
          <p:cNvGrpSpPr>
            <a:grpSpLocks/>
          </p:cNvGrpSpPr>
          <p:nvPr/>
        </p:nvGrpSpPr>
        <p:grpSpPr bwMode="auto">
          <a:xfrm>
            <a:off x="6753193" y="1392905"/>
            <a:ext cx="779835" cy="341230"/>
            <a:chOff x="4607" y="1543"/>
            <a:chExt cx="532" cy="378"/>
          </a:xfrm>
        </p:grpSpPr>
        <p:grpSp>
          <p:nvGrpSpPr>
            <p:cNvPr id="2410" name="Group 124"/>
            <p:cNvGrpSpPr>
              <a:grpSpLocks/>
            </p:cNvGrpSpPr>
            <p:nvPr/>
          </p:nvGrpSpPr>
          <p:grpSpPr bwMode="auto">
            <a:xfrm rot="203243">
              <a:off x="4607" y="1543"/>
              <a:ext cx="532" cy="334"/>
              <a:chOff x="4489" y="2452"/>
              <a:chExt cx="539" cy="338"/>
            </a:xfrm>
          </p:grpSpPr>
          <p:sp>
            <p:nvSpPr>
              <p:cNvPr id="2412" name="Freeform 125"/>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EAD9"/>
                  </a:gs>
                  <a:gs pos="100000">
                    <a:srgbClr val="93FFF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13" name="Oval 126"/>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2411" name="Text Box 127"/>
            <p:cNvSpPr txBox="1">
              <a:spLocks noChangeArrowheads="1"/>
            </p:cNvSpPr>
            <p:nvPr/>
          </p:nvSpPr>
          <p:spPr bwMode="auto">
            <a:xfrm>
              <a:off x="4663" y="1614"/>
              <a:ext cx="450"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TCP1</a:t>
              </a:r>
              <a:r>
                <a:rPr lang="en-US" sz="1000">
                  <a:solidFill>
                    <a:srgbClr val="000000"/>
                  </a:solidFill>
                  <a:latin typeface="Symbol" charset="0"/>
                </a:rPr>
                <a:t>a</a:t>
              </a:r>
            </a:p>
          </p:txBody>
        </p:sp>
      </p:grpSp>
      <p:grpSp>
        <p:nvGrpSpPr>
          <p:cNvPr id="2111" name="Group 1121"/>
          <p:cNvGrpSpPr>
            <a:grpSpLocks/>
          </p:cNvGrpSpPr>
          <p:nvPr/>
        </p:nvGrpSpPr>
        <p:grpSpPr bwMode="auto">
          <a:xfrm>
            <a:off x="3802428" y="3435766"/>
            <a:ext cx="612727" cy="672530"/>
            <a:chOff x="2594" y="3806"/>
            <a:chExt cx="418" cy="745"/>
          </a:xfrm>
        </p:grpSpPr>
        <p:grpSp>
          <p:nvGrpSpPr>
            <p:cNvPr id="2406" name="Group 134"/>
            <p:cNvGrpSpPr>
              <a:grpSpLocks/>
            </p:cNvGrpSpPr>
            <p:nvPr/>
          </p:nvGrpSpPr>
          <p:grpSpPr bwMode="auto">
            <a:xfrm rot="-2959099">
              <a:off x="2459" y="3966"/>
              <a:ext cx="688" cy="418"/>
              <a:chOff x="4264" y="6050"/>
              <a:chExt cx="852" cy="518"/>
            </a:xfrm>
          </p:grpSpPr>
          <p:sp>
            <p:nvSpPr>
              <p:cNvPr id="2408" name="Freeform 135"/>
              <p:cNvSpPr>
                <a:spLocks/>
              </p:cNvSpPr>
              <p:nvPr/>
            </p:nvSpPr>
            <p:spPr bwMode="auto">
              <a:xfrm>
                <a:off x="4264" y="6050"/>
                <a:ext cx="852" cy="518"/>
              </a:xfrm>
              <a:custGeom>
                <a:avLst/>
                <a:gdLst>
                  <a:gd name="T0" fmla="*/ 51 w 852"/>
                  <a:gd name="T1" fmla="*/ 34 h 518"/>
                  <a:gd name="T2" fmla="*/ 116 w 852"/>
                  <a:gd name="T3" fmla="*/ 258 h 518"/>
                  <a:gd name="T4" fmla="*/ 8 w 852"/>
                  <a:gd name="T5" fmla="*/ 442 h 518"/>
                  <a:gd name="T6" fmla="*/ 456 w 852"/>
                  <a:gd name="T7" fmla="*/ 422 h 518"/>
                  <a:gd name="T8" fmla="*/ 776 w 852"/>
                  <a:gd name="T9" fmla="*/ 482 h 518"/>
                  <a:gd name="T10" fmla="*/ 700 w 852"/>
                  <a:gd name="T11" fmla="*/ 254 h 518"/>
                  <a:gd name="T12" fmla="*/ 828 w 852"/>
                  <a:gd name="T13" fmla="*/ 30 h 518"/>
                  <a:gd name="T14" fmla="*/ 656 w 852"/>
                  <a:gd name="T15" fmla="*/ 50 h 518"/>
                  <a:gd name="T16" fmla="*/ 384 w 852"/>
                  <a:gd name="T17" fmla="*/ 82 h 518"/>
                  <a:gd name="T18" fmla="*/ 51 w 852"/>
                  <a:gd name="T19" fmla="*/ 34 h 5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2"/>
                  <a:gd name="T31" fmla="*/ 0 h 518"/>
                  <a:gd name="T32" fmla="*/ 852 w 852"/>
                  <a:gd name="T33" fmla="*/ 518 h 5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2" h="518">
                    <a:moveTo>
                      <a:pt x="51" y="34"/>
                    </a:moveTo>
                    <a:cubicBezTo>
                      <a:pt x="112" y="122"/>
                      <a:pt x="124" y="186"/>
                      <a:pt x="116" y="258"/>
                    </a:cubicBezTo>
                    <a:cubicBezTo>
                      <a:pt x="108" y="330"/>
                      <a:pt x="0" y="430"/>
                      <a:pt x="8" y="442"/>
                    </a:cubicBezTo>
                    <a:cubicBezTo>
                      <a:pt x="50" y="479"/>
                      <a:pt x="284" y="326"/>
                      <a:pt x="456" y="422"/>
                    </a:cubicBezTo>
                    <a:cubicBezTo>
                      <a:pt x="628" y="518"/>
                      <a:pt x="708" y="514"/>
                      <a:pt x="776" y="482"/>
                    </a:cubicBezTo>
                    <a:cubicBezTo>
                      <a:pt x="852" y="422"/>
                      <a:pt x="688" y="402"/>
                      <a:pt x="700" y="254"/>
                    </a:cubicBezTo>
                    <a:cubicBezTo>
                      <a:pt x="712" y="106"/>
                      <a:pt x="844" y="54"/>
                      <a:pt x="828" y="30"/>
                    </a:cubicBezTo>
                    <a:cubicBezTo>
                      <a:pt x="812" y="6"/>
                      <a:pt x="712" y="22"/>
                      <a:pt x="656" y="50"/>
                    </a:cubicBezTo>
                    <a:cubicBezTo>
                      <a:pt x="600" y="78"/>
                      <a:pt x="504" y="146"/>
                      <a:pt x="384" y="82"/>
                    </a:cubicBezTo>
                    <a:cubicBezTo>
                      <a:pt x="264" y="18"/>
                      <a:pt x="121" y="0"/>
                      <a:pt x="51" y="34"/>
                    </a:cubicBezTo>
                    <a:close/>
                  </a:path>
                </a:pathLst>
              </a:custGeom>
              <a:gradFill rotWithShape="1">
                <a:gsLst>
                  <a:gs pos="0">
                    <a:srgbClr val="D88500"/>
                  </a:gs>
                  <a:gs pos="100000">
                    <a:srgbClr val="FFD289"/>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9" name="Oval 136"/>
              <p:cNvSpPr>
                <a:spLocks noChangeArrowheads="1"/>
              </p:cNvSpPr>
              <p:nvPr/>
            </p:nvSpPr>
            <p:spPr bwMode="auto">
              <a:xfrm rot="557454">
                <a:off x="4739" y="6382"/>
                <a:ext cx="243" cy="109"/>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07" name="Text Box 137"/>
            <p:cNvSpPr txBox="1">
              <a:spLocks noChangeArrowheads="1"/>
            </p:cNvSpPr>
            <p:nvPr/>
          </p:nvSpPr>
          <p:spPr bwMode="auto">
            <a:xfrm rot="18640901">
              <a:off x="2410" y="4084"/>
              <a:ext cx="74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HSP90</a:t>
              </a:r>
            </a:p>
          </p:txBody>
        </p:sp>
      </p:grpSp>
      <p:grpSp>
        <p:nvGrpSpPr>
          <p:cNvPr id="2112" name="Group 1109"/>
          <p:cNvGrpSpPr>
            <a:grpSpLocks/>
          </p:cNvGrpSpPr>
          <p:nvPr/>
        </p:nvGrpSpPr>
        <p:grpSpPr bwMode="auto">
          <a:xfrm>
            <a:off x="5697776" y="4296075"/>
            <a:ext cx="779835" cy="361993"/>
            <a:chOff x="3887" y="4759"/>
            <a:chExt cx="532" cy="401"/>
          </a:xfrm>
        </p:grpSpPr>
        <p:grpSp>
          <p:nvGrpSpPr>
            <p:cNvPr id="2402" name="Group 139"/>
            <p:cNvGrpSpPr>
              <a:grpSpLocks/>
            </p:cNvGrpSpPr>
            <p:nvPr/>
          </p:nvGrpSpPr>
          <p:grpSpPr bwMode="auto">
            <a:xfrm rot="203243">
              <a:off x="3887" y="4759"/>
              <a:ext cx="532" cy="334"/>
              <a:chOff x="4489" y="2452"/>
              <a:chExt cx="539" cy="338"/>
            </a:xfrm>
          </p:grpSpPr>
          <p:sp>
            <p:nvSpPr>
              <p:cNvPr id="2404" name="Freeform 140"/>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FF00"/>
                  </a:gs>
                  <a:gs pos="100000">
                    <a:srgbClr val="85FF8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5" name="Oval 141"/>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2403" name="Text Box 142"/>
            <p:cNvSpPr txBox="1">
              <a:spLocks noChangeArrowheads="1"/>
            </p:cNvSpPr>
            <p:nvPr/>
          </p:nvSpPr>
          <p:spPr bwMode="auto">
            <a:xfrm>
              <a:off x="3959" y="4853"/>
              <a:ext cx="43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MDM2</a:t>
              </a:r>
            </a:p>
          </p:txBody>
        </p:sp>
      </p:grpSp>
      <p:grpSp>
        <p:nvGrpSpPr>
          <p:cNvPr id="2113" name="Group 143"/>
          <p:cNvGrpSpPr>
            <a:grpSpLocks/>
          </p:cNvGrpSpPr>
          <p:nvPr/>
        </p:nvGrpSpPr>
        <p:grpSpPr bwMode="auto">
          <a:xfrm>
            <a:off x="5781341" y="4123654"/>
            <a:ext cx="389919" cy="297899"/>
            <a:chOff x="3929" y="4578"/>
            <a:chExt cx="266" cy="330"/>
          </a:xfrm>
        </p:grpSpPr>
        <p:sp>
          <p:nvSpPr>
            <p:cNvPr id="2399" name="Oval 144"/>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0" name="Oval 145"/>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1" name="Text Box 146"/>
            <p:cNvSpPr txBox="1">
              <a:spLocks noChangeArrowheads="1"/>
            </p:cNvSpPr>
            <p:nvPr/>
          </p:nvSpPr>
          <p:spPr bwMode="auto">
            <a:xfrm>
              <a:off x="3929" y="4601"/>
              <a:ext cx="26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mtClean="0">
                  <a:solidFill>
                    <a:srgbClr val="000000"/>
                  </a:solidFill>
                </a:rPr>
                <a:t>Ub</a:t>
              </a:r>
            </a:p>
          </p:txBody>
        </p:sp>
      </p:grpSp>
      <p:grpSp>
        <p:nvGrpSpPr>
          <p:cNvPr id="2114" name="Group 1119"/>
          <p:cNvGrpSpPr>
            <a:grpSpLocks/>
          </p:cNvGrpSpPr>
          <p:nvPr/>
        </p:nvGrpSpPr>
        <p:grpSpPr bwMode="auto">
          <a:xfrm>
            <a:off x="2883336" y="4239197"/>
            <a:ext cx="809152" cy="356576"/>
            <a:chOff x="1967" y="4696"/>
            <a:chExt cx="552" cy="395"/>
          </a:xfrm>
        </p:grpSpPr>
        <p:grpSp>
          <p:nvGrpSpPr>
            <p:cNvPr id="2395" name="Group 148"/>
            <p:cNvGrpSpPr>
              <a:grpSpLocks/>
            </p:cNvGrpSpPr>
            <p:nvPr/>
          </p:nvGrpSpPr>
          <p:grpSpPr bwMode="auto">
            <a:xfrm rot="-186416">
              <a:off x="1967" y="4696"/>
              <a:ext cx="552" cy="370"/>
              <a:chOff x="3181" y="6201"/>
              <a:chExt cx="844" cy="471"/>
            </a:xfrm>
          </p:grpSpPr>
          <p:sp>
            <p:nvSpPr>
              <p:cNvPr id="2397" name="Freeform 14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8" name="Oval 15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96" name="Text Box 151"/>
            <p:cNvSpPr txBox="1">
              <a:spLocks noChangeArrowheads="1"/>
            </p:cNvSpPr>
            <p:nvPr/>
          </p:nvSpPr>
          <p:spPr bwMode="auto">
            <a:xfrm>
              <a:off x="2069" y="4784"/>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5" name="Group 152"/>
          <p:cNvGrpSpPr>
            <a:grpSpLocks/>
          </p:cNvGrpSpPr>
          <p:nvPr/>
        </p:nvGrpSpPr>
        <p:grpSpPr bwMode="auto">
          <a:xfrm>
            <a:off x="4044293" y="3745424"/>
            <a:ext cx="809152" cy="347549"/>
            <a:chOff x="2526" y="12467"/>
            <a:chExt cx="552" cy="385"/>
          </a:xfrm>
        </p:grpSpPr>
        <p:grpSp>
          <p:nvGrpSpPr>
            <p:cNvPr id="2391" name="Group 153"/>
            <p:cNvGrpSpPr>
              <a:grpSpLocks/>
            </p:cNvGrpSpPr>
            <p:nvPr/>
          </p:nvGrpSpPr>
          <p:grpSpPr bwMode="auto">
            <a:xfrm rot="-186416">
              <a:off x="2526" y="12467"/>
              <a:ext cx="552" cy="370"/>
              <a:chOff x="3181" y="6201"/>
              <a:chExt cx="844" cy="471"/>
            </a:xfrm>
          </p:grpSpPr>
          <p:sp>
            <p:nvSpPr>
              <p:cNvPr id="2393" name="Freeform 15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4" name="Oval 15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92" name="Text Box 156"/>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6" name="Group 157"/>
          <p:cNvGrpSpPr>
            <a:grpSpLocks/>
          </p:cNvGrpSpPr>
          <p:nvPr/>
        </p:nvGrpSpPr>
        <p:grpSpPr bwMode="auto">
          <a:xfrm>
            <a:off x="5592235" y="3180318"/>
            <a:ext cx="809152" cy="347549"/>
            <a:chOff x="2526" y="12467"/>
            <a:chExt cx="552" cy="385"/>
          </a:xfrm>
        </p:grpSpPr>
        <p:grpSp>
          <p:nvGrpSpPr>
            <p:cNvPr id="2387" name="Group 158"/>
            <p:cNvGrpSpPr>
              <a:grpSpLocks/>
            </p:cNvGrpSpPr>
            <p:nvPr/>
          </p:nvGrpSpPr>
          <p:grpSpPr bwMode="auto">
            <a:xfrm rot="-186416">
              <a:off x="2526" y="12467"/>
              <a:ext cx="552" cy="370"/>
              <a:chOff x="3181" y="6201"/>
              <a:chExt cx="844" cy="471"/>
            </a:xfrm>
          </p:grpSpPr>
          <p:sp>
            <p:nvSpPr>
              <p:cNvPr id="2389" name="Freeform 15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0" name="Oval 16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8" name="Text Box 161"/>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7" name="Group 1099"/>
          <p:cNvGrpSpPr>
            <a:grpSpLocks/>
          </p:cNvGrpSpPr>
          <p:nvPr/>
        </p:nvGrpSpPr>
        <p:grpSpPr bwMode="auto">
          <a:xfrm>
            <a:off x="7386441" y="3398760"/>
            <a:ext cx="809152" cy="356576"/>
            <a:chOff x="5039" y="3765"/>
            <a:chExt cx="552" cy="395"/>
          </a:xfrm>
        </p:grpSpPr>
        <p:grpSp>
          <p:nvGrpSpPr>
            <p:cNvPr id="2383" name="Group 163"/>
            <p:cNvGrpSpPr>
              <a:grpSpLocks/>
            </p:cNvGrpSpPr>
            <p:nvPr/>
          </p:nvGrpSpPr>
          <p:grpSpPr bwMode="auto">
            <a:xfrm rot="-186416">
              <a:off x="5039" y="3765"/>
              <a:ext cx="552" cy="370"/>
              <a:chOff x="3181" y="6201"/>
              <a:chExt cx="844" cy="471"/>
            </a:xfrm>
          </p:grpSpPr>
          <p:sp>
            <p:nvSpPr>
              <p:cNvPr id="2385" name="Freeform 16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86" name="Oval 16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4" name="Text Box 166"/>
            <p:cNvSpPr txBox="1">
              <a:spLocks noChangeArrowheads="1"/>
            </p:cNvSpPr>
            <p:nvPr/>
          </p:nvSpPr>
          <p:spPr bwMode="auto">
            <a:xfrm>
              <a:off x="5131" y="3853"/>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8" name="Group 1102"/>
          <p:cNvGrpSpPr>
            <a:grpSpLocks/>
          </p:cNvGrpSpPr>
          <p:nvPr/>
        </p:nvGrpSpPr>
        <p:grpSpPr bwMode="auto">
          <a:xfrm>
            <a:off x="7424553" y="5748552"/>
            <a:ext cx="809152" cy="356576"/>
            <a:chOff x="5065" y="6368"/>
            <a:chExt cx="552" cy="395"/>
          </a:xfrm>
        </p:grpSpPr>
        <p:grpSp>
          <p:nvGrpSpPr>
            <p:cNvPr id="2379" name="Group 168"/>
            <p:cNvGrpSpPr>
              <a:grpSpLocks/>
            </p:cNvGrpSpPr>
            <p:nvPr/>
          </p:nvGrpSpPr>
          <p:grpSpPr bwMode="auto">
            <a:xfrm rot="-186416">
              <a:off x="5065" y="6368"/>
              <a:ext cx="552" cy="370"/>
              <a:chOff x="3181" y="6201"/>
              <a:chExt cx="844" cy="471"/>
            </a:xfrm>
          </p:grpSpPr>
          <p:sp>
            <p:nvSpPr>
              <p:cNvPr id="2381" name="Freeform 16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82" name="Oval 17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14" name="Text Box 171"/>
            <p:cNvSpPr txBox="1">
              <a:spLocks noChangeArrowheads="1"/>
            </p:cNvSpPr>
            <p:nvPr/>
          </p:nvSpPr>
          <p:spPr bwMode="auto">
            <a:xfrm>
              <a:off x="5157" y="6456"/>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9" name="Group 1101"/>
          <p:cNvGrpSpPr>
            <a:grpSpLocks/>
          </p:cNvGrpSpPr>
          <p:nvPr/>
        </p:nvGrpSpPr>
        <p:grpSpPr bwMode="auto">
          <a:xfrm>
            <a:off x="6964275" y="4958677"/>
            <a:ext cx="809152" cy="361090"/>
            <a:chOff x="4751" y="5397"/>
            <a:chExt cx="552" cy="400"/>
          </a:xfrm>
        </p:grpSpPr>
        <p:grpSp>
          <p:nvGrpSpPr>
            <p:cNvPr id="2375" name="Group 173"/>
            <p:cNvGrpSpPr>
              <a:grpSpLocks/>
            </p:cNvGrpSpPr>
            <p:nvPr/>
          </p:nvGrpSpPr>
          <p:grpSpPr bwMode="auto">
            <a:xfrm rot="-186416">
              <a:off x="4751" y="5397"/>
              <a:ext cx="552" cy="370"/>
              <a:chOff x="3181" y="6201"/>
              <a:chExt cx="844" cy="471"/>
            </a:xfrm>
          </p:grpSpPr>
          <p:sp>
            <p:nvSpPr>
              <p:cNvPr id="2377" name="Freeform 17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78" name="Oval 17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6" name="Text Box 176"/>
            <p:cNvSpPr txBox="1">
              <a:spLocks noChangeArrowheads="1"/>
            </p:cNvSpPr>
            <p:nvPr/>
          </p:nvSpPr>
          <p:spPr bwMode="auto">
            <a:xfrm>
              <a:off x="4828" y="5490"/>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20" name="Group 1108"/>
          <p:cNvGrpSpPr>
            <a:grpSpLocks/>
          </p:cNvGrpSpPr>
          <p:nvPr/>
        </p:nvGrpSpPr>
        <p:grpSpPr bwMode="auto">
          <a:xfrm rot="532840">
            <a:off x="4853445" y="4785346"/>
            <a:ext cx="703610" cy="290677"/>
            <a:chOff x="3407" y="5239"/>
            <a:chExt cx="480" cy="322"/>
          </a:xfrm>
        </p:grpSpPr>
        <p:grpSp>
          <p:nvGrpSpPr>
            <p:cNvPr id="2371" name="Group 178"/>
            <p:cNvGrpSpPr>
              <a:grpSpLocks/>
            </p:cNvGrpSpPr>
            <p:nvPr/>
          </p:nvGrpSpPr>
          <p:grpSpPr bwMode="auto">
            <a:xfrm rot="-785662">
              <a:off x="3407" y="5239"/>
              <a:ext cx="480" cy="322"/>
              <a:chOff x="3181" y="6201"/>
              <a:chExt cx="844" cy="471"/>
            </a:xfrm>
          </p:grpSpPr>
          <p:sp>
            <p:nvSpPr>
              <p:cNvPr id="2373" name="Freeform 17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366FB"/>
                  </a:gs>
                  <a:gs pos="100000">
                    <a:srgbClr val="EDBF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5" name="Oval 18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2" name="Text Box 181"/>
            <p:cNvSpPr txBox="1">
              <a:spLocks noChangeArrowheads="1"/>
            </p:cNvSpPr>
            <p:nvPr/>
          </p:nvSpPr>
          <p:spPr bwMode="auto">
            <a:xfrm rot="21000754">
              <a:off x="3474" y="5249"/>
              <a:ext cx="35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Per1</a:t>
              </a:r>
            </a:p>
          </p:txBody>
        </p:sp>
      </p:grpSp>
      <p:grpSp>
        <p:nvGrpSpPr>
          <p:cNvPr id="2121" name="Group 182"/>
          <p:cNvGrpSpPr>
            <a:grpSpLocks/>
          </p:cNvGrpSpPr>
          <p:nvPr/>
        </p:nvGrpSpPr>
        <p:grpSpPr bwMode="auto">
          <a:xfrm>
            <a:off x="5715368" y="4920747"/>
            <a:ext cx="728529" cy="329494"/>
            <a:chOff x="3887" y="5463"/>
            <a:chExt cx="497" cy="365"/>
          </a:xfrm>
        </p:grpSpPr>
        <p:grpSp>
          <p:nvGrpSpPr>
            <p:cNvPr id="2367" name="Group 183"/>
            <p:cNvGrpSpPr>
              <a:grpSpLocks/>
            </p:cNvGrpSpPr>
            <p:nvPr/>
          </p:nvGrpSpPr>
          <p:grpSpPr bwMode="auto">
            <a:xfrm rot="-186416">
              <a:off x="3887" y="5463"/>
              <a:ext cx="432" cy="290"/>
              <a:chOff x="3181" y="6201"/>
              <a:chExt cx="844" cy="471"/>
            </a:xfrm>
          </p:grpSpPr>
          <p:sp>
            <p:nvSpPr>
              <p:cNvPr id="2369" name="Freeform 18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37D5D9"/>
                  </a:gs>
                  <a:gs pos="100000">
                    <a:srgbClr val="D5F6F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70" name="Oval 18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68" name="Text Box 186"/>
            <p:cNvSpPr txBox="1">
              <a:spLocks noChangeArrowheads="1"/>
            </p:cNvSpPr>
            <p:nvPr/>
          </p:nvSpPr>
          <p:spPr bwMode="auto">
            <a:xfrm>
              <a:off x="3959" y="5521"/>
              <a:ext cx="42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JAB1</a:t>
              </a:r>
            </a:p>
          </p:txBody>
        </p:sp>
      </p:grpSp>
      <p:grpSp>
        <p:nvGrpSpPr>
          <p:cNvPr id="2122" name="Group 187"/>
          <p:cNvGrpSpPr>
            <a:grpSpLocks/>
          </p:cNvGrpSpPr>
          <p:nvPr/>
        </p:nvGrpSpPr>
        <p:grpSpPr bwMode="auto">
          <a:xfrm>
            <a:off x="6893915" y="3050318"/>
            <a:ext cx="351805" cy="236514"/>
            <a:chOff x="3935" y="4578"/>
            <a:chExt cx="240" cy="262"/>
          </a:xfrm>
        </p:grpSpPr>
        <p:sp>
          <p:nvSpPr>
            <p:cNvPr id="2364" name="Oval 188"/>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5" name="Oval 189"/>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6" name="Text Box 190"/>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3" name="Group 191"/>
          <p:cNvGrpSpPr>
            <a:grpSpLocks/>
          </p:cNvGrpSpPr>
          <p:nvPr/>
        </p:nvGrpSpPr>
        <p:grpSpPr bwMode="auto">
          <a:xfrm>
            <a:off x="7104998" y="2952823"/>
            <a:ext cx="351805" cy="236514"/>
            <a:chOff x="3935" y="4578"/>
            <a:chExt cx="240" cy="262"/>
          </a:xfrm>
        </p:grpSpPr>
        <p:sp>
          <p:nvSpPr>
            <p:cNvPr id="2361" name="Oval 192"/>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2" name="Oval 193"/>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3" name="Text Box 194"/>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4" name="Group 195"/>
          <p:cNvGrpSpPr>
            <a:grpSpLocks/>
          </p:cNvGrpSpPr>
          <p:nvPr/>
        </p:nvGrpSpPr>
        <p:grpSpPr bwMode="auto">
          <a:xfrm>
            <a:off x="7245719" y="3126147"/>
            <a:ext cx="351805" cy="236514"/>
            <a:chOff x="3935" y="4578"/>
            <a:chExt cx="240" cy="262"/>
          </a:xfrm>
        </p:grpSpPr>
        <p:sp>
          <p:nvSpPr>
            <p:cNvPr id="2358" name="Oval 196"/>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9" name="Oval 197"/>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0" name="Text Box 198"/>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5" name="Group 199"/>
          <p:cNvGrpSpPr>
            <a:grpSpLocks/>
          </p:cNvGrpSpPr>
          <p:nvPr/>
        </p:nvGrpSpPr>
        <p:grpSpPr bwMode="auto">
          <a:xfrm>
            <a:off x="6964276" y="3256138"/>
            <a:ext cx="351805" cy="236514"/>
            <a:chOff x="3935" y="4578"/>
            <a:chExt cx="240" cy="262"/>
          </a:xfrm>
        </p:grpSpPr>
        <p:sp>
          <p:nvSpPr>
            <p:cNvPr id="2355" name="Oval 200"/>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6" name="Oval 201"/>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7" name="Text Box 202"/>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6" name="Group 203"/>
          <p:cNvGrpSpPr>
            <a:grpSpLocks/>
          </p:cNvGrpSpPr>
          <p:nvPr/>
        </p:nvGrpSpPr>
        <p:grpSpPr bwMode="auto">
          <a:xfrm>
            <a:off x="7267722" y="3334676"/>
            <a:ext cx="351807" cy="236514"/>
            <a:chOff x="3935" y="4578"/>
            <a:chExt cx="240" cy="262"/>
          </a:xfrm>
        </p:grpSpPr>
        <p:sp>
          <p:nvSpPr>
            <p:cNvPr id="2352" name="Oval 204"/>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3" name="Oval 205"/>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4" name="Text Box 206"/>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7" name="Group 207"/>
          <p:cNvGrpSpPr>
            <a:grpSpLocks/>
          </p:cNvGrpSpPr>
          <p:nvPr/>
        </p:nvGrpSpPr>
        <p:grpSpPr bwMode="auto">
          <a:xfrm>
            <a:off x="7738246" y="2606135"/>
            <a:ext cx="809152" cy="352062"/>
            <a:chOff x="6770" y="12424"/>
            <a:chExt cx="552" cy="390"/>
          </a:xfrm>
        </p:grpSpPr>
        <p:grpSp>
          <p:nvGrpSpPr>
            <p:cNvPr id="2348" name="Group 208"/>
            <p:cNvGrpSpPr>
              <a:grpSpLocks/>
            </p:cNvGrpSpPr>
            <p:nvPr/>
          </p:nvGrpSpPr>
          <p:grpSpPr bwMode="auto">
            <a:xfrm rot="-186416">
              <a:off x="6770" y="12424"/>
              <a:ext cx="552" cy="370"/>
              <a:chOff x="3181" y="6201"/>
              <a:chExt cx="844" cy="471"/>
            </a:xfrm>
          </p:grpSpPr>
          <p:sp>
            <p:nvSpPr>
              <p:cNvPr id="2350" name="Freeform 20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51" name="Oval 21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9" name="Text Box 211"/>
            <p:cNvSpPr txBox="1">
              <a:spLocks noChangeArrowheads="1"/>
            </p:cNvSpPr>
            <p:nvPr/>
          </p:nvSpPr>
          <p:spPr bwMode="auto">
            <a:xfrm>
              <a:off x="6896" y="12507"/>
              <a:ext cx="34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VHL</a:t>
              </a:r>
            </a:p>
          </p:txBody>
        </p:sp>
      </p:grpSp>
      <p:grpSp>
        <p:nvGrpSpPr>
          <p:cNvPr id="2128" name="Group 212"/>
          <p:cNvGrpSpPr>
            <a:grpSpLocks/>
          </p:cNvGrpSpPr>
          <p:nvPr/>
        </p:nvGrpSpPr>
        <p:grpSpPr bwMode="auto">
          <a:xfrm>
            <a:off x="7761700" y="1837013"/>
            <a:ext cx="809152" cy="352062"/>
            <a:chOff x="6770" y="12424"/>
            <a:chExt cx="552" cy="390"/>
          </a:xfrm>
        </p:grpSpPr>
        <p:grpSp>
          <p:nvGrpSpPr>
            <p:cNvPr id="2344" name="Group 213"/>
            <p:cNvGrpSpPr>
              <a:grpSpLocks/>
            </p:cNvGrpSpPr>
            <p:nvPr/>
          </p:nvGrpSpPr>
          <p:grpSpPr bwMode="auto">
            <a:xfrm rot="-186416">
              <a:off x="6770" y="12424"/>
              <a:ext cx="552" cy="370"/>
              <a:chOff x="3181" y="6201"/>
              <a:chExt cx="844" cy="471"/>
            </a:xfrm>
          </p:grpSpPr>
          <p:sp>
            <p:nvSpPr>
              <p:cNvPr id="2346" name="Freeform 21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47" name="Oval 21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5" name="Text Box 216"/>
            <p:cNvSpPr txBox="1">
              <a:spLocks noChangeArrowheads="1"/>
            </p:cNvSpPr>
            <p:nvPr/>
          </p:nvSpPr>
          <p:spPr bwMode="auto">
            <a:xfrm>
              <a:off x="6896" y="12507"/>
              <a:ext cx="34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VHL</a:t>
              </a:r>
            </a:p>
          </p:txBody>
        </p:sp>
      </p:grpSp>
      <p:grpSp>
        <p:nvGrpSpPr>
          <p:cNvPr id="2129" name="Group 1120"/>
          <p:cNvGrpSpPr>
            <a:grpSpLocks/>
          </p:cNvGrpSpPr>
          <p:nvPr/>
        </p:nvGrpSpPr>
        <p:grpSpPr bwMode="auto">
          <a:xfrm>
            <a:off x="3982726" y="4453145"/>
            <a:ext cx="725598" cy="346646"/>
            <a:chOff x="2717" y="4933"/>
            <a:chExt cx="495" cy="384"/>
          </a:xfrm>
        </p:grpSpPr>
        <p:grpSp>
          <p:nvGrpSpPr>
            <p:cNvPr id="16" name="Group 218"/>
            <p:cNvGrpSpPr>
              <a:grpSpLocks/>
            </p:cNvGrpSpPr>
            <p:nvPr/>
          </p:nvGrpSpPr>
          <p:grpSpPr bwMode="auto">
            <a:xfrm rot="-186416">
              <a:off x="2717" y="4933"/>
              <a:ext cx="480" cy="322"/>
              <a:chOff x="3181" y="6201"/>
              <a:chExt cx="844" cy="471"/>
            </a:xfrm>
          </p:grpSpPr>
          <p:sp>
            <p:nvSpPr>
              <p:cNvPr id="2342" name="Freeform 21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43" name="Oval 22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1" name="Text Box 221"/>
            <p:cNvSpPr txBox="1">
              <a:spLocks noChangeArrowheads="1"/>
            </p:cNvSpPr>
            <p:nvPr/>
          </p:nvSpPr>
          <p:spPr bwMode="auto">
            <a:xfrm>
              <a:off x="2786" y="5010"/>
              <a:ext cx="42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ARNT</a:t>
              </a:r>
            </a:p>
          </p:txBody>
        </p:sp>
      </p:grpSp>
      <p:grpSp>
        <p:nvGrpSpPr>
          <p:cNvPr id="2130" name="Group 1107"/>
          <p:cNvGrpSpPr>
            <a:grpSpLocks/>
          </p:cNvGrpSpPr>
          <p:nvPr/>
        </p:nvGrpSpPr>
        <p:grpSpPr bwMode="auto">
          <a:xfrm rot="747706">
            <a:off x="5979221" y="5249345"/>
            <a:ext cx="809152" cy="334008"/>
            <a:chOff x="4174" y="5815"/>
            <a:chExt cx="552" cy="370"/>
          </a:xfrm>
        </p:grpSpPr>
        <p:grpSp>
          <p:nvGrpSpPr>
            <p:cNvPr id="2336" name="Group 1106"/>
            <p:cNvGrpSpPr>
              <a:grpSpLocks/>
            </p:cNvGrpSpPr>
            <p:nvPr/>
          </p:nvGrpSpPr>
          <p:grpSpPr bwMode="auto">
            <a:xfrm>
              <a:off x="4174" y="5815"/>
              <a:ext cx="552" cy="370"/>
              <a:chOff x="4174" y="5815"/>
              <a:chExt cx="552" cy="370"/>
            </a:xfrm>
          </p:grpSpPr>
          <p:sp>
            <p:nvSpPr>
              <p:cNvPr id="2338" name="Freeform 224"/>
              <p:cNvSpPr>
                <a:spLocks/>
              </p:cNvSpPr>
              <p:nvPr/>
            </p:nvSpPr>
            <p:spPr bwMode="auto">
              <a:xfrm rot="20589408" flipH="1">
                <a:off x="4174" y="5815"/>
                <a:ext cx="552" cy="370"/>
              </a:xfrm>
              <a:custGeom>
                <a:avLst/>
                <a:gdLst>
                  <a:gd name="T0" fmla="*/ 289 w 1214"/>
                  <a:gd name="T1" fmla="*/ 19 h 738"/>
                  <a:gd name="T2" fmla="*/ 4 w 1214"/>
                  <a:gd name="T3" fmla="*/ 210 h 738"/>
                  <a:gd name="T4" fmla="*/ 85 w 1214"/>
                  <a:gd name="T5" fmla="*/ 352 h 738"/>
                  <a:gd name="T6" fmla="*/ 272 w 1214"/>
                  <a:gd name="T7" fmla="*/ 315 h 738"/>
                  <a:gd name="T8" fmla="*/ 459 w 1214"/>
                  <a:gd name="T9" fmla="*/ 345 h 738"/>
                  <a:gd name="T10" fmla="*/ 524 w 1214"/>
                  <a:gd name="T11" fmla="*/ 150 h 738"/>
                  <a:gd name="T12" fmla="*/ 289 w 1214"/>
                  <a:gd name="T13" fmla="*/ 19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00FF00"/>
                  </a:gs>
                  <a:gs pos="100000">
                    <a:srgbClr val="AFFFA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39" name="Oval 225"/>
              <p:cNvSpPr>
                <a:spLocks noChangeArrowheads="1"/>
              </p:cNvSpPr>
              <p:nvPr/>
            </p:nvSpPr>
            <p:spPr bwMode="auto">
              <a:xfrm rot="20589408" flipH="1">
                <a:off x="4287" y="5849"/>
                <a:ext cx="319" cy="123"/>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37" name="Text Box 226"/>
            <p:cNvSpPr txBox="1">
              <a:spLocks noChangeArrowheads="1"/>
            </p:cNvSpPr>
            <p:nvPr/>
          </p:nvSpPr>
          <p:spPr bwMode="auto">
            <a:xfrm rot="20775824">
              <a:off x="4207" y="5859"/>
              <a:ext cx="51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HNF4</a:t>
              </a:r>
              <a:r>
                <a:rPr lang="en-US" sz="1000">
                  <a:solidFill>
                    <a:srgbClr val="000000"/>
                  </a:solidFill>
                  <a:latin typeface="Symbol" charset="0"/>
                </a:rPr>
                <a:t>a</a:t>
              </a:r>
              <a:r>
                <a:rPr lang="en-US" smtClean="0">
                  <a:solidFill>
                    <a:srgbClr val="000000"/>
                  </a:solidFill>
                </a:rPr>
                <a:t>2</a:t>
              </a:r>
            </a:p>
          </p:txBody>
        </p:sp>
      </p:grpSp>
      <p:grpSp>
        <p:nvGrpSpPr>
          <p:cNvPr id="2131" name="Group 1104"/>
          <p:cNvGrpSpPr>
            <a:grpSpLocks/>
          </p:cNvGrpSpPr>
          <p:nvPr/>
        </p:nvGrpSpPr>
        <p:grpSpPr bwMode="auto">
          <a:xfrm rot="290640">
            <a:off x="6331027" y="5579742"/>
            <a:ext cx="773971" cy="319565"/>
            <a:chOff x="4319" y="6181"/>
            <a:chExt cx="528" cy="354"/>
          </a:xfrm>
        </p:grpSpPr>
        <p:grpSp>
          <p:nvGrpSpPr>
            <p:cNvPr id="2332" name="Group 228"/>
            <p:cNvGrpSpPr>
              <a:grpSpLocks/>
            </p:cNvGrpSpPr>
            <p:nvPr/>
          </p:nvGrpSpPr>
          <p:grpSpPr bwMode="auto">
            <a:xfrm rot="-690618">
              <a:off x="4319" y="6181"/>
              <a:ext cx="528" cy="354"/>
              <a:chOff x="3181" y="6201"/>
              <a:chExt cx="844" cy="471"/>
            </a:xfrm>
          </p:grpSpPr>
          <p:sp>
            <p:nvSpPr>
              <p:cNvPr id="2334" name="Freeform 22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A5A5A5"/>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35" name="Oval 23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33" name="Text Box 231"/>
            <p:cNvSpPr txBox="1">
              <a:spLocks noChangeArrowheads="1"/>
            </p:cNvSpPr>
            <p:nvPr/>
          </p:nvSpPr>
          <p:spPr bwMode="auto">
            <a:xfrm>
              <a:off x="4413" y="6209"/>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SRC1</a:t>
              </a:r>
            </a:p>
          </p:txBody>
        </p:sp>
      </p:grpSp>
      <p:grpSp>
        <p:nvGrpSpPr>
          <p:cNvPr id="2132" name="Group 1100"/>
          <p:cNvGrpSpPr>
            <a:grpSpLocks/>
          </p:cNvGrpSpPr>
          <p:nvPr/>
        </p:nvGrpSpPr>
        <p:grpSpPr bwMode="auto">
          <a:xfrm>
            <a:off x="8090057" y="4474808"/>
            <a:ext cx="1017303" cy="450459"/>
            <a:chOff x="5519" y="4957"/>
            <a:chExt cx="694" cy="499"/>
          </a:xfrm>
        </p:grpSpPr>
        <p:grpSp>
          <p:nvGrpSpPr>
            <p:cNvPr id="2312" name="Group 233"/>
            <p:cNvGrpSpPr>
              <a:grpSpLocks/>
            </p:cNvGrpSpPr>
            <p:nvPr/>
          </p:nvGrpSpPr>
          <p:grpSpPr bwMode="auto">
            <a:xfrm>
              <a:off x="5519" y="4994"/>
              <a:ext cx="623" cy="462"/>
              <a:chOff x="2912" y="3903"/>
              <a:chExt cx="757" cy="561"/>
            </a:xfrm>
          </p:grpSpPr>
          <p:grpSp>
            <p:nvGrpSpPr>
              <p:cNvPr id="2314" name="Group 234"/>
              <p:cNvGrpSpPr>
                <a:grpSpLocks/>
              </p:cNvGrpSpPr>
              <p:nvPr/>
            </p:nvGrpSpPr>
            <p:grpSpPr bwMode="auto">
              <a:xfrm>
                <a:off x="2912" y="4065"/>
                <a:ext cx="287" cy="202"/>
                <a:chOff x="2912" y="4065"/>
                <a:chExt cx="287" cy="202"/>
              </a:xfrm>
            </p:grpSpPr>
            <p:sp>
              <p:nvSpPr>
                <p:cNvPr id="2330" name="Freeform 235"/>
                <p:cNvSpPr>
                  <a:spLocks/>
                </p:cNvSpPr>
                <p:nvPr/>
              </p:nvSpPr>
              <p:spPr bwMode="auto">
                <a:xfrm rot="-1921984">
                  <a:off x="2912" y="4065"/>
                  <a:ext cx="287" cy="202"/>
                </a:xfrm>
                <a:custGeom>
                  <a:avLst/>
                  <a:gdLst>
                    <a:gd name="T0" fmla="*/ 107 w 287"/>
                    <a:gd name="T1" fmla="*/ 15 h 282"/>
                    <a:gd name="T2" fmla="*/ 232 w 287"/>
                    <a:gd name="T3" fmla="*/ 16 h 282"/>
                    <a:gd name="T4" fmla="*/ 272 w 287"/>
                    <a:gd name="T5" fmla="*/ 57 h 282"/>
                    <a:gd name="T6" fmla="*/ 144 w 287"/>
                    <a:gd name="T7" fmla="*/ 85 h 282"/>
                    <a:gd name="T8" fmla="*/ 152 w 287"/>
                    <a:gd name="T9" fmla="*/ 140 h 282"/>
                    <a:gd name="T10" fmla="*/ 125 w 287"/>
                    <a:gd name="T11" fmla="*/ 194 h 282"/>
                    <a:gd name="T12" fmla="*/ 2 w 287"/>
                    <a:gd name="T13" fmla="*/ 93 h 282"/>
                    <a:gd name="T14" fmla="*/ 107 w 287"/>
                    <a:gd name="T15" fmla="*/ 15 h 282"/>
                    <a:gd name="T16" fmla="*/ 0 60000 65536"/>
                    <a:gd name="T17" fmla="*/ 0 60000 65536"/>
                    <a:gd name="T18" fmla="*/ 0 60000 65536"/>
                    <a:gd name="T19" fmla="*/ 0 60000 65536"/>
                    <a:gd name="T20" fmla="*/ 0 60000 65536"/>
                    <a:gd name="T21" fmla="*/ 0 60000 65536"/>
                    <a:gd name="T22" fmla="*/ 0 60000 65536"/>
                    <a:gd name="T23" fmla="*/ 0 60000 65536"/>
                    <a:gd name="T24" fmla="*/ 0 w 287"/>
                    <a:gd name="T25" fmla="*/ 0 h 282"/>
                    <a:gd name="T26" fmla="*/ 287 w 287"/>
                    <a:gd name="T27" fmla="*/ 282 h 2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7" h="282">
                      <a:moveTo>
                        <a:pt x="107" y="21"/>
                      </a:moveTo>
                      <a:cubicBezTo>
                        <a:pt x="156" y="0"/>
                        <a:pt x="174" y="20"/>
                        <a:pt x="232" y="23"/>
                      </a:cubicBezTo>
                      <a:cubicBezTo>
                        <a:pt x="259" y="33"/>
                        <a:pt x="287" y="63"/>
                        <a:pt x="272" y="79"/>
                      </a:cubicBezTo>
                      <a:cubicBezTo>
                        <a:pt x="257" y="95"/>
                        <a:pt x="164" y="100"/>
                        <a:pt x="144" y="119"/>
                      </a:cubicBezTo>
                      <a:cubicBezTo>
                        <a:pt x="131" y="204"/>
                        <a:pt x="155" y="170"/>
                        <a:pt x="152" y="195"/>
                      </a:cubicBezTo>
                      <a:cubicBezTo>
                        <a:pt x="149" y="220"/>
                        <a:pt x="150" y="282"/>
                        <a:pt x="125" y="271"/>
                      </a:cubicBezTo>
                      <a:cubicBezTo>
                        <a:pt x="100" y="260"/>
                        <a:pt x="5" y="172"/>
                        <a:pt x="2" y="130"/>
                      </a:cubicBezTo>
                      <a:cubicBezTo>
                        <a:pt x="0" y="89"/>
                        <a:pt x="60" y="42"/>
                        <a:pt x="107" y="21"/>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31" name="Oval 236"/>
                <p:cNvSpPr>
                  <a:spLocks noChangeArrowheads="1"/>
                </p:cNvSpPr>
                <p:nvPr/>
              </p:nvSpPr>
              <p:spPr bwMode="auto">
                <a:xfrm rot="32053">
                  <a:off x="3021" y="4190"/>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5" name="Group 237"/>
              <p:cNvGrpSpPr>
                <a:grpSpLocks/>
              </p:cNvGrpSpPr>
              <p:nvPr/>
            </p:nvGrpSpPr>
            <p:grpSpPr bwMode="auto">
              <a:xfrm>
                <a:off x="3194" y="3903"/>
                <a:ext cx="235" cy="214"/>
                <a:chOff x="3194" y="3903"/>
                <a:chExt cx="235" cy="214"/>
              </a:xfrm>
            </p:grpSpPr>
            <p:sp>
              <p:nvSpPr>
                <p:cNvPr id="2328" name="Freeform 238"/>
                <p:cNvSpPr>
                  <a:spLocks/>
                </p:cNvSpPr>
                <p:nvPr/>
              </p:nvSpPr>
              <p:spPr bwMode="auto">
                <a:xfrm>
                  <a:off x="3194" y="3903"/>
                  <a:ext cx="235" cy="214"/>
                </a:xfrm>
                <a:custGeom>
                  <a:avLst/>
                  <a:gdLst>
                    <a:gd name="T0" fmla="*/ 55 w 319"/>
                    <a:gd name="T1" fmla="*/ 16 h 286"/>
                    <a:gd name="T2" fmla="*/ 137 w 319"/>
                    <a:gd name="T3" fmla="*/ 67 h 286"/>
                    <a:gd name="T4" fmla="*/ 222 w 319"/>
                    <a:gd name="T5" fmla="*/ 58 h 286"/>
                    <a:gd name="T6" fmla="*/ 214 w 319"/>
                    <a:gd name="T7" fmla="*/ 150 h 286"/>
                    <a:gd name="T8" fmla="*/ 116 w 319"/>
                    <a:gd name="T9" fmla="*/ 120 h 286"/>
                    <a:gd name="T10" fmla="*/ 61 w 319"/>
                    <a:gd name="T11" fmla="*/ 174 h 286"/>
                    <a:gd name="T12" fmla="*/ 1 w 319"/>
                    <a:gd name="T13" fmla="*/ 70 h 286"/>
                    <a:gd name="T14" fmla="*/ 55 w 319"/>
                    <a:gd name="T15" fmla="*/ 16 h 286"/>
                    <a:gd name="T16" fmla="*/ 0 60000 65536"/>
                    <a:gd name="T17" fmla="*/ 0 60000 65536"/>
                    <a:gd name="T18" fmla="*/ 0 60000 65536"/>
                    <a:gd name="T19" fmla="*/ 0 60000 65536"/>
                    <a:gd name="T20" fmla="*/ 0 60000 65536"/>
                    <a:gd name="T21" fmla="*/ 0 60000 65536"/>
                    <a:gd name="T22" fmla="*/ 0 60000 65536"/>
                    <a:gd name="T23" fmla="*/ 0 60000 65536"/>
                    <a:gd name="T24" fmla="*/ 0 w 319"/>
                    <a:gd name="T25" fmla="*/ 0 h 286"/>
                    <a:gd name="T26" fmla="*/ 319 w 319"/>
                    <a:gd name="T27" fmla="*/ 286 h 2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9" h="286">
                      <a:moveTo>
                        <a:pt x="74" y="21"/>
                      </a:moveTo>
                      <a:cubicBezTo>
                        <a:pt x="123" y="0"/>
                        <a:pt x="148" y="80"/>
                        <a:pt x="186" y="89"/>
                      </a:cubicBezTo>
                      <a:cubicBezTo>
                        <a:pt x="224" y="98"/>
                        <a:pt x="285" y="58"/>
                        <a:pt x="302" y="77"/>
                      </a:cubicBezTo>
                      <a:cubicBezTo>
                        <a:pt x="319" y="96"/>
                        <a:pt x="314" y="187"/>
                        <a:pt x="290" y="201"/>
                      </a:cubicBezTo>
                      <a:cubicBezTo>
                        <a:pt x="277" y="286"/>
                        <a:pt x="192" y="156"/>
                        <a:pt x="158" y="161"/>
                      </a:cubicBezTo>
                      <a:cubicBezTo>
                        <a:pt x="124" y="166"/>
                        <a:pt x="109" y="244"/>
                        <a:pt x="83" y="233"/>
                      </a:cubicBezTo>
                      <a:cubicBezTo>
                        <a:pt x="57" y="222"/>
                        <a:pt x="4" y="128"/>
                        <a:pt x="2" y="93"/>
                      </a:cubicBezTo>
                      <a:cubicBezTo>
                        <a:pt x="0" y="58"/>
                        <a:pt x="59" y="36"/>
                        <a:pt x="74" y="21"/>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9" name="Oval 239"/>
                <p:cNvSpPr>
                  <a:spLocks noChangeArrowheads="1"/>
                </p:cNvSpPr>
                <p:nvPr/>
              </p:nvSpPr>
              <p:spPr bwMode="auto">
                <a:xfrm rot="32053">
                  <a:off x="3353" y="4002"/>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6" name="Group 240"/>
              <p:cNvGrpSpPr>
                <a:grpSpLocks/>
              </p:cNvGrpSpPr>
              <p:nvPr/>
            </p:nvGrpSpPr>
            <p:grpSpPr bwMode="auto">
              <a:xfrm>
                <a:off x="3182" y="4075"/>
                <a:ext cx="232" cy="262"/>
                <a:chOff x="3182" y="4075"/>
                <a:chExt cx="232" cy="262"/>
              </a:xfrm>
            </p:grpSpPr>
            <p:sp>
              <p:nvSpPr>
                <p:cNvPr id="2326" name="Freeform 241"/>
                <p:cNvSpPr>
                  <a:spLocks/>
                </p:cNvSpPr>
                <p:nvPr/>
              </p:nvSpPr>
              <p:spPr bwMode="auto">
                <a:xfrm>
                  <a:off x="3182" y="4075"/>
                  <a:ext cx="232" cy="262"/>
                </a:xfrm>
                <a:custGeom>
                  <a:avLst/>
                  <a:gdLst>
                    <a:gd name="T0" fmla="*/ 24 w 328"/>
                    <a:gd name="T1" fmla="*/ 21 h 262"/>
                    <a:gd name="T2" fmla="*/ 83 w 328"/>
                    <a:gd name="T3" fmla="*/ 49 h 262"/>
                    <a:gd name="T4" fmla="*/ 174 w 328"/>
                    <a:gd name="T5" fmla="*/ 65 h 262"/>
                    <a:gd name="T6" fmla="*/ 216 w 328"/>
                    <a:gd name="T7" fmla="*/ 177 h 262"/>
                    <a:gd name="T8" fmla="*/ 81 w 328"/>
                    <a:gd name="T9" fmla="*/ 133 h 262"/>
                    <a:gd name="T10" fmla="*/ 11 w 328"/>
                    <a:gd name="T11" fmla="*/ 209 h 262"/>
                    <a:gd name="T12" fmla="*/ 16 w 328"/>
                    <a:gd name="T13" fmla="*/ 89 h 262"/>
                    <a:gd name="T14" fmla="*/ 24 w 328"/>
                    <a:gd name="T15" fmla="*/ 21 h 262"/>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262"/>
                    <a:gd name="T26" fmla="*/ 328 w 328"/>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262">
                      <a:moveTo>
                        <a:pt x="34" y="21"/>
                      </a:moveTo>
                      <a:cubicBezTo>
                        <a:pt x="83" y="0"/>
                        <a:pt x="83" y="42"/>
                        <a:pt x="118" y="49"/>
                      </a:cubicBezTo>
                      <a:cubicBezTo>
                        <a:pt x="153" y="56"/>
                        <a:pt x="215" y="44"/>
                        <a:pt x="246" y="65"/>
                      </a:cubicBezTo>
                      <a:cubicBezTo>
                        <a:pt x="277" y="86"/>
                        <a:pt x="328" y="166"/>
                        <a:pt x="306" y="177"/>
                      </a:cubicBezTo>
                      <a:cubicBezTo>
                        <a:pt x="293" y="262"/>
                        <a:pt x="162" y="128"/>
                        <a:pt x="114" y="133"/>
                      </a:cubicBezTo>
                      <a:cubicBezTo>
                        <a:pt x="66" y="138"/>
                        <a:pt x="30" y="216"/>
                        <a:pt x="15" y="209"/>
                      </a:cubicBezTo>
                      <a:cubicBezTo>
                        <a:pt x="0" y="202"/>
                        <a:pt x="19" y="120"/>
                        <a:pt x="22" y="89"/>
                      </a:cubicBezTo>
                      <a:cubicBezTo>
                        <a:pt x="25" y="58"/>
                        <a:pt x="39" y="48"/>
                        <a:pt x="34" y="21"/>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7" name="Oval 242"/>
                <p:cNvSpPr>
                  <a:spLocks noChangeArrowheads="1"/>
                </p:cNvSpPr>
                <p:nvPr/>
              </p:nvSpPr>
              <p:spPr bwMode="auto">
                <a:xfrm rot="32053">
                  <a:off x="3325" y="4206"/>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7" name="Group 243"/>
              <p:cNvGrpSpPr>
                <a:grpSpLocks/>
              </p:cNvGrpSpPr>
              <p:nvPr/>
            </p:nvGrpSpPr>
            <p:grpSpPr bwMode="auto">
              <a:xfrm>
                <a:off x="3122" y="4275"/>
                <a:ext cx="185" cy="189"/>
                <a:chOff x="3122" y="4275"/>
                <a:chExt cx="185" cy="189"/>
              </a:xfrm>
            </p:grpSpPr>
            <p:sp>
              <p:nvSpPr>
                <p:cNvPr id="2324" name="Freeform 244"/>
                <p:cNvSpPr>
                  <a:spLocks/>
                </p:cNvSpPr>
                <p:nvPr/>
              </p:nvSpPr>
              <p:spPr bwMode="auto">
                <a:xfrm>
                  <a:off x="3122" y="4275"/>
                  <a:ext cx="185" cy="189"/>
                </a:xfrm>
                <a:custGeom>
                  <a:avLst/>
                  <a:gdLst>
                    <a:gd name="T0" fmla="*/ 80 w 281"/>
                    <a:gd name="T1" fmla="*/ 24 h 261"/>
                    <a:gd name="T2" fmla="*/ 146 w 281"/>
                    <a:gd name="T3" fmla="*/ 35 h 261"/>
                    <a:gd name="T4" fmla="*/ 183 w 281"/>
                    <a:gd name="T5" fmla="*/ 17 h 261"/>
                    <a:gd name="T6" fmla="*/ 159 w 281"/>
                    <a:gd name="T7" fmla="*/ 137 h 261"/>
                    <a:gd name="T8" fmla="*/ 41 w 281"/>
                    <a:gd name="T9" fmla="*/ 172 h 261"/>
                    <a:gd name="T10" fmla="*/ 4 w 281"/>
                    <a:gd name="T11" fmla="*/ 76 h 261"/>
                    <a:gd name="T12" fmla="*/ 65 w 281"/>
                    <a:gd name="T13" fmla="*/ 91 h 261"/>
                    <a:gd name="T14" fmla="*/ 80 w 281"/>
                    <a:gd name="T15" fmla="*/ 24 h 261"/>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261"/>
                    <a:gd name="T26" fmla="*/ 281 w 281"/>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261">
                      <a:moveTo>
                        <a:pt x="122" y="33"/>
                      </a:moveTo>
                      <a:cubicBezTo>
                        <a:pt x="151" y="13"/>
                        <a:pt x="196" y="51"/>
                        <a:pt x="222" y="49"/>
                      </a:cubicBezTo>
                      <a:cubicBezTo>
                        <a:pt x="248" y="47"/>
                        <a:pt x="275" y="0"/>
                        <a:pt x="278" y="23"/>
                      </a:cubicBezTo>
                      <a:cubicBezTo>
                        <a:pt x="281" y="46"/>
                        <a:pt x="278" y="153"/>
                        <a:pt x="242" y="189"/>
                      </a:cubicBezTo>
                      <a:cubicBezTo>
                        <a:pt x="231" y="261"/>
                        <a:pt x="101" y="251"/>
                        <a:pt x="62" y="237"/>
                      </a:cubicBezTo>
                      <a:cubicBezTo>
                        <a:pt x="23" y="223"/>
                        <a:pt x="0" y="124"/>
                        <a:pt x="6" y="105"/>
                      </a:cubicBezTo>
                      <a:cubicBezTo>
                        <a:pt x="12" y="86"/>
                        <a:pt x="79" y="137"/>
                        <a:pt x="98" y="125"/>
                      </a:cubicBezTo>
                      <a:cubicBezTo>
                        <a:pt x="117" y="113"/>
                        <a:pt x="110" y="37"/>
                        <a:pt x="122" y="33"/>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5" name="Oval 245"/>
                <p:cNvSpPr>
                  <a:spLocks noChangeArrowheads="1"/>
                </p:cNvSpPr>
                <p:nvPr/>
              </p:nvSpPr>
              <p:spPr bwMode="auto">
                <a:xfrm rot="32053">
                  <a:off x="3197" y="4390"/>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8" name="Group 246"/>
              <p:cNvGrpSpPr>
                <a:grpSpLocks/>
              </p:cNvGrpSpPr>
              <p:nvPr/>
            </p:nvGrpSpPr>
            <p:grpSpPr bwMode="auto">
              <a:xfrm>
                <a:off x="3356" y="4263"/>
                <a:ext cx="282" cy="191"/>
                <a:chOff x="3356" y="4263"/>
                <a:chExt cx="282" cy="191"/>
              </a:xfrm>
            </p:grpSpPr>
            <p:sp>
              <p:nvSpPr>
                <p:cNvPr id="2322" name="Freeform 247"/>
                <p:cNvSpPr>
                  <a:spLocks/>
                </p:cNvSpPr>
                <p:nvPr/>
              </p:nvSpPr>
              <p:spPr bwMode="auto">
                <a:xfrm rot="564183">
                  <a:off x="3356" y="4263"/>
                  <a:ext cx="282" cy="191"/>
                </a:xfrm>
                <a:custGeom>
                  <a:avLst/>
                  <a:gdLst>
                    <a:gd name="T0" fmla="*/ 12 w 377"/>
                    <a:gd name="T1" fmla="*/ 34 h 279"/>
                    <a:gd name="T2" fmla="*/ 132 w 377"/>
                    <a:gd name="T3" fmla="*/ 66 h 279"/>
                    <a:gd name="T4" fmla="*/ 123 w 377"/>
                    <a:gd name="T5" fmla="*/ 3 h 279"/>
                    <a:gd name="T6" fmla="*/ 274 w 377"/>
                    <a:gd name="T7" fmla="*/ 48 h 279"/>
                    <a:gd name="T8" fmla="*/ 174 w 377"/>
                    <a:gd name="T9" fmla="*/ 126 h 279"/>
                    <a:gd name="T10" fmla="*/ 132 w 377"/>
                    <a:gd name="T11" fmla="*/ 186 h 279"/>
                    <a:gd name="T12" fmla="*/ 7 w 377"/>
                    <a:gd name="T13" fmla="*/ 153 h 279"/>
                    <a:gd name="T14" fmla="*/ 94 w 377"/>
                    <a:gd name="T15" fmla="*/ 131 h 279"/>
                    <a:gd name="T16" fmla="*/ 12 w 377"/>
                    <a:gd name="T17" fmla="*/ 34 h 2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7"/>
                    <a:gd name="T28" fmla="*/ 0 h 279"/>
                    <a:gd name="T29" fmla="*/ 377 w 377"/>
                    <a:gd name="T30" fmla="*/ 279 h 2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7" h="279">
                      <a:moveTo>
                        <a:pt x="16" y="50"/>
                      </a:moveTo>
                      <a:cubicBezTo>
                        <a:pt x="65" y="29"/>
                        <a:pt x="119" y="93"/>
                        <a:pt x="177" y="96"/>
                      </a:cubicBezTo>
                      <a:cubicBezTo>
                        <a:pt x="202" y="88"/>
                        <a:pt x="133" y="8"/>
                        <a:pt x="165" y="4"/>
                      </a:cubicBezTo>
                      <a:cubicBezTo>
                        <a:pt x="197" y="0"/>
                        <a:pt x="355" y="40"/>
                        <a:pt x="366" y="70"/>
                      </a:cubicBezTo>
                      <a:cubicBezTo>
                        <a:pt x="377" y="100"/>
                        <a:pt x="264" y="150"/>
                        <a:pt x="233" y="184"/>
                      </a:cubicBezTo>
                      <a:cubicBezTo>
                        <a:pt x="220" y="269"/>
                        <a:pt x="210" y="253"/>
                        <a:pt x="177" y="272"/>
                      </a:cubicBezTo>
                      <a:cubicBezTo>
                        <a:pt x="140" y="279"/>
                        <a:pt x="18" y="237"/>
                        <a:pt x="9" y="224"/>
                      </a:cubicBezTo>
                      <a:cubicBezTo>
                        <a:pt x="0" y="211"/>
                        <a:pt x="124" y="221"/>
                        <a:pt x="125" y="192"/>
                      </a:cubicBezTo>
                      <a:cubicBezTo>
                        <a:pt x="126" y="163"/>
                        <a:pt x="39" y="80"/>
                        <a:pt x="16" y="50"/>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3" name="Oval 248"/>
                <p:cNvSpPr>
                  <a:spLocks noChangeArrowheads="1"/>
                </p:cNvSpPr>
                <p:nvPr/>
              </p:nvSpPr>
              <p:spPr bwMode="auto">
                <a:xfrm rot="32053">
                  <a:off x="3449" y="4386"/>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9" name="Group 249"/>
              <p:cNvGrpSpPr>
                <a:grpSpLocks/>
              </p:cNvGrpSpPr>
              <p:nvPr/>
            </p:nvGrpSpPr>
            <p:grpSpPr bwMode="auto">
              <a:xfrm>
                <a:off x="3455" y="3976"/>
                <a:ext cx="214" cy="245"/>
                <a:chOff x="3455" y="3976"/>
                <a:chExt cx="214" cy="245"/>
              </a:xfrm>
            </p:grpSpPr>
            <p:sp>
              <p:nvSpPr>
                <p:cNvPr id="2320" name="Freeform 250"/>
                <p:cNvSpPr>
                  <a:spLocks/>
                </p:cNvSpPr>
                <p:nvPr/>
              </p:nvSpPr>
              <p:spPr bwMode="auto">
                <a:xfrm>
                  <a:off x="3455" y="3976"/>
                  <a:ext cx="214" cy="245"/>
                </a:xfrm>
                <a:custGeom>
                  <a:avLst/>
                  <a:gdLst>
                    <a:gd name="T0" fmla="*/ 60 w 318"/>
                    <a:gd name="T1" fmla="*/ 13 h 377"/>
                    <a:gd name="T2" fmla="*/ 146 w 318"/>
                    <a:gd name="T3" fmla="*/ 39 h 377"/>
                    <a:gd name="T4" fmla="*/ 119 w 318"/>
                    <a:gd name="T5" fmla="*/ 104 h 377"/>
                    <a:gd name="T6" fmla="*/ 200 w 318"/>
                    <a:gd name="T7" fmla="*/ 107 h 377"/>
                    <a:gd name="T8" fmla="*/ 184 w 318"/>
                    <a:gd name="T9" fmla="*/ 190 h 377"/>
                    <a:gd name="T10" fmla="*/ 17 w 318"/>
                    <a:gd name="T11" fmla="*/ 205 h 377"/>
                    <a:gd name="T12" fmla="*/ 81 w 318"/>
                    <a:gd name="T13" fmla="*/ 156 h 377"/>
                    <a:gd name="T14" fmla="*/ 22 w 318"/>
                    <a:gd name="T15" fmla="*/ 112 h 377"/>
                    <a:gd name="T16" fmla="*/ 49 w 318"/>
                    <a:gd name="T17" fmla="*/ 65 h 377"/>
                    <a:gd name="T18" fmla="*/ 60 w 318"/>
                    <a:gd name="T19" fmla="*/ 13 h 3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8"/>
                    <a:gd name="T31" fmla="*/ 0 h 377"/>
                    <a:gd name="T32" fmla="*/ 318 w 318"/>
                    <a:gd name="T33" fmla="*/ 377 h 3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8" h="377">
                      <a:moveTo>
                        <a:pt x="89" y="20"/>
                      </a:moveTo>
                      <a:cubicBezTo>
                        <a:pt x="109" y="0"/>
                        <a:pt x="202" y="37"/>
                        <a:pt x="217" y="60"/>
                      </a:cubicBezTo>
                      <a:cubicBezTo>
                        <a:pt x="232" y="83"/>
                        <a:pt x="164" y="143"/>
                        <a:pt x="177" y="160"/>
                      </a:cubicBezTo>
                      <a:cubicBezTo>
                        <a:pt x="190" y="177"/>
                        <a:pt x="281" y="142"/>
                        <a:pt x="297" y="164"/>
                      </a:cubicBezTo>
                      <a:cubicBezTo>
                        <a:pt x="313" y="186"/>
                        <a:pt x="318" y="267"/>
                        <a:pt x="273" y="292"/>
                      </a:cubicBezTo>
                      <a:cubicBezTo>
                        <a:pt x="263" y="377"/>
                        <a:pt x="66" y="329"/>
                        <a:pt x="25" y="316"/>
                      </a:cubicBezTo>
                      <a:cubicBezTo>
                        <a:pt x="0" y="307"/>
                        <a:pt x="120" y="264"/>
                        <a:pt x="121" y="240"/>
                      </a:cubicBezTo>
                      <a:cubicBezTo>
                        <a:pt x="122" y="216"/>
                        <a:pt x="41" y="195"/>
                        <a:pt x="33" y="172"/>
                      </a:cubicBezTo>
                      <a:cubicBezTo>
                        <a:pt x="25" y="149"/>
                        <a:pt x="64" y="125"/>
                        <a:pt x="73" y="100"/>
                      </a:cubicBezTo>
                      <a:cubicBezTo>
                        <a:pt x="82" y="75"/>
                        <a:pt x="111" y="30"/>
                        <a:pt x="89" y="20"/>
                      </a:cubicBezTo>
                      <a:close/>
                    </a:path>
                  </a:pathLst>
                </a:custGeom>
                <a:gradFill rotWithShape="1">
                  <a:gsLst>
                    <a:gs pos="0">
                      <a:srgbClr val="FE8ADD"/>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1" name="Oval 251"/>
                <p:cNvSpPr>
                  <a:spLocks noChangeArrowheads="1"/>
                </p:cNvSpPr>
                <p:nvPr/>
              </p:nvSpPr>
              <p:spPr bwMode="auto">
                <a:xfrm rot="32053">
                  <a:off x="3565" y="4134"/>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sp>
          <p:nvSpPr>
            <p:cNvPr id="17" name="Text Box 252"/>
            <p:cNvSpPr txBox="1">
              <a:spLocks noChangeArrowheads="1"/>
            </p:cNvSpPr>
            <p:nvPr/>
          </p:nvSpPr>
          <p:spPr bwMode="auto">
            <a:xfrm>
              <a:off x="5628" y="4957"/>
              <a:ext cx="585" cy="426"/>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HIF1</a:t>
              </a:r>
              <a:r>
                <a:rPr lang="en-US" sz="1000" b="1">
                  <a:solidFill>
                    <a:srgbClr val="FFFFFF"/>
                  </a:solidFill>
                  <a:latin typeface="Symbol" pitchFamily="18" charset="2"/>
                  <a:ea typeface="ＭＳ Ｐゴシック" charset="0"/>
                </a:rPr>
                <a:t>a</a:t>
              </a:r>
            </a:p>
            <a:p>
              <a:pPr algn="ctr" defTabSz="1750698" fontAlgn="base">
                <a:spcBef>
                  <a:spcPct val="0"/>
                </a:spcBef>
                <a:spcAft>
                  <a:spcPct val="0"/>
                </a:spcAft>
                <a:defRPr/>
              </a:pPr>
              <a:r>
                <a:rPr lang="en-US" sz="900" b="1">
                  <a:solidFill>
                    <a:srgbClr val="FFFFFF"/>
                  </a:solidFill>
                  <a:latin typeface="Arial" charset="0"/>
                  <a:ea typeface="ＭＳ Ｐゴシック" charset="0"/>
                </a:rPr>
                <a:t>Degradation</a:t>
              </a:r>
            </a:p>
          </p:txBody>
        </p:sp>
      </p:grpSp>
      <p:grpSp>
        <p:nvGrpSpPr>
          <p:cNvPr id="2133" name="Group 253"/>
          <p:cNvGrpSpPr>
            <a:grpSpLocks/>
          </p:cNvGrpSpPr>
          <p:nvPr/>
        </p:nvGrpSpPr>
        <p:grpSpPr bwMode="auto">
          <a:xfrm>
            <a:off x="4022304" y="6018484"/>
            <a:ext cx="809152" cy="347549"/>
            <a:chOff x="2526" y="12467"/>
            <a:chExt cx="552" cy="385"/>
          </a:xfrm>
        </p:grpSpPr>
        <p:grpSp>
          <p:nvGrpSpPr>
            <p:cNvPr id="2308" name="Group 254"/>
            <p:cNvGrpSpPr>
              <a:grpSpLocks/>
            </p:cNvGrpSpPr>
            <p:nvPr/>
          </p:nvGrpSpPr>
          <p:grpSpPr bwMode="auto">
            <a:xfrm rot="-186416">
              <a:off x="2526" y="12467"/>
              <a:ext cx="552" cy="370"/>
              <a:chOff x="3181" y="6201"/>
              <a:chExt cx="844" cy="471"/>
            </a:xfrm>
          </p:grpSpPr>
          <p:sp>
            <p:nvSpPr>
              <p:cNvPr id="2310" name="Freeform 25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11" name="Oval 25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9" name="Text Box 257"/>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34" name="Group 1110"/>
          <p:cNvGrpSpPr>
            <a:grpSpLocks/>
          </p:cNvGrpSpPr>
          <p:nvPr/>
        </p:nvGrpSpPr>
        <p:grpSpPr bwMode="auto">
          <a:xfrm>
            <a:off x="4009111" y="5825277"/>
            <a:ext cx="725598" cy="355673"/>
            <a:chOff x="2735" y="6453"/>
            <a:chExt cx="495" cy="394"/>
          </a:xfrm>
        </p:grpSpPr>
        <p:grpSp>
          <p:nvGrpSpPr>
            <p:cNvPr id="2304" name="Group 259"/>
            <p:cNvGrpSpPr>
              <a:grpSpLocks/>
            </p:cNvGrpSpPr>
            <p:nvPr/>
          </p:nvGrpSpPr>
          <p:grpSpPr bwMode="auto">
            <a:xfrm rot="-186416">
              <a:off x="2735" y="6453"/>
              <a:ext cx="480" cy="322"/>
              <a:chOff x="3181" y="6201"/>
              <a:chExt cx="844" cy="471"/>
            </a:xfrm>
          </p:grpSpPr>
          <p:sp>
            <p:nvSpPr>
              <p:cNvPr id="2306" name="Freeform 26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07" name="Oval 26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5" name="Text Box 262"/>
            <p:cNvSpPr txBox="1">
              <a:spLocks noChangeArrowheads="1"/>
            </p:cNvSpPr>
            <p:nvPr/>
          </p:nvSpPr>
          <p:spPr bwMode="auto">
            <a:xfrm>
              <a:off x="2804" y="6540"/>
              <a:ext cx="42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ARNT</a:t>
              </a:r>
            </a:p>
          </p:txBody>
        </p:sp>
      </p:grpSp>
      <p:grpSp>
        <p:nvGrpSpPr>
          <p:cNvPr id="2135" name="Group 1111"/>
          <p:cNvGrpSpPr>
            <a:grpSpLocks/>
          </p:cNvGrpSpPr>
          <p:nvPr/>
        </p:nvGrpSpPr>
        <p:grpSpPr bwMode="auto">
          <a:xfrm>
            <a:off x="3938751" y="6245961"/>
            <a:ext cx="703610" cy="352965"/>
            <a:chOff x="2687" y="6919"/>
            <a:chExt cx="480" cy="391"/>
          </a:xfrm>
        </p:grpSpPr>
        <p:grpSp>
          <p:nvGrpSpPr>
            <p:cNvPr id="2300" name="Group 264"/>
            <p:cNvGrpSpPr>
              <a:grpSpLocks/>
            </p:cNvGrpSpPr>
            <p:nvPr/>
          </p:nvGrpSpPr>
          <p:grpSpPr bwMode="auto">
            <a:xfrm rot="-186416">
              <a:off x="2687" y="6919"/>
              <a:ext cx="480" cy="322"/>
              <a:chOff x="3181" y="6201"/>
              <a:chExt cx="844" cy="471"/>
            </a:xfrm>
          </p:grpSpPr>
          <p:sp>
            <p:nvSpPr>
              <p:cNvPr id="2302" name="Freeform 26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247FFA"/>
                  </a:gs>
                  <a:gs pos="100000">
                    <a:srgbClr val="B9D6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03" name="Oval 26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1" name="Text Box 267"/>
            <p:cNvSpPr txBox="1">
              <a:spLocks noChangeArrowheads="1"/>
            </p:cNvSpPr>
            <p:nvPr/>
          </p:nvSpPr>
          <p:spPr bwMode="auto">
            <a:xfrm>
              <a:off x="2742" y="7003"/>
              <a:ext cx="42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CREB</a:t>
              </a:r>
            </a:p>
          </p:txBody>
        </p:sp>
      </p:grpSp>
      <p:grpSp>
        <p:nvGrpSpPr>
          <p:cNvPr id="2136" name="Group 1112"/>
          <p:cNvGrpSpPr>
            <a:grpSpLocks/>
          </p:cNvGrpSpPr>
          <p:nvPr/>
        </p:nvGrpSpPr>
        <p:grpSpPr bwMode="auto">
          <a:xfrm>
            <a:off x="4149834" y="6484276"/>
            <a:ext cx="703610" cy="346646"/>
            <a:chOff x="2831" y="7183"/>
            <a:chExt cx="480" cy="384"/>
          </a:xfrm>
        </p:grpSpPr>
        <p:grpSp>
          <p:nvGrpSpPr>
            <p:cNvPr id="2296" name="Group 274"/>
            <p:cNvGrpSpPr>
              <a:grpSpLocks/>
            </p:cNvGrpSpPr>
            <p:nvPr/>
          </p:nvGrpSpPr>
          <p:grpSpPr bwMode="auto">
            <a:xfrm rot="-186416">
              <a:off x="2831" y="7183"/>
              <a:ext cx="480" cy="322"/>
              <a:chOff x="3181" y="6201"/>
              <a:chExt cx="844" cy="471"/>
            </a:xfrm>
          </p:grpSpPr>
          <p:sp>
            <p:nvSpPr>
              <p:cNvPr id="2298" name="Freeform 27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9" name="Oval 27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97" name="Text Box 277"/>
            <p:cNvSpPr txBox="1">
              <a:spLocks noChangeArrowheads="1"/>
            </p:cNvSpPr>
            <p:nvPr/>
          </p:nvSpPr>
          <p:spPr bwMode="auto">
            <a:xfrm>
              <a:off x="2896" y="7260"/>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c-Jun</a:t>
              </a:r>
            </a:p>
          </p:txBody>
        </p:sp>
      </p:grpSp>
      <p:grpSp>
        <p:nvGrpSpPr>
          <p:cNvPr id="2137" name="Group 278"/>
          <p:cNvGrpSpPr>
            <a:grpSpLocks/>
          </p:cNvGrpSpPr>
          <p:nvPr/>
        </p:nvGrpSpPr>
        <p:grpSpPr bwMode="auto">
          <a:xfrm>
            <a:off x="7832061" y="2868890"/>
            <a:ext cx="703610" cy="346456"/>
            <a:chOff x="963" y="12430"/>
            <a:chExt cx="552" cy="441"/>
          </a:xfrm>
        </p:grpSpPr>
        <p:grpSp>
          <p:nvGrpSpPr>
            <p:cNvPr id="2292" name="Group 279"/>
            <p:cNvGrpSpPr>
              <a:grpSpLocks/>
            </p:cNvGrpSpPr>
            <p:nvPr/>
          </p:nvGrpSpPr>
          <p:grpSpPr bwMode="auto">
            <a:xfrm rot="-186416">
              <a:off x="963" y="12430"/>
              <a:ext cx="552" cy="370"/>
              <a:chOff x="3181" y="6201"/>
              <a:chExt cx="844" cy="471"/>
            </a:xfrm>
          </p:grpSpPr>
          <p:sp>
            <p:nvSpPr>
              <p:cNvPr id="2294" name="Freeform 28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5" name="Oval 28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93" name="Text Box 282"/>
            <p:cNvSpPr txBox="1">
              <a:spLocks noChangeArrowheads="1"/>
            </p:cNvSpPr>
            <p:nvPr/>
          </p:nvSpPr>
          <p:spPr bwMode="auto">
            <a:xfrm>
              <a:off x="1094" y="12518"/>
              <a:ext cx="406"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Cul2</a:t>
              </a:r>
            </a:p>
          </p:txBody>
        </p:sp>
      </p:grpSp>
      <p:grpSp>
        <p:nvGrpSpPr>
          <p:cNvPr id="2138" name="Group 1097"/>
          <p:cNvGrpSpPr>
            <a:grpSpLocks/>
          </p:cNvGrpSpPr>
          <p:nvPr/>
        </p:nvGrpSpPr>
        <p:grpSpPr bwMode="auto">
          <a:xfrm>
            <a:off x="8364165" y="2996145"/>
            <a:ext cx="779835" cy="353868"/>
            <a:chOff x="5706" y="3319"/>
            <a:chExt cx="532" cy="392"/>
          </a:xfrm>
        </p:grpSpPr>
        <p:grpSp>
          <p:nvGrpSpPr>
            <p:cNvPr id="2288" name="Group 284"/>
            <p:cNvGrpSpPr>
              <a:grpSpLocks/>
            </p:cNvGrpSpPr>
            <p:nvPr/>
          </p:nvGrpSpPr>
          <p:grpSpPr bwMode="auto">
            <a:xfrm rot="203243">
              <a:off x="5706" y="3319"/>
              <a:ext cx="532" cy="334"/>
              <a:chOff x="4489" y="2452"/>
              <a:chExt cx="539" cy="338"/>
            </a:xfrm>
          </p:grpSpPr>
          <p:sp>
            <p:nvSpPr>
              <p:cNvPr id="2290" name="Freeform 285"/>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D366FB"/>
                  </a:gs>
                  <a:gs pos="100000">
                    <a:srgbClr val="DF8EF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1" name="Oval 286"/>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2289" name="Text Box 287"/>
            <p:cNvSpPr txBox="1">
              <a:spLocks noChangeArrowheads="1"/>
            </p:cNvSpPr>
            <p:nvPr/>
          </p:nvSpPr>
          <p:spPr bwMode="auto">
            <a:xfrm>
              <a:off x="5807" y="3404"/>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RBX1</a:t>
              </a:r>
            </a:p>
          </p:txBody>
        </p:sp>
      </p:grpSp>
      <p:grpSp>
        <p:nvGrpSpPr>
          <p:cNvPr id="2139" name="Group 1098"/>
          <p:cNvGrpSpPr>
            <a:grpSpLocks/>
          </p:cNvGrpSpPr>
          <p:nvPr/>
        </p:nvGrpSpPr>
        <p:grpSpPr bwMode="auto">
          <a:xfrm>
            <a:off x="8161877" y="3765270"/>
            <a:ext cx="1037825" cy="414169"/>
            <a:chOff x="5568" y="4190"/>
            <a:chExt cx="672" cy="435"/>
          </a:xfrm>
        </p:grpSpPr>
        <p:grpSp>
          <p:nvGrpSpPr>
            <p:cNvPr id="2284" name="Group 289"/>
            <p:cNvGrpSpPr>
              <a:grpSpLocks/>
            </p:cNvGrpSpPr>
            <p:nvPr/>
          </p:nvGrpSpPr>
          <p:grpSpPr bwMode="auto">
            <a:xfrm>
              <a:off x="5568" y="4190"/>
              <a:ext cx="672" cy="329"/>
              <a:chOff x="1318" y="6903"/>
              <a:chExt cx="980" cy="479"/>
            </a:xfrm>
          </p:grpSpPr>
          <p:sp>
            <p:nvSpPr>
              <p:cNvPr id="2286" name="Freeform 290"/>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0565E5"/>
                  </a:gs>
                  <a:gs pos="100000">
                    <a:srgbClr val="84B7FC"/>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87" name="Oval 291"/>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0" name="Text Box 292"/>
            <p:cNvSpPr txBox="1">
              <a:spLocks noChangeArrowheads="1"/>
            </p:cNvSpPr>
            <p:nvPr/>
          </p:nvSpPr>
          <p:spPr bwMode="auto">
            <a:xfrm>
              <a:off x="5639" y="4221"/>
              <a:ext cx="547" cy="404"/>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PSM-</a:t>
              </a:r>
              <a:r>
                <a:rPr lang="en-US" sz="1000" b="1">
                  <a:solidFill>
                    <a:srgbClr val="FFFFFF"/>
                  </a:solidFill>
                  <a:latin typeface="Symbol" pitchFamily="18" charset="2"/>
                  <a:ea typeface="ＭＳ Ｐゴシック" charset="0"/>
                </a:rPr>
                <a:t>a</a:t>
              </a:r>
              <a:r>
                <a:rPr lang="en-US" sz="900" b="1">
                  <a:solidFill>
                    <a:srgbClr val="FFFFFF"/>
                  </a:solidFill>
                  <a:latin typeface="Arial" charset="0"/>
                  <a:ea typeface="ＭＳ Ｐゴシック" charset="0"/>
                </a:rPr>
                <a:t>7</a:t>
              </a:r>
            </a:p>
            <a:p>
              <a:pPr algn="ctr" defTabSz="1750698" fontAlgn="base">
                <a:spcBef>
                  <a:spcPct val="0"/>
                </a:spcBef>
                <a:spcAft>
                  <a:spcPct val="0"/>
                </a:spcAft>
                <a:defRPr/>
              </a:pPr>
              <a:r>
                <a:rPr lang="en-US" sz="900" b="1">
                  <a:solidFill>
                    <a:srgbClr val="FFFFFF"/>
                  </a:solidFill>
                  <a:latin typeface="Arial" charset="0"/>
                  <a:ea typeface="ＭＳ Ｐゴシック" charset="0"/>
                </a:rPr>
                <a:t>Proteasome</a:t>
              </a:r>
            </a:p>
          </p:txBody>
        </p:sp>
      </p:grpSp>
      <p:grpSp>
        <p:nvGrpSpPr>
          <p:cNvPr id="2140" name="Group 293"/>
          <p:cNvGrpSpPr>
            <a:grpSpLocks/>
          </p:cNvGrpSpPr>
          <p:nvPr/>
        </p:nvGrpSpPr>
        <p:grpSpPr bwMode="auto">
          <a:xfrm>
            <a:off x="140722" y="4296046"/>
            <a:ext cx="1053950" cy="357647"/>
            <a:chOff x="1803" y="15567"/>
            <a:chExt cx="766" cy="422"/>
          </a:xfrm>
        </p:grpSpPr>
        <p:grpSp>
          <p:nvGrpSpPr>
            <p:cNvPr id="2280" name="Group 294"/>
            <p:cNvGrpSpPr>
              <a:grpSpLocks/>
            </p:cNvGrpSpPr>
            <p:nvPr/>
          </p:nvGrpSpPr>
          <p:grpSpPr bwMode="auto">
            <a:xfrm>
              <a:off x="1803" y="15567"/>
              <a:ext cx="766" cy="376"/>
              <a:chOff x="1318" y="6903"/>
              <a:chExt cx="980" cy="479"/>
            </a:xfrm>
          </p:grpSpPr>
          <p:sp>
            <p:nvSpPr>
              <p:cNvPr id="2282" name="Freeform 295"/>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C634FA"/>
                  </a:gs>
                  <a:gs pos="100000">
                    <a:srgbClr val="EAB5FD"/>
                  </a:gs>
                </a:gsLst>
                <a:lin ang="2700000" scaled="1"/>
              </a:gradFill>
              <a:ln w="9525">
                <a:solidFill>
                  <a:schemeClr val="tx1"/>
                </a:solidFill>
                <a:round/>
                <a:headEnd/>
                <a:tailEnd/>
              </a:ln>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83" name="Oval 296"/>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81" name="Text Box 297"/>
            <p:cNvSpPr txBox="1">
              <a:spLocks noChangeArrowheads="1"/>
            </p:cNvSpPr>
            <p:nvPr/>
          </p:nvSpPr>
          <p:spPr bwMode="auto">
            <a:xfrm>
              <a:off x="2039" y="15735"/>
              <a:ext cx="339"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LDHA</a:t>
              </a:r>
            </a:p>
          </p:txBody>
        </p:sp>
      </p:grpSp>
      <p:grpSp>
        <p:nvGrpSpPr>
          <p:cNvPr id="2141" name="Group 298"/>
          <p:cNvGrpSpPr>
            <a:grpSpLocks/>
          </p:cNvGrpSpPr>
          <p:nvPr/>
        </p:nvGrpSpPr>
        <p:grpSpPr bwMode="auto">
          <a:xfrm>
            <a:off x="1232784" y="4721262"/>
            <a:ext cx="592205" cy="226585"/>
            <a:chOff x="4284" y="11745"/>
            <a:chExt cx="404" cy="251"/>
          </a:xfrm>
        </p:grpSpPr>
        <p:pic>
          <p:nvPicPr>
            <p:cNvPr id="2278" name="Picture 299" descr="AT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4" y="11745"/>
              <a:ext cx="40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9" name="Text Box 300"/>
            <p:cNvSpPr txBox="1">
              <a:spLocks noChangeArrowheads="1"/>
            </p:cNvSpPr>
            <p:nvPr/>
          </p:nvSpPr>
          <p:spPr bwMode="auto">
            <a:xfrm>
              <a:off x="4372" y="11757"/>
              <a:ext cx="259"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ATP</a:t>
              </a:r>
            </a:p>
          </p:txBody>
        </p:sp>
      </p:grpSp>
      <p:grpSp>
        <p:nvGrpSpPr>
          <p:cNvPr id="2142" name="Group 1118"/>
          <p:cNvGrpSpPr>
            <a:grpSpLocks/>
          </p:cNvGrpSpPr>
          <p:nvPr/>
        </p:nvGrpSpPr>
        <p:grpSpPr bwMode="auto">
          <a:xfrm>
            <a:off x="1757561" y="4989355"/>
            <a:ext cx="779835" cy="306926"/>
            <a:chOff x="1199" y="5527"/>
            <a:chExt cx="532" cy="340"/>
          </a:xfrm>
        </p:grpSpPr>
        <p:grpSp>
          <p:nvGrpSpPr>
            <p:cNvPr id="2274" name="Group 302"/>
            <p:cNvGrpSpPr>
              <a:grpSpLocks/>
            </p:cNvGrpSpPr>
            <p:nvPr/>
          </p:nvGrpSpPr>
          <p:grpSpPr bwMode="auto">
            <a:xfrm rot="203243">
              <a:off x="1199" y="5527"/>
              <a:ext cx="532" cy="334"/>
              <a:chOff x="4489" y="2452"/>
              <a:chExt cx="539" cy="338"/>
            </a:xfrm>
          </p:grpSpPr>
          <p:sp>
            <p:nvSpPr>
              <p:cNvPr id="2276" name="Freeform 303"/>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FD57CC"/>
                  </a:gs>
                  <a:gs pos="100000">
                    <a:srgbClr val="FE90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77" name="Oval 304"/>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smtClean="0">
                  <a:solidFill>
                    <a:srgbClr val="8B8B8B"/>
                  </a:solidFill>
                  <a:latin typeface="Arial" charset="0"/>
                  <a:ea typeface="ＭＳ Ｐゴシック" charset="0"/>
                </a:endParaRPr>
              </a:p>
            </p:txBody>
          </p:sp>
        </p:grpSp>
        <p:sp>
          <p:nvSpPr>
            <p:cNvPr id="2275" name="Text Box 305"/>
            <p:cNvSpPr txBox="1">
              <a:spLocks noChangeArrowheads="1"/>
            </p:cNvSpPr>
            <p:nvPr/>
          </p:nvSpPr>
          <p:spPr bwMode="auto">
            <a:xfrm>
              <a:off x="1353" y="5611"/>
              <a:ext cx="27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900" dirty="0" smtClean="0">
                  <a:solidFill>
                    <a:srgbClr val="000000"/>
                  </a:solidFill>
                </a:rPr>
                <a:t>ET1</a:t>
              </a:r>
            </a:p>
          </p:txBody>
        </p:sp>
      </p:grpSp>
      <p:grpSp>
        <p:nvGrpSpPr>
          <p:cNvPr id="2143" name="Group 1117"/>
          <p:cNvGrpSpPr>
            <a:grpSpLocks/>
          </p:cNvGrpSpPr>
          <p:nvPr/>
        </p:nvGrpSpPr>
        <p:grpSpPr bwMode="auto">
          <a:xfrm>
            <a:off x="1372040" y="5552665"/>
            <a:ext cx="1147764" cy="329494"/>
            <a:chOff x="936" y="6151"/>
            <a:chExt cx="783" cy="365"/>
          </a:xfrm>
        </p:grpSpPr>
        <p:grpSp>
          <p:nvGrpSpPr>
            <p:cNvPr id="2270" name="Group 307"/>
            <p:cNvGrpSpPr>
              <a:grpSpLocks/>
            </p:cNvGrpSpPr>
            <p:nvPr/>
          </p:nvGrpSpPr>
          <p:grpSpPr bwMode="auto">
            <a:xfrm>
              <a:off x="1039" y="6151"/>
              <a:ext cx="574" cy="365"/>
              <a:chOff x="2589" y="6759"/>
              <a:chExt cx="855" cy="544"/>
            </a:xfrm>
          </p:grpSpPr>
          <p:sp>
            <p:nvSpPr>
              <p:cNvPr id="2272" name="Freeform 308"/>
              <p:cNvSpPr>
                <a:spLocks/>
              </p:cNvSpPr>
              <p:nvPr/>
            </p:nvSpPr>
            <p:spPr bwMode="auto">
              <a:xfrm>
                <a:off x="2589" y="6759"/>
                <a:ext cx="855" cy="544"/>
              </a:xfrm>
              <a:custGeom>
                <a:avLst/>
                <a:gdLst>
                  <a:gd name="T0" fmla="*/ 180 w 974"/>
                  <a:gd name="T1" fmla="*/ 115 h 449"/>
                  <a:gd name="T2" fmla="*/ 255 w 974"/>
                  <a:gd name="T3" fmla="*/ 33 h 449"/>
                  <a:gd name="T4" fmla="*/ 383 w 974"/>
                  <a:gd name="T5" fmla="*/ 73 h 449"/>
                  <a:gd name="T6" fmla="*/ 480 w 974"/>
                  <a:gd name="T7" fmla="*/ 6 h 449"/>
                  <a:gd name="T8" fmla="*/ 603 w 974"/>
                  <a:gd name="T9" fmla="*/ 96 h 449"/>
                  <a:gd name="T10" fmla="*/ 725 w 974"/>
                  <a:gd name="T11" fmla="*/ 84 h 449"/>
                  <a:gd name="T12" fmla="*/ 758 w 974"/>
                  <a:gd name="T13" fmla="*/ 191 h 449"/>
                  <a:gd name="T14" fmla="*/ 837 w 974"/>
                  <a:gd name="T15" fmla="*/ 244 h 449"/>
                  <a:gd name="T16" fmla="*/ 787 w 974"/>
                  <a:gd name="T17" fmla="*/ 351 h 449"/>
                  <a:gd name="T18" fmla="*/ 759 w 974"/>
                  <a:gd name="T19" fmla="*/ 460 h 449"/>
                  <a:gd name="T20" fmla="*/ 649 w 974"/>
                  <a:gd name="T21" fmla="*/ 465 h 449"/>
                  <a:gd name="T22" fmla="*/ 552 w 974"/>
                  <a:gd name="T23" fmla="*/ 540 h 449"/>
                  <a:gd name="T24" fmla="*/ 447 w 974"/>
                  <a:gd name="T25" fmla="*/ 476 h 449"/>
                  <a:gd name="T26" fmla="*/ 349 w 974"/>
                  <a:gd name="T27" fmla="*/ 540 h 449"/>
                  <a:gd name="T28" fmla="*/ 256 w 974"/>
                  <a:gd name="T29" fmla="*/ 471 h 449"/>
                  <a:gd name="T30" fmla="*/ 138 w 974"/>
                  <a:gd name="T31" fmla="*/ 475 h 449"/>
                  <a:gd name="T32" fmla="*/ 89 w 974"/>
                  <a:gd name="T33" fmla="*/ 393 h 449"/>
                  <a:gd name="T34" fmla="*/ 6 w 974"/>
                  <a:gd name="T35" fmla="*/ 326 h 449"/>
                  <a:gd name="T36" fmla="*/ 52 w 974"/>
                  <a:gd name="T37" fmla="*/ 242 h 449"/>
                  <a:gd name="T38" fmla="*/ 51 w 974"/>
                  <a:gd name="T39" fmla="*/ 134 h 449"/>
                  <a:gd name="T40" fmla="*/ 180 w 974"/>
                  <a:gd name="T41" fmla="*/ 115 h 4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449"/>
                  <a:gd name="T65" fmla="*/ 974 w 974"/>
                  <a:gd name="T66" fmla="*/ 449 h 4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449">
                    <a:moveTo>
                      <a:pt x="205" y="95"/>
                    </a:moveTo>
                    <a:cubicBezTo>
                      <a:pt x="203" y="35"/>
                      <a:pt x="250" y="33"/>
                      <a:pt x="290" y="27"/>
                    </a:cubicBezTo>
                    <a:cubicBezTo>
                      <a:pt x="330" y="21"/>
                      <a:pt x="413" y="18"/>
                      <a:pt x="436" y="60"/>
                    </a:cubicBezTo>
                    <a:cubicBezTo>
                      <a:pt x="454" y="36"/>
                      <a:pt x="505" y="2"/>
                      <a:pt x="547" y="5"/>
                    </a:cubicBezTo>
                    <a:cubicBezTo>
                      <a:pt x="589" y="8"/>
                      <a:pt x="695" y="0"/>
                      <a:pt x="687" y="79"/>
                    </a:cubicBezTo>
                    <a:cubicBezTo>
                      <a:pt x="754" y="54"/>
                      <a:pt x="776" y="61"/>
                      <a:pt x="826" y="69"/>
                    </a:cubicBezTo>
                    <a:cubicBezTo>
                      <a:pt x="876" y="77"/>
                      <a:pt x="887" y="111"/>
                      <a:pt x="863" y="158"/>
                    </a:cubicBezTo>
                    <a:cubicBezTo>
                      <a:pt x="913" y="164"/>
                      <a:pt x="948" y="179"/>
                      <a:pt x="953" y="201"/>
                    </a:cubicBezTo>
                    <a:cubicBezTo>
                      <a:pt x="974" y="244"/>
                      <a:pt x="938" y="275"/>
                      <a:pt x="896" y="290"/>
                    </a:cubicBezTo>
                    <a:cubicBezTo>
                      <a:pt x="922" y="343"/>
                      <a:pt x="895" y="359"/>
                      <a:pt x="865" y="380"/>
                    </a:cubicBezTo>
                    <a:cubicBezTo>
                      <a:pt x="835" y="401"/>
                      <a:pt x="770" y="392"/>
                      <a:pt x="739" y="384"/>
                    </a:cubicBezTo>
                    <a:cubicBezTo>
                      <a:pt x="724" y="404"/>
                      <a:pt x="731" y="449"/>
                      <a:pt x="629" y="446"/>
                    </a:cubicBezTo>
                    <a:cubicBezTo>
                      <a:pt x="527" y="443"/>
                      <a:pt x="536" y="410"/>
                      <a:pt x="509" y="393"/>
                    </a:cubicBezTo>
                    <a:cubicBezTo>
                      <a:pt x="468" y="418"/>
                      <a:pt x="434" y="448"/>
                      <a:pt x="398" y="446"/>
                    </a:cubicBezTo>
                    <a:cubicBezTo>
                      <a:pt x="321" y="445"/>
                      <a:pt x="334" y="396"/>
                      <a:pt x="292" y="389"/>
                    </a:cubicBezTo>
                    <a:cubicBezTo>
                      <a:pt x="252" y="380"/>
                      <a:pt x="189" y="403"/>
                      <a:pt x="157" y="392"/>
                    </a:cubicBezTo>
                    <a:cubicBezTo>
                      <a:pt x="125" y="381"/>
                      <a:pt x="103" y="354"/>
                      <a:pt x="101" y="324"/>
                    </a:cubicBezTo>
                    <a:cubicBezTo>
                      <a:pt x="56" y="320"/>
                      <a:pt x="14" y="289"/>
                      <a:pt x="7" y="269"/>
                    </a:cubicBezTo>
                    <a:cubicBezTo>
                      <a:pt x="0" y="200"/>
                      <a:pt x="50" y="213"/>
                      <a:pt x="59" y="200"/>
                    </a:cubicBezTo>
                    <a:cubicBezTo>
                      <a:pt x="40" y="164"/>
                      <a:pt x="1" y="161"/>
                      <a:pt x="58" y="111"/>
                    </a:cubicBezTo>
                    <a:cubicBezTo>
                      <a:pt x="115" y="61"/>
                      <a:pt x="194" y="80"/>
                      <a:pt x="205" y="95"/>
                    </a:cubicBezTo>
                    <a:close/>
                  </a:path>
                </a:pathLst>
              </a:custGeom>
              <a:gradFill rotWithShape="1">
                <a:gsLst>
                  <a:gs pos="0">
                    <a:srgbClr val="FD6A00"/>
                  </a:gs>
                  <a:gs pos="100000">
                    <a:srgbClr val="FFA25D"/>
                  </a:gs>
                </a:gsLst>
                <a:lin ang="5400000" scaled="1"/>
              </a:gradFill>
              <a:ln>
                <a:noFill/>
              </a:ln>
              <a:effectLst>
                <a:prstShdw prst="shdw17" dist="29783" dir="1514402">
                  <a:srgbClr val="984000">
                    <a:alpha val="74998"/>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73" name="Oval 309"/>
              <p:cNvSpPr>
                <a:spLocks noChangeArrowheads="1"/>
              </p:cNvSpPr>
              <p:nvPr/>
            </p:nvSpPr>
            <p:spPr bwMode="auto">
              <a:xfrm>
                <a:off x="2914" y="6955"/>
                <a:ext cx="514" cy="290"/>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71" name="Text Box 310"/>
            <p:cNvSpPr txBox="1">
              <a:spLocks noChangeArrowheads="1"/>
            </p:cNvSpPr>
            <p:nvPr/>
          </p:nvSpPr>
          <p:spPr bwMode="auto">
            <a:xfrm>
              <a:off x="936" y="6239"/>
              <a:ext cx="783"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900" dirty="0" err="1" smtClean="0">
                  <a:solidFill>
                    <a:srgbClr val="000000"/>
                  </a:solidFill>
                </a:rPr>
                <a:t>Epo</a:t>
              </a:r>
              <a:endParaRPr lang="en-US" sz="900" dirty="0" smtClean="0">
                <a:solidFill>
                  <a:srgbClr val="000000"/>
                </a:solidFill>
              </a:endParaRPr>
            </a:p>
          </p:txBody>
        </p:sp>
      </p:grpSp>
      <p:grpSp>
        <p:nvGrpSpPr>
          <p:cNvPr id="2144" name="Group 1116"/>
          <p:cNvGrpSpPr>
            <a:grpSpLocks/>
          </p:cNvGrpSpPr>
          <p:nvPr/>
        </p:nvGrpSpPr>
        <p:grpSpPr bwMode="auto">
          <a:xfrm>
            <a:off x="1270900" y="5861392"/>
            <a:ext cx="584876" cy="471222"/>
            <a:chOff x="867" y="6493"/>
            <a:chExt cx="399" cy="522"/>
          </a:xfrm>
        </p:grpSpPr>
        <p:grpSp>
          <p:nvGrpSpPr>
            <p:cNvPr id="2266" name="Group 312"/>
            <p:cNvGrpSpPr>
              <a:grpSpLocks/>
            </p:cNvGrpSpPr>
            <p:nvPr/>
          </p:nvGrpSpPr>
          <p:grpSpPr bwMode="auto">
            <a:xfrm>
              <a:off x="867" y="6493"/>
              <a:ext cx="380" cy="522"/>
              <a:chOff x="880" y="261"/>
              <a:chExt cx="384" cy="473"/>
            </a:xfrm>
          </p:grpSpPr>
          <p:sp>
            <p:nvSpPr>
              <p:cNvPr id="2268" name="Freeform 313"/>
              <p:cNvSpPr>
                <a:spLocks/>
              </p:cNvSpPr>
              <p:nvPr/>
            </p:nvSpPr>
            <p:spPr bwMode="auto">
              <a:xfrm>
                <a:off x="880" y="280"/>
                <a:ext cx="384" cy="454"/>
              </a:xfrm>
              <a:custGeom>
                <a:avLst/>
                <a:gdLst>
                  <a:gd name="T0" fmla="*/ 13 w 384"/>
                  <a:gd name="T1" fmla="*/ 427 h 454"/>
                  <a:gd name="T2" fmla="*/ 1 w 384"/>
                  <a:gd name="T3" fmla="*/ 379 h 454"/>
                  <a:gd name="T4" fmla="*/ 37 w 384"/>
                  <a:gd name="T5" fmla="*/ 156 h 454"/>
                  <a:gd name="T6" fmla="*/ 196 w 384"/>
                  <a:gd name="T7" fmla="*/ 0 h 454"/>
                  <a:gd name="T8" fmla="*/ 346 w 384"/>
                  <a:gd name="T9" fmla="*/ 151 h 454"/>
                  <a:gd name="T10" fmla="*/ 380 w 384"/>
                  <a:gd name="T11" fmla="*/ 374 h 454"/>
                  <a:gd name="T12" fmla="*/ 368 w 384"/>
                  <a:gd name="T13" fmla="*/ 421 h 454"/>
                  <a:gd name="T14" fmla="*/ 275 w 384"/>
                  <a:gd name="T15" fmla="*/ 405 h 454"/>
                  <a:gd name="T16" fmla="*/ 193 w 384"/>
                  <a:gd name="T17" fmla="*/ 454 h 454"/>
                  <a:gd name="T18" fmla="*/ 113 w 384"/>
                  <a:gd name="T19" fmla="*/ 409 h 454"/>
                  <a:gd name="T20" fmla="*/ 13 w 384"/>
                  <a:gd name="T21" fmla="*/ 427 h 4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4"/>
                  <a:gd name="T34" fmla="*/ 0 h 454"/>
                  <a:gd name="T35" fmla="*/ 384 w 384"/>
                  <a:gd name="T36" fmla="*/ 454 h 4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4" h="454">
                    <a:moveTo>
                      <a:pt x="13" y="427"/>
                    </a:moveTo>
                    <a:cubicBezTo>
                      <a:pt x="4" y="402"/>
                      <a:pt x="0" y="421"/>
                      <a:pt x="1" y="379"/>
                    </a:cubicBezTo>
                    <a:cubicBezTo>
                      <a:pt x="43" y="318"/>
                      <a:pt x="7" y="259"/>
                      <a:pt x="37" y="156"/>
                    </a:cubicBezTo>
                    <a:cubicBezTo>
                      <a:pt x="67" y="53"/>
                      <a:pt x="133" y="34"/>
                      <a:pt x="196" y="0"/>
                    </a:cubicBezTo>
                    <a:cubicBezTo>
                      <a:pt x="239" y="30"/>
                      <a:pt x="321" y="59"/>
                      <a:pt x="346" y="151"/>
                    </a:cubicBezTo>
                    <a:cubicBezTo>
                      <a:pt x="371" y="243"/>
                      <a:pt x="350" y="334"/>
                      <a:pt x="380" y="374"/>
                    </a:cubicBezTo>
                    <a:cubicBezTo>
                      <a:pt x="384" y="419"/>
                      <a:pt x="374" y="403"/>
                      <a:pt x="368" y="421"/>
                    </a:cubicBezTo>
                    <a:cubicBezTo>
                      <a:pt x="351" y="426"/>
                      <a:pt x="304" y="400"/>
                      <a:pt x="275" y="405"/>
                    </a:cubicBezTo>
                    <a:cubicBezTo>
                      <a:pt x="246" y="410"/>
                      <a:pt x="214" y="433"/>
                      <a:pt x="193" y="454"/>
                    </a:cubicBezTo>
                    <a:cubicBezTo>
                      <a:pt x="170" y="436"/>
                      <a:pt x="144" y="414"/>
                      <a:pt x="113" y="409"/>
                    </a:cubicBezTo>
                    <a:cubicBezTo>
                      <a:pt x="82" y="403"/>
                      <a:pt x="44" y="408"/>
                      <a:pt x="13" y="427"/>
                    </a:cubicBezTo>
                    <a:close/>
                  </a:path>
                </a:pathLst>
              </a:custGeom>
              <a:gradFill rotWithShape="1">
                <a:gsLst>
                  <a:gs pos="0">
                    <a:srgbClr val="FF4A4A"/>
                  </a:gs>
                  <a:gs pos="100000">
                    <a:srgbClr val="FF8F8F"/>
                  </a:gs>
                </a:gsLst>
                <a:lin ang="5400000" scaled="1"/>
              </a:gradFill>
              <a:ln>
                <a:noFill/>
              </a:ln>
              <a:effectLst>
                <a:prstShdw prst="shdw17" dist="28398" dir="17793903">
                  <a:srgbClr val="992C2C">
                    <a:alpha val="50000"/>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69" name="Oval 314"/>
              <p:cNvSpPr>
                <a:spLocks noChangeArrowheads="1"/>
              </p:cNvSpPr>
              <p:nvPr/>
            </p:nvSpPr>
            <p:spPr bwMode="auto">
              <a:xfrm rot="-4197374">
                <a:off x="864" y="300"/>
                <a:ext cx="312" cy="234"/>
              </a:xfrm>
              <a:prstGeom prst="ellipse">
                <a:avLst/>
              </a:prstGeom>
              <a:gradFill rotWithShape="1">
                <a:gsLst>
                  <a:gs pos="0">
                    <a:schemeClr val="bg1">
                      <a:alpha val="82999"/>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67" name="Text Box 315"/>
            <p:cNvSpPr txBox="1">
              <a:spLocks noChangeArrowheads="1"/>
            </p:cNvSpPr>
            <p:nvPr/>
          </p:nvSpPr>
          <p:spPr bwMode="auto">
            <a:xfrm>
              <a:off x="926" y="6698"/>
              <a:ext cx="34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900" dirty="0" smtClean="0">
                  <a:solidFill>
                    <a:srgbClr val="000000"/>
                  </a:solidFill>
                </a:rPr>
                <a:t>VEGF</a:t>
              </a:r>
            </a:p>
          </p:txBody>
        </p:sp>
      </p:grpSp>
      <p:grpSp>
        <p:nvGrpSpPr>
          <p:cNvPr id="2145" name="Group 1115"/>
          <p:cNvGrpSpPr>
            <a:grpSpLocks/>
          </p:cNvGrpSpPr>
          <p:nvPr/>
        </p:nvGrpSpPr>
        <p:grpSpPr bwMode="auto">
          <a:xfrm rot="2004100">
            <a:off x="1685265" y="6331202"/>
            <a:ext cx="985054" cy="315051"/>
            <a:chOff x="1055" y="7039"/>
            <a:chExt cx="672" cy="349"/>
          </a:xfrm>
        </p:grpSpPr>
        <p:grpSp>
          <p:nvGrpSpPr>
            <p:cNvPr id="2262" name="Group 317"/>
            <p:cNvGrpSpPr>
              <a:grpSpLocks/>
            </p:cNvGrpSpPr>
            <p:nvPr/>
          </p:nvGrpSpPr>
          <p:grpSpPr bwMode="auto">
            <a:xfrm rot="-1922616">
              <a:off x="1055" y="7039"/>
              <a:ext cx="672" cy="330"/>
              <a:chOff x="1318" y="6903"/>
              <a:chExt cx="980" cy="479"/>
            </a:xfrm>
          </p:grpSpPr>
          <p:sp>
            <p:nvSpPr>
              <p:cNvPr id="2264" name="Freeform 318"/>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AEBB01"/>
                  </a:gs>
                  <a:gs pos="100000">
                    <a:srgbClr val="F9FFAB"/>
                  </a:gs>
                </a:gsLst>
                <a:lin ang="54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5" name="Oval 319"/>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63" name="Text Box 320"/>
            <p:cNvSpPr txBox="1">
              <a:spLocks noChangeArrowheads="1"/>
            </p:cNvSpPr>
            <p:nvPr/>
          </p:nvSpPr>
          <p:spPr bwMode="auto">
            <a:xfrm rot="19677384">
              <a:off x="1173" y="7081"/>
              <a:ext cx="448"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NOS</a:t>
              </a:r>
              <a:r>
                <a:rPr lang="en-US" sz="1000">
                  <a:solidFill>
                    <a:srgbClr val="000000"/>
                  </a:solidFill>
                  <a:latin typeface="Baskerville Old Face" charset="0"/>
                </a:rPr>
                <a:t>III</a:t>
              </a:r>
            </a:p>
          </p:txBody>
        </p:sp>
      </p:grpSp>
      <p:grpSp>
        <p:nvGrpSpPr>
          <p:cNvPr id="2146" name="Group 1078"/>
          <p:cNvGrpSpPr>
            <a:grpSpLocks/>
          </p:cNvGrpSpPr>
          <p:nvPr/>
        </p:nvGrpSpPr>
        <p:grpSpPr bwMode="auto">
          <a:xfrm>
            <a:off x="237469" y="745652"/>
            <a:ext cx="1007042" cy="895503"/>
            <a:chOff x="162" y="826"/>
            <a:chExt cx="687" cy="992"/>
          </a:xfrm>
        </p:grpSpPr>
        <p:grpSp>
          <p:nvGrpSpPr>
            <p:cNvPr id="2257" name="Group 322"/>
            <p:cNvGrpSpPr>
              <a:grpSpLocks/>
            </p:cNvGrpSpPr>
            <p:nvPr/>
          </p:nvGrpSpPr>
          <p:grpSpPr bwMode="auto">
            <a:xfrm rot="-374300">
              <a:off x="285" y="826"/>
              <a:ext cx="416" cy="992"/>
              <a:chOff x="4932" y="2576"/>
              <a:chExt cx="376" cy="896"/>
            </a:xfrm>
          </p:grpSpPr>
          <p:sp>
            <p:nvSpPr>
              <p:cNvPr id="2259" name="Freeform 323"/>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0" name="Oval 324"/>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1" name="Oval 325"/>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4" name="Rectangle 326"/>
            <p:cNvSpPr>
              <a:spLocks noChangeArrowheads="1"/>
            </p:cNvSpPr>
            <p:nvPr/>
          </p:nvSpPr>
          <p:spPr bwMode="auto">
            <a:xfrm rot="21225700">
              <a:off x="162" y="989"/>
              <a:ext cx="687" cy="409"/>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Glucose</a:t>
              </a:r>
            </a:p>
            <a:p>
              <a:pPr defTabSz="1750698" fontAlgn="base">
                <a:spcBef>
                  <a:spcPct val="0"/>
                </a:spcBef>
                <a:spcAft>
                  <a:spcPct val="0"/>
                </a:spcAft>
                <a:defRPr/>
              </a:pPr>
              <a:r>
                <a:rPr lang="en-US" sz="900" b="1">
                  <a:solidFill>
                    <a:srgbClr val="FFFFFF"/>
                  </a:solidFill>
                  <a:latin typeface="Arial" charset="0"/>
                  <a:ea typeface="ＭＳ Ｐゴシック" charset="0"/>
                </a:rPr>
                <a:t>Transporter</a:t>
              </a:r>
            </a:p>
          </p:txBody>
        </p:sp>
      </p:grpSp>
      <p:grpSp>
        <p:nvGrpSpPr>
          <p:cNvPr id="2147" name="Group 1079"/>
          <p:cNvGrpSpPr>
            <a:grpSpLocks/>
          </p:cNvGrpSpPr>
          <p:nvPr/>
        </p:nvGrpSpPr>
        <p:grpSpPr bwMode="auto">
          <a:xfrm>
            <a:off x="1382303" y="584064"/>
            <a:ext cx="968929" cy="895503"/>
            <a:chOff x="943" y="647"/>
            <a:chExt cx="661" cy="992"/>
          </a:xfrm>
        </p:grpSpPr>
        <p:grpSp>
          <p:nvGrpSpPr>
            <p:cNvPr id="2252" name="Group 328"/>
            <p:cNvGrpSpPr>
              <a:grpSpLocks/>
            </p:cNvGrpSpPr>
            <p:nvPr/>
          </p:nvGrpSpPr>
          <p:grpSpPr bwMode="auto">
            <a:xfrm rot="-374300">
              <a:off x="1055" y="647"/>
              <a:ext cx="416" cy="992"/>
              <a:chOff x="4932" y="2576"/>
              <a:chExt cx="376" cy="896"/>
            </a:xfrm>
          </p:grpSpPr>
          <p:sp>
            <p:nvSpPr>
              <p:cNvPr id="2254" name="Freeform 329"/>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5" name="Oval 330"/>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6" name="Oval 331"/>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0" name="Rectangle 332"/>
            <p:cNvSpPr>
              <a:spLocks noChangeArrowheads="1"/>
            </p:cNvSpPr>
            <p:nvPr/>
          </p:nvSpPr>
          <p:spPr bwMode="auto">
            <a:xfrm rot="21225700">
              <a:off x="943" y="857"/>
              <a:ext cx="661" cy="409"/>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Glucose</a:t>
              </a:r>
            </a:p>
            <a:p>
              <a:pPr algn="ctr" defTabSz="1750698" fontAlgn="base">
                <a:spcBef>
                  <a:spcPct val="0"/>
                </a:spcBef>
                <a:spcAft>
                  <a:spcPct val="0"/>
                </a:spcAft>
                <a:defRPr/>
              </a:pPr>
              <a:r>
                <a:rPr lang="en-US" sz="900" b="1">
                  <a:solidFill>
                    <a:srgbClr val="FFFFFF"/>
                  </a:solidFill>
                  <a:latin typeface="Arial" charset="0"/>
                  <a:ea typeface="ＭＳ Ｐゴシック" charset="0"/>
                </a:rPr>
                <a:t>Transporter</a:t>
              </a:r>
            </a:p>
          </p:txBody>
        </p:sp>
      </p:grpSp>
      <p:sp>
        <p:nvSpPr>
          <p:cNvPr id="2148" name="Oval 333" descr="Large confetti"/>
          <p:cNvSpPr>
            <a:spLocks noChangeArrowheads="1"/>
          </p:cNvSpPr>
          <p:nvPr/>
        </p:nvSpPr>
        <p:spPr bwMode="auto">
          <a:xfrm>
            <a:off x="1420413" y="250056"/>
            <a:ext cx="656703" cy="404421"/>
          </a:xfrm>
          <a:prstGeom prst="ellipse">
            <a:avLst/>
          </a:prstGeom>
          <a:pattFill prst="lgConfetti">
            <a:fgClr>
              <a:srgbClr val="FA9B00"/>
            </a:fgClr>
            <a:bgClr>
              <a:srgbClr val="D88500"/>
            </a:bgClr>
          </a:pattFill>
          <a:ln w="9525">
            <a:solidFill>
              <a:schemeClr val="tx1"/>
            </a:solidFill>
            <a:round/>
            <a:headEnd/>
            <a:tailEnd/>
          </a:ln>
        </p:spPr>
        <p:txBody>
          <a:bodyPr wrap="none" lIns="66605" tIns="33303" rIns="66605" bIns="33303" anchor="ctr"/>
          <a:lstStyle/>
          <a:p>
            <a:pPr algn="ctr" defTabSz="1750698" fontAlgn="base">
              <a:spcBef>
                <a:spcPct val="0"/>
              </a:spcBef>
              <a:spcAft>
                <a:spcPct val="0"/>
              </a:spcAft>
            </a:pPr>
            <a:r>
              <a:rPr lang="en-US" sz="900" b="1">
                <a:solidFill>
                  <a:srgbClr val="000000"/>
                </a:solidFill>
                <a:latin typeface="Arial" charset="0"/>
                <a:ea typeface="ＭＳ Ｐゴシック" charset="0"/>
              </a:rPr>
              <a:t>Glucose</a:t>
            </a:r>
          </a:p>
        </p:txBody>
      </p:sp>
      <p:grpSp>
        <p:nvGrpSpPr>
          <p:cNvPr id="2149" name="Group 1080"/>
          <p:cNvGrpSpPr>
            <a:grpSpLocks/>
          </p:cNvGrpSpPr>
          <p:nvPr/>
        </p:nvGrpSpPr>
        <p:grpSpPr bwMode="auto">
          <a:xfrm>
            <a:off x="246265" y="1912875"/>
            <a:ext cx="1839648" cy="1169931"/>
            <a:chOff x="168" y="2119"/>
            <a:chExt cx="1255" cy="1296"/>
          </a:xfrm>
        </p:grpSpPr>
        <p:grpSp>
          <p:nvGrpSpPr>
            <p:cNvPr id="2217" name="Group 335"/>
            <p:cNvGrpSpPr>
              <a:grpSpLocks/>
            </p:cNvGrpSpPr>
            <p:nvPr/>
          </p:nvGrpSpPr>
          <p:grpSpPr bwMode="auto">
            <a:xfrm>
              <a:off x="168" y="2119"/>
              <a:ext cx="1255" cy="1296"/>
              <a:chOff x="168" y="2119"/>
              <a:chExt cx="1255" cy="1296"/>
            </a:xfrm>
          </p:grpSpPr>
          <p:grpSp>
            <p:nvGrpSpPr>
              <p:cNvPr id="2219" name="Group 336"/>
              <p:cNvGrpSpPr>
                <a:grpSpLocks/>
              </p:cNvGrpSpPr>
              <p:nvPr/>
            </p:nvGrpSpPr>
            <p:grpSpPr bwMode="auto">
              <a:xfrm rot="555775">
                <a:off x="820" y="2119"/>
                <a:ext cx="114" cy="272"/>
                <a:chOff x="4932" y="2576"/>
                <a:chExt cx="376" cy="896"/>
              </a:xfrm>
            </p:grpSpPr>
            <p:sp>
              <p:nvSpPr>
                <p:cNvPr id="2249" name="Freeform 337"/>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0" name="Oval 338"/>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1" name="Oval 339"/>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0" name="Group 340"/>
              <p:cNvGrpSpPr>
                <a:grpSpLocks/>
              </p:cNvGrpSpPr>
              <p:nvPr/>
            </p:nvGrpSpPr>
            <p:grpSpPr bwMode="auto">
              <a:xfrm rot="2296598">
                <a:off x="1105" y="2291"/>
                <a:ext cx="114" cy="272"/>
                <a:chOff x="4932" y="2576"/>
                <a:chExt cx="376" cy="896"/>
              </a:xfrm>
            </p:grpSpPr>
            <p:sp>
              <p:nvSpPr>
                <p:cNvPr id="2246" name="Freeform 341"/>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7" name="Oval 342"/>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8" name="Oval 343"/>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1" name="Group 344"/>
              <p:cNvGrpSpPr>
                <a:grpSpLocks/>
              </p:cNvGrpSpPr>
              <p:nvPr/>
            </p:nvGrpSpPr>
            <p:grpSpPr bwMode="auto">
              <a:xfrm rot="5400000">
                <a:off x="1230" y="2664"/>
                <a:ext cx="114" cy="272"/>
                <a:chOff x="4932" y="2576"/>
                <a:chExt cx="376" cy="896"/>
              </a:xfrm>
            </p:grpSpPr>
            <p:sp>
              <p:nvSpPr>
                <p:cNvPr id="2243" name="Freeform 345"/>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4" name="Oval 346"/>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5" name="Oval 347"/>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2" name="Group 348"/>
              <p:cNvGrpSpPr>
                <a:grpSpLocks/>
              </p:cNvGrpSpPr>
              <p:nvPr/>
            </p:nvGrpSpPr>
            <p:grpSpPr bwMode="auto">
              <a:xfrm rot="8261868">
                <a:off x="1091" y="3010"/>
                <a:ext cx="114" cy="272"/>
                <a:chOff x="4932" y="2576"/>
                <a:chExt cx="376" cy="896"/>
              </a:xfrm>
            </p:grpSpPr>
            <p:sp>
              <p:nvSpPr>
                <p:cNvPr id="2240" name="Freeform 349"/>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1" name="Oval 350"/>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2" name="Oval 351"/>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3" name="Group 352"/>
              <p:cNvGrpSpPr>
                <a:grpSpLocks/>
              </p:cNvGrpSpPr>
              <p:nvPr/>
            </p:nvGrpSpPr>
            <p:grpSpPr bwMode="auto">
              <a:xfrm rot="-10114423">
                <a:off x="633" y="3143"/>
                <a:ext cx="114" cy="272"/>
                <a:chOff x="4932" y="2576"/>
                <a:chExt cx="376" cy="896"/>
              </a:xfrm>
            </p:grpSpPr>
            <p:sp>
              <p:nvSpPr>
                <p:cNvPr id="2237" name="Freeform 353"/>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8" name="Oval 354"/>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9" name="Oval 355"/>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4" name="Group 356"/>
              <p:cNvGrpSpPr>
                <a:grpSpLocks/>
              </p:cNvGrpSpPr>
              <p:nvPr/>
            </p:nvGrpSpPr>
            <p:grpSpPr bwMode="auto">
              <a:xfrm rot="-8509174">
                <a:off x="360" y="2946"/>
                <a:ext cx="114" cy="272"/>
                <a:chOff x="4932" y="2576"/>
                <a:chExt cx="376" cy="896"/>
              </a:xfrm>
            </p:grpSpPr>
            <p:sp>
              <p:nvSpPr>
                <p:cNvPr id="2234" name="Freeform 357"/>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5" name="Oval 358"/>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6" name="Oval 359"/>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5" name="Group 360"/>
              <p:cNvGrpSpPr>
                <a:grpSpLocks/>
              </p:cNvGrpSpPr>
              <p:nvPr/>
            </p:nvGrpSpPr>
            <p:grpSpPr bwMode="auto">
              <a:xfrm rot="-5144581">
                <a:off x="247" y="2616"/>
                <a:ext cx="114" cy="272"/>
                <a:chOff x="4932" y="2576"/>
                <a:chExt cx="376" cy="896"/>
              </a:xfrm>
            </p:grpSpPr>
            <p:sp>
              <p:nvSpPr>
                <p:cNvPr id="2231" name="Freeform 361"/>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2" name="Oval 362"/>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3" name="Oval 363"/>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6" name="Group 364"/>
              <p:cNvGrpSpPr>
                <a:grpSpLocks/>
              </p:cNvGrpSpPr>
              <p:nvPr/>
            </p:nvGrpSpPr>
            <p:grpSpPr bwMode="auto">
              <a:xfrm rot="-2426769">
                <a:off x="406" y="2296"/>
                <a:ext cx="114" cy="272"/>
                <a:chOff x="4932" y="2576"/>
                <a:chExt cx="376" cy="896"/>
              </a:xfrm>
            </p:grpSpPr>
            <p:sp>
              <p:nvSpPr>
                <p:cNvPr id="2228" name="Freeform 365"/>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29" name="Oval 366"/>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0" name="Oval 367"/>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16" name="Oval 368"/>
              <p:cNvSpPr>
                <a:spLocks noChangeArrowheads="1"/>
              </p:cNvSpPr>
              <p:nvPr/>
            </p:nvSpPr>
            <p:spPr bwMode="auto">
              <a:xfrm>
                <a:off x="335" y="2311"/>
                <a:ext cx="960" cy="960"/>
              </a:xfrm>
              <a:prstGeom prst="ellipse">
                <a:avLst/>
              </a:prstGeom>
              <a:gradFill rotWithShape="1">
                <a:gsLst>
                  <a:gs pos="0">
                    <a:schemeClr val="accent2"/>
                  </a:gs>
                  <a:gs pos="100000">
                    <a:schemeClr val="accent2">
                      <a:gamma/>
                      <a:shade val="54118"/>
                      <a:invGamma/>
                    </a:schemeClr>
                  </a:gs>
                </a:gsLst>
                <a:path path="shape">
                  <a:fillToRect l="50000" t="50000" r="50000" b="50000"/>
                </a:path>
              </a:gradFill>
              <a:ln w="9525">
                <a:solidFill>
                  <a:schemeClr val="tx1"/>
                </a:solidFill>
                <a:round/>
                <a:headEnd/>
                <a:tailEnd/>
              </a:ln>
              <a:effectLst/>
            </p:spPr>
            <p:txBody>
              <a:bodyPr wrap="none"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sp>
          <p:nvSpPr>
            <p:cNvPr id="2417" name="Text Box 369"/>
            <p:cNvSpPr txBox="1">
              <a:spLocks noChangeArrowheads="1"/>
            </p:cNvSpPr>
            <p:nvPr/>
          </p:nvSpPr>
          <p:spPr bwMode="auto">
            <a:xfrm>
              <a:off x="530" y="2571"/>
              <a:ext cx="594" cy="5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Cytoplasmic</a:t>
              </a:r>
            </a:p>
            <a:p>
              <a:pPr algn="ctr" defTabSz="914665" fontAlgn="base">
                <a:spcBef>
                  <a:spcPct val="0"/>
                </a:spcBef>
                <a:spcAft>
                  <a:spcPct val="0"/>
                </a:spcAft>
                <a:defRPr/>
              </a:pPr>
              <a:r>
                <a:rPr lang="en-US" sz="900" b="1">
                  <a:solidFill>
                    <a:srgbClr val="FFFFFF"/>
                  </a:solidFill>
                  <a:latin typeface="Arial" charset="0"/>
                  <a:ea typeface="ＭＳ Ｐゴシック" charset="0"/>
                </a:rPr>
                <a:t>Storage</a:t>
              </a:r>
            </a:p>
            <a:p>
              <a:pPr algn="ctr" defTabSz="914665" fontAlgn="base">
                <a:spcBef>
                  <a:spcPct val="0"/>
                </a:spcBef>
                <a:spcAft>
                  <a:spcPct val="0"/>
                </a:spcAft>
                <a:defRPr/>
              </a:pPr>
              <a:r>
                <a:rPr lang="en-US" sz="900" b="1">
                  <a:solidFill>
                    <a:srgbClr val="FFFFFF"/>
                  </a:solidFill>
                  <a:latin typeface="Arial" charset="0"/>
                  <a:ea typeface="ＭＳ Ｐゴシック" charset="0"/>
                </a:rPr>
                <a:t>Vesicle</a:t>
              </a:r>
            </a:p>
          </p:txBody>
        </p:sp>
      </p:grpSp>
      <p:sp>
        <p:nvSpPr>
          <p:cNvPr id="2150" name="Text Box 370"/>
          <p:cNvSpPr txBox="1">
            <a:spLocks noChangeArrowheads="1"/>
          </p:cNvSpPr>
          <p:nvPr/>
        </p:nvSpPr>
        <p:spPr bwMode="auto">
          <a:xfrm>
            <a:off x="266787" y="3082807"/>
            <a:ext cx="1725241"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FFFFFF"/>
                </a:solidFill>
              </a:rPr>
              <a:t>Glucose Transporters</a:t>
            </a:r>
          </a:p>
        </p:txBody>
      </p:sp>
      <p:sp>
        <p:nvSpPr>
          <p:cNvPr id="2151" name="Text Box 371"/>
          <p:cNvSpPr txBox="1">
            <a:spLocks noChangeArrowheads="1"/>
          </p:cNvSpPr>
          <p:nvPr/>
        </p:nvSpPr>
        <p:spPr bwMode="auto">
          <a:xfrm>
            <a:off x="4009113" y="1999537"/>
            <a:ext cx="733157"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FFFFFF"/>
                </a:solidFill>
              </a:rPr>
              <a:t>Hypoxia</a:t>
            </a:r>
          </a:p>
        </p:txBody>
      </p:sp>
      <p:sp>
        <p:nvSpPr>
          <p:cNvPr id="2152" name="Text Box 372"/>
          <p:cNvSpPr txBox="1">
            <a:spLocks noChangeArrowheads="1"/>
          </p:cNvSpPr>
          <p:nvPr/>
        </p:nvSpPr>
        <p:spPr bwMode="auto">
          <a:xfrm>
            <a:off x="4712724" y="1376878"/>
            <a:ext cx="844291"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dirty="0" err="1" smtClean="0">
                <a:solidFill>
                  <a:srgbClr val="FFFFFF"/>
                </a:solidFill>
              </a:rPr>
              <a:t>Normoxia</a:t>
            </a:r>
            <a:endParaRPr lang="en-US" dirty="0" smtClean="0">
              <a:solidFill>
                <a:srgbClr val="FFFFFF"/>
              </a:solidFill>
            </a:endParaRPr>
          </a:p>
        </p:txBody>
      </p:sp>
      <p:sp>
        <p:nvSpPr>
          <p:cNvPr id="2153" name="Text Box 373"/>
          <p:cNvSpPr txBox="1">
            <a:spLocks noChangeArrowheads="1"/>
          </p:cNvSpPr>
          <p:nvPr/>
        </p:nvSpPr>
        <p:spPr bwMode="auto">
          <a:xfrm>
            <a:off x="457390" y="4816038"/>
            <a:ext cx="570528" cy="19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FFFFFF"/>
                </a:solidFill>
              </a:rPr>
              <a:t>Pyruvate</a:t>
            </a:r>
          </a:p>
        </p:txBody>
      </p:sp>
      <p:sp>
        <p:nvSpPr>
          <p:cNvPr id="2154" name="Text Box 374"/>
          <p:cNvSpPr txBox="1">
            <a:spLocks noChangeArrowheads="1"/>
          </p:cNvSpPr>
          <p:nvPr/>
        </p:nvSpPr>
        <p:spPr bwMode="auto">
          <a:xfrm>
            <a:off x="338822" y="5633003"/>
            <a:ext cx="544880" cy="19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FFFFFF"/>
                </a:solidFill>
              </a:rPr>
              <a:t>Glucose</a:t>
            </a:r>
          </a:p>
        </p:txBody>
      </p:sp>
      <p:sp>
        <p:nvSpPr>
          <p:cNvPr id="2423" name="Text Box 375"/>
          <p:cNvSpPr txBox="1">
            <a:spLocks noChangeArrowheads="1"/>
          </p:cNvSpPr>
          <p:nvPr/>
        </p:nvSpPr>
        <p:spPr bwMode="auto">
          <a:xfrm>
            <a:off x="4008329" y="5345034"/>
            <a:ext cx="820978" cy="344255"/>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Asparagine</a:t>
            </a:r>
          </a:p>
          <a:p>
            <a:pPr algn="ctr" defTabSz="914665" fontAlgn="base">
              <a:spcBef>
                <a:spcPct val="0"/>
              </a:spcBef>
              <a:spcAft>
                <a:spcPct val="0"/>
              </a:spcAft>
              <a:defRPr/>
            </a:pPr>
            <a:r>
              <a:rPr lang="en-US" sz="900" b="1">
                <a:solidFill>
                  <a:srgbClr val="FFFFFF"/>
                </a:solidFill>
                <a:latin typeface="Arial" charset="0"/>
                <a:ea typeface="ＭＳ Ｐゴシック" charset="0"/>
              </a:rPr>
              <a:t>Hydroxylase</a:t>
            </a:r>
          </a:p>
        </p:txBody>
      </p:sp>
      <p:sp>
        <p:nvSpPr>
          <p:cNvPr id="2424" name="Text Box 376"/>
          <p:cNvSpPr txBox="1">
            <a:spLocks noChangeArrowheads="1"/>
          </p:cNvSpPr>
          <p:nvPr/>
        </p:nvSpPr>
        <p:spPr bwMode="auto">
          <a:xfrm>
            <a:off x="7949329" y="3732768"/>
            <a:ext cx="307635"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OH</a:t>
            </a:r>
          </a:p>
        </p:txBody>
      </p:sp>
      <p:sp>
        <p:nvSpPr>
          <p:cNvPr id="2425" name="Text Box 377"/>
          <p:cNvSpPr txBox="1">
            <a:spLocks noChangeArrowheads="1"/>
          </p:cNvSpPr>
          <p:nvPr/>
        </p:nvSpPr>
        <p:spPr bwMode="auto">
          <a:xfrm>
            <a:off x="7386441" y="6202622"/>
            <a:ext cx="107745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Gene Expression</a:t>
            </a:r>
          </a:p>
        </p:txBody>
      </p:sp>
      <p:sp>
        <p:nvSpPr>
          <p:cNvPr id="2426" name="Text Box 378"/>
          <p:cNvSpPr txBox="1">
            <a:spLocks noChangeArrowheads="1"/>
          </p:cNvSpPr>
          <p:nvPr/>
        </p:nvSpPr>
        <p:spPr bwMode="auto">
          <a:xfrm rot="-3115975">
            <a:off x="5345239" y="6465349"/>
            <a:ext cx="37819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HRE</a:t>
            </a:r>
          </a:p>
        </p:txBody>
      </p:sp>
      <p:sp>
        <p:nvSpPr>
          <p:cNvPr id="2427" name="Text Box 379"/>
          <p:cNvSpPr txBox="1">
            <a:spLocks noChangeArrowheads="1"/>
          </p:cNvSpPr>
          <p:nvPr/>
        </p:nvSpPr>
        <p:spPr bwMode="auto">
          <a:xfrm>
            <a:off x="117269" y="6159292"/>
            <a:ext cx="866320" cy="344255"/>
          </a:xfrm>
          <a:prstGeom prst="rect">
            <a:avLst/>
          </a:prstGeom>
          <a:noFill/>
          <a:ln w="25400">
            <a:solidFill>
              <a:srgbClr val="FF0000"/>
            </a:solidFill>
            <a:miter lim="800000"/>
            <a:headEnd/>
            <a:tailEnd/>
          </a:ln>
          <a:effectLst>
            <a:outerShdw dist="35921" dir="2700000" algn="ctr" rotWithShape="0">
              <a:schemeClr val="tx1"/>
            </a:outerShdw>
          </a:effectLst>
        </p:spPr>
        <p:txBody>
          <a:bodyPr lIns="66605" tIns="33303" rIns="66605" bIns="33303">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VEGF</a:t>
            </a:r>
          </a:p>
          <a:p>
            <a:pPr algn="ctr" defTabSz="914665" fontAlgn="base">
              <a:spcBef>
                <a:spcPct val="0"/>
              </a:spcBef>
              <a:spcAft>
                <a:spcPct val="0"/>
              </a:spcAft>
              <a:defRPr/>
            </a:pPr>
            <a:r>
              <a:rPr lang="en-US" sz="900" b="1">
                <a:solidFill>
                  <a:srgbClr val="FFFFFF"/>
                </a:solidFill>
                <a:latin typeface="Arial" charset="0"/>
                <a:ea typeface="ＭＳ Ｐゴシック" charset="0"/>
              </a:rPr>
              <a:t>Pathway</a:t>
            </a:r>
          </a:p>
        </p:txBody>
      </p:sp>
      <p:sp>
        <p:nvSpPr>
          <p:cNvPr id="2428" name="Text Box 380"/>
          <p:cNvSpPr txBox="1">
            <a:spLocks noChangeArrowheads="1"/>
          </p:cNvSpPr>
          <p:nvPr/>
        </p:nvSpPr>
        <p:spPr bwMode="auto">
          <a:xfrm>
            <a:off x="501322" y="6626904"/>
            <a:ext cx="891128" cy="205756"/>
          </a:xfrm>
          <a:prstGeom prst="rect">
            <a:avLst/>
          </a:prstGeom>
          <a:noFill/>
          <a:ln w="25400">
            <a:solidFill>
              <a:srgbClr val="FF0000"/>
            </a:solid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NOS Pathway</a:t>
            </a:r>
          </a:p>
        </p:txBody>
      </p:sp>
      <p:sp>
        <p:nvSpPr>
          <p:cNvPr id="2429" name="Text Box 381"/>
          <p:cNvSpPr txBox="1">
            <a:spLocks noChangeArrowheads="1"/>
          </p:cNvSpPr>
          <p:nvPr/>
        </p:nvSpPr>
        <p:spPr bwMode="auto">
          <a:xfrm>
            <a:off x="7394900" y="4250932"/>
            <a:ext cx="609000" cy="482755"/>
          </a:xfrm>
          <a:prstGeom prst="rect">
            <a:avLst/>
          </a:prstGeom>
          <a:noFill/>
          <a:ln w="25400">
            <a:solidFill>
              <a:srgbClr val="FF0000"/>
            </a:solidFill>
            <a:miter lim="800000"/>
            <a:headEnd/>
            <a:tailEnd/>
          </a:ln>
          <a:effectLst>
            <a:outerShdw dist="35921" dir="2700000" algn="ctr" rotWithShape="0">
              <a:schemeClr val="tx1"/>
            </a:outerShdw>
          </a:effectLst>
        </p:spPr>
        <p:txBody>
          <a:bodyPr wrap="none" lIns="66605" tIns="33303" rIns="66605" bIns="33303">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p53</a:t>
            </a:r>
          </a:p>
          <a:p>
            <a:pPr algn="ctr" defTabSz="914665" fontAlgn="base">
              <a:spcBef>
                <a:spcPct val="0"/>
              </a:spcBef>
              <a:spcAft>
                <a:spcPct val="0"/>
              </a:spcAft>
              <a:defRPr/>
            </a:pPr>
            <a:r>
              <a:rPr lang="en-US" sz="900" b="1">
                <a:solidFill>
                  <a:srgbClr val="FFFFFF"/>
                </a:solidFill>
                <a:latin typeface="Arial" charset="0"/>
                <a:ea typeface="ＭＳ Ｐゴシック" charset="0"/>
              </a:rPr>
              <a:t>Hypoxia</a:t>
            </a:r>
          </a:p>
          <a:p>
            <a:pPr algn="ctr" defTabSz="914665" fontAlgn="base">
              <a:spcBef>
                <a:spcPct val="0"/>
              </a:spcBef>
              <a:spcAft>
                <a:spcPct val="0"/>
              </a:spcAft>
              <a:defRPr/>
            </a:pPr>
            <a:r>
              <a:rPr lang="en-US" sz="900" b="1">
                <a:solidFill>
                  <a:srgbClr val="FFFFFF"/>
                </a:solidFill>
                <a:latin typeface="Arial" charset="0"/>
                <a:ea typeface="ＭＳ Ｐゴシック" charset="0"/>
              </a:rPr>
              <a:t>Pathway</a:t>
            </a:r>
          </a:p>
        </p:txBody>
      </p:sp>
      <p:sp>
        <p:nvSpPr>
          <p:cNvPr id="6166" name="Freeform 1046"/>
          <p:cNvSpPr>
            <a:spLocks/>
          </p:cNvSpPr>
          <p:nvPr/>
        </p:nvSpPr>
        <p:spPr bwMode="auto">
          <a:xfrm>
            <a:off x="5118764" y="6579961"/>
            <a:ext cx="284376" cy="114646"/>
          </a:xfrm>
          <a:custGeom>
            <a:avLst/>
            <a:gdLst/>
            <a:ahLst/>
            <a:cxnLst>
              <a:cxn ang="0">
                <a:pos x="0" y="0"/>
              </a:cxn>
              <a:cxn ang="0">
                <a:pos x="131" y="127"/>
              </a:cxn>
              <a:cxn ang="0">
                <a:pos x="194" y="63"/>
              </a:cxn>
            </a:cxnLst>
            <a:rect l="0" t="0" r="r" b="b"/>
            <a:pathLst>
              <a:path w="194" h="127">
                <a:moveTo>
                  <a:pt x="0" y="0"/>
                </a:moveTo>
                <a:lnTo>
                  <a:pt x="131" y="127"/>
                </a:lnTo>
                <a:lnTo>
                  <a:pt x="194" y="63"/>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6167" name="Freeform 1047"/>
          <p:cNvSpPr>
            <a:spLocks/>
          </p:cNvSpPr>
          <p:nvPr/>
        </p:nvSpPr>
        <p:spPr bwMode="auto">
          <a:xfrm>
            <a:off x="5521876" y="6330809"/>
            <a:ext cx="224275" cy="158880"/>
          </a:xfrm>
          <a:custGeom>
            <a:avLst/>
            <a:gdLst/>
            <a:ahLst/>
            <a:cxnLst>
              <a:cxn ang="0">
                <a:pos x="0" y="0"/>
              </a:cxn>
              <a:cxn ang="0">
                <a:pos x="153" y="113"/>
              </a:cxn>
              <a:cxn ang="0">
                <a:pos x="89" y="176"/>
              </a:cxn>
            </a:cxnLst>
            <a:rect l="0" t="0" r="r" b="b"/>
            <a:pathLst>
              <a:path w="153" h="176">
                <a:moveTo>
                  <a:pt x="0" y="0"/>
                </a:moveTo>
                <a:lnTo>
                  <a:pt x="153" y="113"/>
                </a:lnTo>
                <a:lnTo>
                  <a:pt x="89" y="176"/>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64" name="Group 1113"/>
          <p:cNvGrpSpPr>
            <a:grpSpLocks/>
          </p:cNvGrpSpPr>
          <p:nvPr/>
        </p:nvGrpSpPr>
        <p:grpSpPr bwMode="auto">
          <a:xfrm>
            <a:off x="4555876" y="6282048"/>
            <a:ext cx="703610" cy="296093"/>
            <a:chOff x="3108" y="6959"/>
            <a:chExt cx="480" cy="328"/>
          </a:xfrm>
        </p:grpSpPr>
        <p:grpSp>
          <p:nvGrpSpPr>
            <p:cNvPr id="2213" name="Group 269"/>
            <p:cNvGrpSpPr>
              <a:grpSpLocks/>
            </p:cNvGrpSpPr>
            <p:nvPr/>
          </p:nvGrpSpPr>
          <p:grpSpPr bwMode="auto">
            <a:xfrm rot="2000251">
              <a:off x="3108" y="6959"/>
              <a:ext cx="480" cy="322"/>
              <a:chOff x="3181" y="6201"/>
              <a:chExt cx="844" cy="471"/>
            </a:xfrm>
          </p:grpSpPr>
          <p:sp>
            <p:nvSpPr>
              <p:cNvPr id="2215" name="Freeform 27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37D5D9"/>
                  </a:gs>
                  <a:gs pos="100000">
                    <a:srgbClr val="D5F6F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16" name="Oval 27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14" name="Text Box 272"/>
            <p:cNvSpPr txBox="1">
              <a:spLocks noChangeArrowheads="1"/>
            </p:cNvSpPr>
            <p:nvPr/>
          </p:nvSpPr>
          <p:spPr bwMode="auto">
            <a:xfrm rot="2186667">
              <a:off x="3156" y="6980"/>
              <a:ext cx="36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p300</a:t>
              </a:r>
            </a:p>
          </p:txBody>
        </p:sp>
      </p:grpSp>
      <p:grpSp>
        <p:nvGrpSpPr>
          <p:cNvPr id="2165" name="Group 1114"/>
          <p:cNvGrpSpPr>
            <a:grpSpLocks/>
          </p:cNvGrpSpPr>
          <p:nvPr/>
        </p:nvGrpSpPr>
        <p:grpSpPr bwMode="auto">
          <a:xfrm rot="540287">
            <a:off x="4806537" y="6128599"/>
            <a:ext cx="809152" cy="334008"/>
            <a:chOff x="3279" y="6743"/>
            <a:chExt cx="552" cy="370"/>
          </a:xfrm>
        </p:grpSpPr>
        <p:grpSp>
          <p:nvGrpSpPr>
            <p:cNvPr id="2209" name="Group 69"/>
            <p:cNvGrpSpPr>
              <a:grpSpLocks/>
            </p:cNvGrpSpPr>
            <p:nvPr/>
          </p:nvGrpSpPr>
          <p:grpSpPr bwMode="auto">
            <a:xfrm rot="1166491">
              <a:off x="3279" y="6743"/>
              <a:ext cx="552" cy="370"/>
              <a:chOff x="3181" y="6201"/>
              <a:chExt cx="844" cy="471"/>
            </a:xfrm>
          </p:grpSpPr>
          <p:sp>
            <p:nvSpPr>
              <p:cNvPr id="2211" name="Freeform 7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12" name="Oval 7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10" name="Text Box 72"/>
            <p:cNvSpPr txBox="1">
              <a:spLocks noChangeArrowheads="1"/>
            </p:cNvSpPr>
            <p:nvPr/>
          </p:nvSpPr>
          <p:spPr bwMode="auto">
            <a:xfrm rot="1352907">
              <a:off x="3386" y="6782"/>
              <a:ext cx="34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CBP</a:t>
              </a:r>
            </a:p>
          </p:txBody>
        </p:sp>
      </p:grpSp>
      <p:grpSp>
        <p:nvGrpSpPr>
          <p:cNvPr id="2166" name="Group 1056"/>
          <p:cNvGrpSpPr>
            <a:grpSpLocks/>
          </p:cNvGrpSpPr>
          <p:nvPr/>
        </p:nvGrpSpPr>
        <p:grpSpPr bwMode="auto">
          <a:xfrm>
            <a:off x="2109366" y="1479573"/>
            <a:ext cx="388451" cy="247347"/>
            <a:chOff x="2062" y="4168"/>
            <a:chExt cx="265" cy="274"/>
          </a:xfrm>
        </p:grpSpPr>
        <p:grpSp>
          <p:nvGrpSpPr>
            <p:cNvPr id="2205" name="Group 1057"/>
            <p:cNvGrpSpPr>
              <a:grpSpLocks/>
            </p:cNvGrpSpPr>
            <p:nvPr/>
          </p:nvGrpSpPr>
          <p:grpSpPr bwMode="auto">
            <a:xfrm>
              <a:off x="2062" y="4168"/>
              <a:ext cx="265" cy="251"/>
              <a:chOff x="3233" y="4869"/>
              <a:chExt cx="222" cy="222"/>
            </a:xfrm>
          </p:grpSpPr>
          <p:sp>
            <p:nvSpPr>
              <p:cNvPr id="2207" name="Oval 1058"/>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08" name="Oval 1059"/>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06" name="Text Box 1060"/>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67" name="Group 1061"/>
          <p:cNvGrpSpPr>
            <a:grpSpLocks/>
          </p:cNvGrpSpPr>
          <p:nvPr/>
        </p:nvGrpSpPr>
        <p:grpSpPr bwMode="auto">
          <a:xfrm>
            <a:off x="3282050" y="1385690"/>
            <a:ext cx="388451" cy="247347"/>
            <a:chOff x="2062" y="4168"/>
            <a:chExt cx="265" cy="274"/>
          </a:xfrm>
        </p:grpSpPr>
        <p:grpSp>
          <p:nvGrpSpPr>
            <p:cNvPr id="2201" name="Group 1062"/>
            <p:cNvGrpSpPr>
              <a:grpSpLocks/>
            </p:cNvGrpSpPr>
            <p:nvPr/>
          </p:nvGrpSpPr>
          <p:grpSpPr bwMode="auto">
            <a:xfrm>
              <a:off x="2062" y="4168"/>
              <a:ext cx="265" cy="251"/>
              <a:chOff x="3233" y="4869"/>
              <a:chExt cx="222" cy="222"/>
            </a:xfrm>
          </p:grpSpPr>
          <p:sp>
            <p:nvSpPr>
              <p:cNvPr id="2203" name="Oval 1063"/>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04" name="Oval 1064"/>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02" name="Text Box 1065"/>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68" name="Group 1066"/>
          <p:cNvGrpSpPr>
            <a:grpSpLocks/>
          </p:cNvGrpSpPr>
          <p:nvPr/>
        </p:nvGrpSpPr>
        <p:grpSpPr bwMode="auto">
          <a:xfrm>
            <a:off x="2472898" y="1977877"/>
            <a:ext cx="388451" cy="247347"/>
            <a:chOff x="2062" y="4168"/>
            <a:chExt cx="265" cy="274"/>
          </a:xfrm>
        </p:grpSpPr>
        <p:grpSp>
          <p:nvGrpSpPr>
            <p:cNvPr id="2197" name="Group 1067"/>
            <p:cNvGrpSpPr>
              <a:grpSpLocks/>
            </p:cNvGrpSpPr>
            <p:nvPr/>
          </p:nvGrpSpPr>
          <p:grpSpPr bwMode="auto">
            <a:xfrm>
              <a:off x="2062" y="4168"/>
              <a:ext cx="265" cy="251"/>
              <a:chOff x="3233" y="4869"/>
              <a:chExt cx="222" cy="222"/>
            </a:xfrm>
          </p:grpSpPr>
          <p:sp>
            <p:nvSpPr>
              <p:cNvPr id="2199" name="Oval 1068"/>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00" name="Oval 1069"/>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8" name="Text Box 1070"/>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69" name="Group 1071"/>
          <p:cNvGrpSpPr>
            <a:grpSpLocks/>
          </p:cNvGrpSpPr>
          <p:nvPr/>
        </p:nvGrpSpPr>
        <p:grpSpPr bwMode="auto">
          <a:xfrm>
            <a:off x="2683981" y="4231078"/>
            <a:ext cx="388451" cy="247347"/>
            <a:chOff x="2062" y="4168"/>
            <a:chExt cx="265" cy="274"/>
          </a:xfrm>
        </p:grpSpPr>
        <p:grpSp>
          <p:nvGrpSpPr>
            <p:cNvPr id="2193" name="Group 1072"/>
            <p:cNvGrpSpPr>
              <a:grpSpLocks/>
            </p:cNvGrpSpPr>
            <p:nvPr/>
          </p:nvGrpSpPr>
          <p:grpSpPr bwMode="auto">
            <a:xfrm>
              <a:off x="2062" y="4168"/>
              <a:ext cx="265" cy="251"/>
              <a:chOff x="3233" y="4869"/>
              <a:chExt cx="222" cy="222"/>
            </a:xfrm>
          </p:grpSpPr>
          <p:sp>
            <p:nvSpPr>
              <p:cNvPr id="2195" name="Oval 1073"/>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96" name="Oval 1074"/>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4" name="Text Box 1075"/>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sp>
        <p:nvSpPr>
          <p:cNvPr id="6196" name="Text Box 1076"/>
          <p:cNvSpPr txBox="1">
            <a:spLocks noChangeArrowheads="1"/>
          </p:cNvSpPr>
          <p:nvPr/>
        </p:nvSpPr>
        <p:spPr bwMode="auto">
          <a:xfrm>
            <a:off x="6352597" y="2996952"/>
            <a:ext cx="307635"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OH</a:t>
            </a:r>
          </a:p>
        </p:txBody>
      </p:sp>
      <p:sp>
        <p:nvSpPr>
          <p:cNvPr id="6197" name="Freeform 1077"/>
          <p:cNvSpPr>
            <a:spLocks/>
          </p:cNvSpPr>
          <p:nvPr/>
        </p:nvSpPr>
        <p:spPr bwMode="auto">
          <a:xfrm>
            <a:off x="6291447" y="3172175"/>
            <a:ext cx="85020" cy="79440"/>
          </a:xfrm>
          <a:custGeom>
            <a:avLst/>
            <a:gdLst/>
            <a:ahLst/>
            <a:cxnLst>
              <a:cxn ang="0">
                <a:pos x="58" y="0"/>
              </a:cxn>
              <a:cxn ang="0">
                <a:pos x="0" y="88"/>
              </a:cxn>
            </a:cxnLst>
            <a:rect l="0" t="0" r="r" b="b"/>
            <a:pathLst>
              <a:path w="58" h="88">
                <a:moveTo>
                  <a:pt x="58" y="0"/>
                </a:moveTo>
                <a:lnTo>
                  <a:pt x="0" y="88"/>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72" name="Group 1088"/>
          <p:cNvGrpSpPr>
            <a:grpSpLocks/>
          </p:cNvGrpSpPr>
          <p:nvPr/>
        </p:nvGrpSpPr>
        <p:grpSpPr bwMode="auto">
          <a:xfrm>
            <a:off x="6119943" y="1522866"/>
            <a:ext cx="809152" cy="352062"/>
            <a:chOff x="6770" y="12424"/>
            <a:chExt cx="552" cy="390"/>
          </a:xfrm>
        </p:grpSpPr>
        <p:grpSp>
          <p:nvGrpSpPr>
            <p:cNvPr id="2189" name="Group 1089"/>
            <p:cNvGrpSpPr>
              <a:grpSpLocks/>
            </p:cNvGrpSpPr>
            <p:nvPr/>
          </p:nvGrpSpPr>
          <p:grpSpPr bwMode="auto">
            <a:xfrm rot="-186416">
              <a:off x="6770" y="12424"/>
              <a:ext cx="552" cy="370"/>
              <a:chOff x="3181" y="6201"/>
              <a:chExt cx="844" cy="471"/>
            </a:xfrm>
          </p:grpSpPr>
          <p:sp>
            <p:nvSpPr>
              <p:cNvPr id="2191" name="Freeform 109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92" name="Oval 109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0" name="Text Box 1092"/>
            <p:cNvSpPr txBox="1">
              <a:spLocks noChangeArrowheads="1"/>
            </p:cNvSpPr>
            <p:nvPr/>
          </p:nvSpPr>
          <p:spPr bwMode="auto">
            <a:xfrm>
              <a:off x="6896" y="12507"/>
              <a:ext cx="34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VHL</a:t>
              </a:r>
            </a:p>
          </p:txBody>
        </p:sp>
      </p:grpSp>
      <p:grpSp>
        <p:nvGrpSpPr>
          <p:cNvPr id="2173" name="Group 1096"/>
          <p:cNvGrpSpPr>
            <a:grpSpLocks/>
          </p:cNvGrpSpPr>
          <p:nvPr/>
        </p:nvGrpSpPr>
        <p:grpSpPr bwMode="auto">
          <a:xfrm rot="-353624">
            <a:off x="8356731" y="2697399"/>
            <a:ext cx="922021" cy="334008"/>
            <a:chOff x="5687" y="3027"/>
            <a:chExt cx="629" cy="370"/>
          </a:xfrm>
        </p:grpSpPr>
        <p:grpSp>
          <p:nvGrpSpPr>
            <p:cNvPr id="2185" name="Group 64"/>
            <p:cNvGrpSpPr>
              <a:grpSpLocks/>
            </p:cNvGrpSpPr>
            <p:nvPr/>
          </p:nvGrpSpPr>
          <p:grpSpPr bwMode="auto">
            <a:xfrm rot="-1630406">
              <a:off x="5687" y="3027"/>
              <a:ext cx="552" cy="370"/>
              <a:chOff x="3181" y="6201"/>
              <a:chExt cx="844" cy="471"/>
            </a:xfrm>
          </p:grpSpPr>
          <p:sp>
            <p:nvSpPr>
              <p:cNvPr id="2187" name="Freeform 6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88" name="Oval 6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86" name="Text Box 67"/>
            <p:cNvSpPr txBox="1">
              <a:spLocks noChangeArrowheads="1"/>
            </p:cNvSpPr>
            <p:nvPr/>
          </p:nvSpPr>
          <p:spPr bwMode="auto">
            <a:xfrm rot="20156010">
              <a:off x="5694" y="3052"/>
              <a:ext cx="62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Elongin-C</a:t>
              </a:r>
            </a:p>
          </p:txBody>
        </p:sp>
      </p:grpSp>
      <p:grpSp>
        <p:nvGrpSpPr>
          <p:cNvPr id="2174" name="Group 1128"/>
          <p:cNvGrpSpPr>
            <a:grpSpLocks/>
          </p:cNvGrpSpPr>
          <p:nvPr/>
        </p:nvGrpSpPr>
        <p:grpSpPr bwMode="auto">
          <a:xfrm>
            <a:off x="7735317" y="5502122"/>
            <a:ext cx="1155231" cy="412220"/>
            <a:chOff x="2255" y="6247"/>
            <a:chExt cx="784" cy="438"/>
          </a:xfrm>
        </p:grpSpPr>
        <p:grpSp>
          <p:nvGrpSpPr>
            <p:cNvPr id="2181" name="Group 1124"/>
            <p:cNvGrpSpPr>
              <a:grpSpLocks/>
            </p:cNvGrpSpPr>
            <p:nvPr/>
          </p:nvGrpSpPr>
          <p:grpSpPr bwMode="auto">
            <a:xfrm>
              <a:off x="2255" y="6247"/>
              <a:ext cx="766" cy="376"/>
              <a:chOff x="1318" y="6903"/>
              <a:chExt cx="980" cy="479"/>
            </a:xfrm>
          </p:grpSpPr>
          <p:sp>
            <p:nvSpPr>
              <p:cNvPr id="2183" name="Freeform 1125"/>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00ACA0"/>
                  </a:gs>
                  <a:gs pos="100000">
                    <a:srgbClr val="B7FFFA"/>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84" name="Oval 1126"/>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82" name="Text Box 1127"/>
            <p:cNvSpPr txBox="1">
              <a:spLocks noChangeArrowheads="1"/>
            </p:cNvSpPr>
            <p:nvPr/>
          </p:nvSpPr>
          <p:spPr bwMode="auto">
            <a:xfrm>
              <a:off x="2351" y="6391"/>
              <a:ext cx="688"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p16(INK4A)</a:t>
              </a:r>
            </a:p>
          </p:txBody>
        </p:sp>
      </p:grpSp>
      <p:sp>
        <p:nvSpPr>
          <p:cNvPr id="2175" name="Oval 1129" descr="Large confetti"/>
          <p:cNvSpPr>
            <a:spLocks noChangeArrowheads="1"/>
          </p:cNvSpPr>
          <p:nvPr/>
        </p:nvSpPr>
        <p:spPr bwMode="auto">
          <a:xfrm>
            <a:off x="279979" y="396297"/>
            <a:ext cx="656703" cy="404421"/>
          </a:xfrm>
          <a:prstGeom prst="ellipse">
            <a:avLst/>
          </a:prstGeom>
          <a:pattFill prst="lgConfetti">
            <a:fgClr>
              <a:srgbClr val="FA9B00"/>
            </a:fgClr>
            <a:bgClr>
              <a:srgbClr val="D88500"/>
            </a:bgClr>
          </a:pattFill>
          <a:ln w="9525">
            <a:solidFill>
              <a:schemeClr val="tx1"/>
            </a:solidFill>
            <a:round/>
            <a:headEnd/>
            <a:tailEnd/>
          </a:ln>
        </p:spPr>
        <p:txBody>
          <a:bodyPr wrap="none" lIns="66605" tIns="33303" rIns="66605" bIns="33303" anchor="ctr"/>
          <a:lstStyle/>
          <a:p>
            <a:pPr algn="ctr" defTabSz="1750698" fontAlgn="base">
              <a:spcBef>
                <a:spcPct val="0"/>
              </a:spcBef>
              <a:spcAft>
                <a:spcPct val="0"/>
              </a:spcAft>
            </a:pPr>
            <a:r>
              <a:rPr lang="en-US" sz="900" b="1">
                <a:solidFill>
                  <a:srgbClr val="000000"/>
                </a:solidFill>
                <a:latin typeface="Arial" charset="0"/>
                <a:ea typeface="ＭＳ Ｐゴシック" charset="0"/>
              </a:rPr>
              <a:t>Glucose</a:t>
            </a:r>
          </a:p>
        </p:txBody>
      </p:sp>
      <p:grpSp>
        <p:nvGrpSpPr>
          <p:cNvPr id="2176" name="Group 1074"/>
          <p:cNvGrpSpPr>
            <a:grpSpLocks/>
          </p:cNvGrpSpPr>
          <p:nvPr/>
        </p:nvGrpSpPr>
        <p:grpSpPr bwMode="auto">
          <a:xfrm>
            <a:off x="6926164" y="445955"/>
            <a:ext cx="1937860" cy="399907"/>
            <a:chOff x="197" y="6103"/>
            <a:chExt cx="1322" cy="443"/>
          </a:xfrm>
        </p:grpSpPr>
        <p:sp>
          <p:nvSpPr>
            <p:cNvPr id="1078" name="Text Box 2474"/>
            <p:cNvSpPr txBox="1">
              <a:spLocks noChangeArrowheads="1"/>
            </p:cNvSpPr>
            <p:nvPr/>
          </p:nvSpPr>
          <p:spPr bwMode="auto">
            <a:xfrm>
              <a:off x="197" y="6103"/>
              <a:ext cx="1322" cy="443"/>
            </a:xfrm>
            <a:prstGeom prst="rect">
              <a:avLst/>
            </a:prstGeom>
            <a:noFill/>
            <a:ln w="9525">
              <a:noFill/>
              <a:miter lim="800000"/>
              <a:headEnd/>
              <a:tailEnd/>
            </a:ln>
            <a:effectLst>
              <a:outerShdw dist="12700" dir="10800000" algn="ctr" rotWithShape="0">
                <a:schemeClr val="tx1"/>
              </a:outerShdw>
            </a:effectLst>
          </p:spPr>
          <p:txBody>
            <a:bodyPr>
              <a:spAutoFit/>
            </a:bodyP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941260">
                <a:defRPr/>
              </a:pPr>
              <a:r>
                <a:rPr lang="en-US" sz="800" b="1" dirty="0">
                  <a:solidFill>
                    <a:srgbClr val="FFFFFF"/>
                  </a:solidFill>
                </a:rPr>
                <a:t>     </a:t>
              </a:r>
              <a:r>
                <a:rPr lang="en-US" sz="1000" b="1" dirty="0">
                  <a:solidFill>
                    <a:srgbClr val="FFFFFF"/>
                  </a:solidFill>
                </a:rPr>
                <a:t>2009</a:t>
              </a:r>
            </a:p>
            <a:p>
              <a:pPr defTabSz="941260">
                <a:defRPr/>
              </a:pPr>
              <a:r>
                <a:rPr lang="en-US" sz="1000" b="1" dirty="0">
                  <a:solidFill>
                    <a:srgbClr val="FFFFFF"/>
                  </a:solidFill>
                </a:rPr>
                <a:t>ProteinLounge.com</a:t>
              </a:r>
              <a:endParaRPr lang="en-US" b="1" dirty="0">
                <a:solidFill>
                  <a:srgbClr val="000000"/>
                </a:solidFill>
              </a:endParaRPr>
            </a:p>
          </p:txBody>
        </p:sp>
        <p:sp>
          <p:nvSpPr>
            <p:cNvPr id="1079" name="Oval 1078"/>
            <p:cNvSpPr>
              <a:spLocks noChangeArrowheads="1"/>
            </p:cNvSpPr>
            <p:nvPr/>
          </p:nvSpPr>
          <p:spPr bwMode="auto">
            <a:xfrm>
              <a:off x="240" y="6153"/>
              <a:ext cx="91" cy="91"/>
            </a:xfrm>
            <a:prstGeom prst="ellipse">
              <a:avLst/>
            </a:prstGeom>
            <a:noFill/>
            <a:ln w="3175">
              <a:solidFill>
                <a:schemeClr val="bg1"/>
              </a:solidFill>
              <a:round/>
              <a:headEnd/>
              <a:tailEnd/>
            </a:ln>
            <a:effectLst>
              <a:outerShdw dist="17961" dir="2700000" algn="ctr" rotWithShape="0">
                <a:schemeClr val="tx1"/>
              </a:outerShdw>
            </a:effectLst>
          </p:spPr>
          <p:txBody>
            <a:bodyPr wrap="none" anchor="ct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defRPr/>
              </a:pPr>
              <a:endParaRPr lang="en-US" b="1">
                <a:ln w="18000">
                  <a:solidFill>
                    <a:srgbClr val="FFFFFF"/>
                  </a:solidFill>
                  <a:prstDash val="solid"/>
                  <a:miter lim="800000"/>
                </a:ln>
                <a:noFill/>
                <a:effectLst>
                  <a:outerShdw blurRad="25500" dist="23000" dir="7020000" algn="tl">
                    <a:srgbClr val="000000">
                      <a:alpha val="50000"/>
                    </a:srgbClr>
                  </a:outerShdw>
                </a:effectLst>
              </a:endParaRPr>
            </a:p>
          </p:txBody>
        </p:sp>
      </p:grpSp>
      <p:sp>
        <p:nvSpPr>
          <p:cNvPr id="2177" name="TextBox 1446"/>
          <p:cNvSpPr txBox="1">
            <a:spLocks noChangeArrowheads="1"/>
          </p:cNvSpPr>
          <p:nvPr/>
        </p:nvSpPr>
        <p:spPr bwMode="auto">
          <a:xfrm>
            <a:off x="6939355" y="471223"/>
            <a:ext cx="190077" cy="15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600">
                <a:solidFill>
                  <a:srgbClr val="FFFFFF"/>
                </a:solidFill>
              </a:rPr>
              <a:t>C</a:t>
            </a:r>
          </a:p>
        </p:txBody>
      </p:sp>
      <p:pic>
        <p:nvPicPr>
          <p:cNvPr id="2178" name="Picture 1076" descr="SAB_LOGO_Whit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64275" y="266304"/>
            <a:ext cx="1868964" cy="17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50722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384"/>
          <p:cNvGrpSpPr>
            <a:grpSpLocks/>
          </p:cNvGrpSpPr>
          <p:nvPr/>
        </p:nvGrpSpPr>
        <p:grpSpPr bwMode="auto">
          <a:xfrm>
            <a:off x="-192027" y="699612"/>
            <a:ext cx="9572030" cy="1033620"/>
            <a:chOff x="-150" y="2333"/>
            <a:chExt cx="6289" cy="1103"/>
          </a:xfrm>
        </p:grpSpPr>
        <p:grpSp>
          <p:nvGrpSpPr>
            <p:cNvPr id="2462" name="Group 385"/>
            <p:cNvGrpSpPr>
              <a:grpSpLocks/>
            </p:cNvGrpSpPr>
            <p:nvPr/>
          </p:nvGrpSpPr>
          <p:grpSpPr bwMode="auto">
            <a:xfrm>
              <a:off x="-106" y="2505"/>
              <a:ext cx="6216" cy="866"/>
              <a:chOff x="0" y="1765"/>
              <a:chExt cx="6210" cy="872"/>
            </a:xfrm>
          </p:grpSpPr>
          <p:grpSp>
            <p:nvGrpSpPr>
              <p:cNvPr id="2784" name="Group 386"/>
              <p:cNvGrpSpPr>
                <a:grpSpLocks/>
              </p:cNvGrpSpPr>
              <p:nvPr/>
            </p:nvGrpSpPr>
            <p:grpSpPr bwMode="auto">
              <a:xfrm rot="20386544" flipH="1">
                <a:off x="55" y="2244"/>
                <a:ext cx="645" cy="253"/>
                <a:chOff x="2569" y="1765"/>
                <a:chExt cx="645" cy="265"/>
              </a:xfrm>
            </p:grpSpPr>
            <p:grpSp>
              <p:nvGrpSpPr>
                <p:cNvPr id="3090" name="Group 387"/>
                <p:cNvGrpSpPr>
                  <a:grpSpLocks/>
                </p:cNvGrpSpPr>
                <p:nvPr/>
              </p:nvGrpSpPr>
              <p:grpSpPr bwMode="auto">
                <a:xfrm rot="205847">
                  <a:off x="2998" y="1765"/>
                  <a:ext cx="216" cy="265"/>
                  <a:chOff x="2782" y="1765"/>
                  <a:chExt cx="216" cy="265"/>
                </a:xfrm>
              </p:grpSpPr>
              <p:grpSp>
                <p:nvGrpSpPr>
                  <p:cNvPr id="3113" name="Group 388"/>
                  <p:cNvGrpSpPr>
                    <a:grpSpLocks/>
                  </p:cNvGrpSpPr>
                  <p:nvPr/>
                </p:nvGrpSpPr>
                <p:grpSpPr bwMode="auto">
                  <a:xfrm>
                    <a:off x="2782" y="1765"/>
                    <a:ext cx="111" cy="265"/>
                    <a:chOff x="2887" y="1765"/>
                    <a:chExt cx="111" cy="265"/>
                  </a:xfrm>
                </p:grpSpPr>
                <p:sp>
                  <p:nvSpPr>
                    <p:cNvPr id="3119" name="Freeform 3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0" name="Freeform 3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1" name="Freeform 3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2" name="Freeform 3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14" name="Group 393"/>
                  <p:cNvGrpSpPr>
                    <a:grpSpLocks/>
                  </p:cNvGrpSpPr>
                  <p:nvPr/>
                </p:nvGrpSpPr>
                <p:grpSpPr bwMode="auto">
                  <a:xfrm>
                    <a:off x="2887" y="1765"/>
                    <a:ext cx="111" cy="265"/>
                    <a:chOff x="2887" y="1765"/>
                    <a:chExt cx="111" cy="265"/>
                  </a:xfrm>
                </p:grpSpPr>
                <p:sp>
                  <p:nvSpPr>
                    <p:cNvPr id="3115" name="Freeform 3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6" name="Freeform 3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7" name="Freeform 3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8" name="Freeform 3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1" name="Group 398"/>
                <p:cNvGrpSpPr>
                  <a:grpSpLocks/>
                </p:cNvGrpSpPr>
                <p:nvPr/>
              </p:nvGrpSpPr>
              <p:grpSpPr bwMode="auto">
                <a:xfrm rot="-232276">
                  <a:off x="2569" y="1765"/>
                  <a:ext cx="216" cy="265"/>
                  <a:chOff x="2782" y="1765"/>
                  <a:chExt cx="216" cy="265"/>
                </a:xfrm>
              </p:grpSpPr>
              <p:grpSp>
                <p:nvGrpSpPr>
                  <p:cNvPr id="3103" name="Group 399"/>
                  <p:cNvGrpSpPr>
                    <a:grpSpLocks/>
                  </p:cNvGrpSpPr>
                  <p:nvPr/>
                </p:nvGrpSpPr>
                <p:grpSpPr bwMode="auto">
                  <a:xfrm>
                    <a:off x="2782" y="1765"/>
                    <a:ext cx="111" cy="265"/>
                    <a:chOff x="2887" y="1765"/>
                    <a:chExt cx="111" cy="265"/>
                  </a:xfrm>
                </p:grpSpPr>
                <p:sp>
                  <p:nvSpPr>
                    <p:cNvPr id="3109" name="Freeform 40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0" name="Freeform 40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1" name="Freeform 40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2" name="Freeform 40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04" name="Group 404"/>
                  <p:cNvGrpSpPr>
                    <a:grpSpLocks/>
                  </p:cNvGrpSpPr>
                  <p:nvPr/>
                </p:nvGrpSpPr>
                <p:grpSpPr bwMode="auto">
                  <a:xfrm>
                    <a:off x="2887" y="1765"/>
                    <a:ext cx="111" cy="265"/>
                    <a:chOff x="2887" y="1765"/>
                    <a:chExt cx="111" cy="265"/>
                  </a:xfrm>
                </p:grpSpPr>
                <p:sp>
                  <p:nvSpPr>
                    <p:cNvPr id="3105" name="Freeform 4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6" name="Freeform 4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7" name="Freeform 4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8" name="Freeform 4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2" name="Group 409"/>
                <p:cNvGrpSpPr>
                  <a:grpSpLocks/>
                </p:cNvGrpSpPr>
                <p:nvPr/>
              </p:nvGrpSpPr>
              <p:grpSpPr bwMode="auto">
                <a:xfrm>
                  <a:off x="2782" y="1765"/>
                  <a:ext cx="216" cy="265"/>
                  <a:chOff x="2782" y="1765"/>
                  <a:chExt cx="216" cy="265"/>
                </a:xfrm>
              </p:grpSpPr>
              <p:grpSp>
                <p:nvGrpSpPr>
                  <p:cNvPr id="3093" name="Group 410"/>
                  <p:cNvGrpSpPr>
                    <a:grpSpLocks/>
                  </p:cNvGrpSpPr>
                  <p:nvPr/>
                </p:nvGrpSpPr>
                <p:grpSpPr bwMode="auto">
                  <a:xfrm>
                    <a:off x="2782" y="1765"/>
                    <a:ext cx="111" cy="265"/>
                    <a:chOff x="2887" y="1765"/>
                    <a:chExt cx="111" cy="265"/>
                  </a:xfrm>
                </p:grpSpPr>
                <p:sp>
                  <p:nvSpPr>
                    <p:cNvPr id="3099" name="Freeform 41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0" name="Freeform 41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1" name="Freeform 41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2" name="Freeform 41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94" name="Group 415"/>
                  <p:cNvGrpSpPr>
                    <a:grpSpLocks/>
                  </p:cNvGrpSpPr>
                  <p:nvPr/>
                </p:nvGrpSpPr>
                <p:grpSpPr bwMode="auto">
                  <a:xfrm>
                    <a:off x="2887" y="1765"/>
                    <a:ext cx="111" cy="265"/>
                    <a:chOff x="2887" y="1765"/>
                    <a:chExt cx="111" cy="265"/>
                  </a:xfrm>
                </p:grpSpPr>
                <p:sp>
                  <p:nvSpPr>
                    <p:cNvPr id="3095" name="Freeform 4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6" name="Freeform 4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7" name="Freeform 4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8" name="Freeform 4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5" name="Group 420"/>
              <p:cNvGrpSpPr>
                <a:grpSpLocks/>
              </p:cNvGrpSpPr>
              <p:nvPr/>
            </p:nvGrpSpPr>
            <p:grpSpPr bwMode="auto">
              <a:xfrm rot="19852452" flipH="1">
                <a:off x="0" y="2396"/>
                <a:ext cx="111" cy="241"/>
                <a:chOff x="2887" y="1765"/>
                <a:chExt cx="111" cy="265"/>
              </a:xfrm>
            </p:grpSpPr>
            <p:sp>
              <p:nvSpPr>
                <p:cNvPr id="3086" name="Freeform 4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7" name="Freeform 4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8" name="Freeform 4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9" name="Freeform 4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86" name="Group 425"/>
              <p:cNvGrpSpPr>
                <a:grpSpLocks/>
              </p:cNvGrpSpPr>
              <p:nvPr/>
            </p:nvGrpSpPr>
            <p:grpSpPr bwMode="auto">
              <a:xfrm rot="20827064" flipH="1">
                <a:off x="669" y="2062"/>
                <a:ext cx="645" cy="253"/>
                <a:chOff x="2569" y="1765"/>
                <a:chExt cx="645" cy="265"/>
              </a:xfrm>
            </p:grpSpPr>
            <p:grpSp>
              <p:nvGrpSpPr>
                <p:cNvPr id="3053" name="Group 426"/>
                <p:cNvGrpSpPr>
                  <a:grpSpLocks/>
                </p:cNvGrpSpPr>
                <p:nvPr/>
              </p:nvGrpSpPr>
              <p:grpSpPr bwMode="auto">
                <a:xfrm rot="205847">
                  <a:off x="2998" y="1765"/>
                  <a:ext cx="216" cy="265"/>
                  <a:chOff x="2782" y="1765"/>
                  <a:chExt cx="216" cy="265"/>
                </a:xfrm>
              </p:grpSpPr>
              <p:grpSp>
                <p:nvGrpSpPr>
                  <p:cNvPr id="3076" name="Group 427"/>
                  <p:cNvGrpSpPr>
                    <a:grpSpLocks/>
                  </p:cNvGrpSpPr>
                  <p:nvPr/>
                </p:nvGrpSpPr>
                <p:grpSpPr bwMode="auto">
                  <a:xfrm>
                    <a:off x="2782" y="1765"/>
                    <a:ext cx="111" cy="265"/>
                    <a:chOff x="2887" y="1765"/>
                    <a:chExt cx="111" cy="265"/>
                  </a:xfrm>
                </p:grpSpPr>
                <p:sp>
                  <p:nvSpPr>
                    <p:cNvPr id="3082" name="Freeform 42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3" name="Freeform 42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4" name="Freeform 43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5" name="Freeform 43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77" name="Group 432"/>
                  <p:cNvGrpSpPr>
                    <a:grpSpLocks/>
                  </p:cNvGrpSpPr>
                  <p:nvPr/>
                </p:nvGrpSpPr>
                <p:grpSpPr bwMode="auto">
                  <a:xfrm>
                    <a:off x="2887" y="1765"/>
                    <a:ext cx="111" cy="265"/>
                    <a:chOff x="2887" y="1765"/>
                    <a:chExt cx="111" cy="265"/>
                  </a:xfrm>
                </p:grpSpPr>
                <p:sp>
                  <p:nvSpPr>
                    <p:cNvPr id="3078" name="Freeform 43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9" name="Freeform 43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0" name="Freeform 43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1" name="Freeform 43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4" name="Group 437"/>
                <p:cNvGrpSpPr>
                  <a:grpSpLocks/>
                </p:cNvGrpSpPr>
                <p:nvPr/>
              </p:nvGrpSpPr>
              <p:grpSpPr bwMode="auto">
                <a:xfrm rot="-232276">
                  <a:off x="2569" y="1765"/>
                  <a:ext cx="216" cy="265"/>
                  <a:chOff x="2782" y="1765"/>
                  <a:chExt cx="216" cy="265"/>
                </a:xfrm>
              </p:grpSpPr>
              <p:grpSp>
                <p:nvGrpSpPr>
                  <p:cNvPr id="3066" name="Group 438"/>
                  <p:cNvGrpSpPr>
                    <a:grpSpLocks/>
                  </p:cNvGrpSpPr>
                  <p:nvPr/>
                </p:nvGrpSpPr>
                <p:grpSpPr bwMode="auto">
                  <a:xfrm>
                    <a:off x="2782" y="1765"/>
                    <a:ext cx="111" cy="265"/>
                    <a:chOff x="2887" y="1765"/>
                    <a:chExt cx="111" cy="265"/>
                  </a:xfrm>
                </p:grpSpPr>
                <p:sp>
                  <p:nvSpPr>
                    <p:cNvPr id="3072" name="Freeform 43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3" name="Freeform 44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4" name="Freeform 44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5" name="Freeform 44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67" name="Group 443"/>
                  <p:cNvGrpSpPr>
                    <a:grpSpLocks/>
                  </p:cNvGrpSpPr>
                  <p:nvPr/>
                </p:nvGrpSpPr>
                <p:grpSpPr bwMode="auto">
                  <a:xfrm>
                    <a:off x="2887" y="1765"/>
                    <a:ext cx="111" cy="265"/>
                    <a:chOff x="2887" y="1765"/>
                    <a:chExt cx="111" cy="265"/>
                  </a:xfrm>
                </p:grpSpPr>
                <p:sp>
                  <p:nvSpPr>
                    <p:cNvPr id="3068" name="Freeform 44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9" name="Freeform 44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0" name="Freeform 44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1" name="Freeform 44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5" name="Group 448"/>
                <p:cNvGrpSpPr>
                  <a:grpSpLocks/>
                </p:cNvGrpSpPr>
                <p:nvPr/>
              </p:nvGrpSpPr>
              <p:grpSpPr bwMode="auto">
                <a:xfrm>
                  <a:off x="2782" y="1765"/>
                  <a:ext cx="216" cy="265"/>
                  <a:chOff x="2782" y="1765"/>
                  <a:chExt cx="216" cy="265"/>
                </a:xfrm>
              </p:grpSpPr>
              <p:grpSp>
                <p:nvGrpSpPr>
                  <p:cNvPr id="3056" name="Group 449"/>
                  <p:cNvGrpSpPr>
                    <a:grpSpLocks/>
                  </p:cNvGrpSpPr>
                  <p:nvPr/>
                </p:nvGrpSpPr>
                <p:grpSpPr bwMode="auto">
                  <a:xfrm>
                    <a:off x="2782" y="1765"/>
                    <a:ext cx="111" cy="265"/>
                    <a:chOff x="2887" y="1765"/>
                    <a:chExt cx="111" cy="265"/>
                  </a:xfrm>
                </p:grpSpPr>
                <p:sp>
                  <p:nvSpPr>
                    <p:cNvPr id="3062" name="Freeform 45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3" name="Freeform 45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4" name="Freeform 45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5" name="Freeform 45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57" name="Group 454"/>
                  <p:cNvGrpSpPr>
                    <a:grpSpLocks/>
                  </p:cNvGrpSpPr>
                  <p:nvPr/>
                </p:nvGrpSpPr>
                <p:grpSpPr bwMode="auto">
                  <a:xfrm>
                    <a:off x="2887" y="1765"/>
                    <a:ext cx="111" cy="265"/>
                    <a:chOff x="2887" y="1765"/>
                    <a:chExt cx="111" cy="265"/>
                  </a:xfrm>
                </p:grpSpPr>
                <p:sp>
                  <p:nvSpPr>
                    <p:cNvPr id="3058" name="Freeform 45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9" name="Freeform 45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0" name="Freeform 45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1" name="Freeform 45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7" name="Group 459"/>
              <p:cNvGrpSpPr>
                <a:grpSpLocks/>
              </p:cNvGrpSpPr>
              <p:nvPr/>
            </p:nvGrpSpPr>
            <p:grpSpPr bwMode="auto">
              <a:xfrm rot="20981307" flipH="1">
                <a:off x="1293" y="1919"/>
                <a:ext cx="645" cy="253"/>
                <a:chOff x="2569" y="1765"/>
                <a:chExt cx="645" cy="265"/>
              </a:xfrm>
            </p:grpSpPr>
            <p:grpSp>
              <p:nvGrpSpPr>
                <p:cNvPr id="3020" name="Group 460"/>
                <p:cNvGrpSpPr>
                  <a:grpSpLocks/>
                </p:cNvGrpSpPr>
                <p:nvPr/>
              </p:nvGrpSpPr>
              <p:grpSpPr bwMode="auto">
                <a:xfrm rot="205847">
                  <a:off x="2998" y="1765"/>
                  <a:ext cx="216" cy="265"/>
                  <a:chOff x="2782" y="1765"/>
                  <a:chExt cx="216" cy="265"/>
                </a:xfrm>
              </p:grpSpPr>
              <p:grpSp>
                <p:nvGrpSpPr>
                  <p:cNvPr id="3043" name="Group 461"/>
                  <p:cNvGrpSpPr>
                    <a:grpSpLocks/>
                  </p:cNvGrpSpPr>
                  <p:nvPr/>
                </p:nvGrpSpPr>
                <p:grpSpPr bwMode="auto">
                  <a:xfrm>
                    <a:off x="2782" y="1765"/>
                    <a:ext cx="111" cy="265"/>
                    <a:chOff x="2887" y="1765"/>
                    <a:chExt cx="111" cy="265"/>
                  </a:xfrm>
                </p:grpSpPr>
                <p:sp>
                  <p:nvSpPr>
                    <p:cNvPr id="3049" name="Freeform 46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0" name="Freeform 46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1" name="Freeform 46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2" name="Freeform 46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44" name="Group 466"/>
                  <p:cNvGrpSpPr>
                    <a:grpSpLocks/>
                  </p:cNvGrpSpPr>
                  <p:nvPr/>
                </p:nvGrpSpPr>
                <p:grpSpPr bwMode="auto">
                  <a:xfrm>
                    <a:off x="2887" y="1765"/>
                    <a:ext cx="111" cy="265"/>
                    <a:chOff x="2887" y="1765"/>
                    <a:chExt cx="111" cy="265"/>
                  </a:xfrm>
                </p:grpSpPr>
                <p:sp>
                  <p:nvSpPr>
                    <p:cNvPr id="3045" name="Freeform 46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6" name="Freeform 46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7" name="Freeform 46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8" name="Freeform 47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1" name="Group 471"/>
                <p:cNvGrpSpPr>
                  <a:grpSpLocks/>
                </p:cNvGrpSpPr>
                <p:nvPr/>
              </p:nvGrpSpPr>
              <p:grpSpPr bwMode="auto">
                <a:xfrm rot="-232276">
                  <a:off x="2569" y="1765"/>
                  <a:ext cx="216" cy="265"/>
                  <a:chOff x="2782" y="1765"/>
                  <a:chExt cx="216" cy="265"/>
                </a:xfrm>
              </p:grpSpPr>
              <p:grpSp>
                <p:nvGrpSpPr>
                  <p:cNvPr id="3033" name="Group 472"/>
                  <p:cNvGrpSpPr>
                    <a:grpSpLocks/>
                  </p:cNvGrpSpPr>
                  <p:nvPr/>
                </p:nvGrpSpPr>
                <p:grpSpPr bwMode="auto">
                  <a:xfrm>
                    <a:off x="2782" y="1765"/>
                    <a:ext cx="111" cy="265"/>
                    <a:chOff x="2887" y="1765"/>
                    <a:chExt cx="111" cy="265"/>
                  </a:xfrm>
                </p:grpSpPr>
                <p:sp>
                  <p:nvSpPr>
                    <p:cNvPr id="3039" name="Freeform 47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0" name="Freeform 47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1" name="Freeform 47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2" name="Freeform 47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34" name="Group 477"/>
                  <p:cNvGrpSpPr>
                    <a:grpSpLocks/>
                  </p:cNvGrpSpPr>
                  <p:nvPr/>
                </p:nvGrpSpPr>
                <p:grpSpPr bwMode="auto">
                  <a:xfrm>
                    <a:off x="2887" y="1765"/>
                    <a:ext cx="111" cy="265"/>
                    <a:chOff x="2887" y="1765"/>
                    <a:chExt cx="111" cy="265"/>
                  </a:xfrm>
                </p:grpSpPr>
                <p:sp>
                  <p:nvSpPr>
                    <p:cNvPr id="3035" name="Freeform 47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6" name="Freeform 47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7" name="Freeform 48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8" name="Freeform 48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2" name="Group 482"/>
                <p:cNvGrpSpPr>
                  <a:grpSpLocks/>
                </p:cNvGrpSpPr>
                <p:nvPr/>
              </p:nvGrpSpPr>
              <p:grpSpPr bwMode="auto">
                <a:xfrm>
                  <a:off x="2782" y="1765"/>
                  <a:ext cx="216" cy="265"/>
                  <a:chOff x="2782" y="1765"/>
                  <a:chExt cx="216" cy="265"/>
                </a:xfrm>
              </p:grpSpPr>
              <p:grpSp>
                <p:nvGrpSpPr>
                  <p:cNvPr id="3023" name="Group 483"/>
                  <p:cNvGrpSpPr>
                    <a:grpSpLocks/>
                  </p:cNvGrpSpPr>
                  <p:nvPr/>
                </p:nvGrpSpPr>
                <p:grpSpPr bwMode="auto">
                  <a:xfrm>
                    <a:off x="2782" y="1765"/>
                    <a:ext cx="111" cy="265"/>
                    <a:chOff x="2887" y="1765"/>
                    <a:chExt cx="111" cy="265"/>
                  </a:xfrm>
                </p:grpSpPr>
                <p:sp>
                  <p:nvSpPr>
                    <p:cNvPr id="3029" name="Freeform 48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0" name="Freeform 48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1" name="Freeform 48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2" name="Freeform 48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24" name="Group 488"/>
                  <p:cNvGrpSpPr>
                    <a:grpSpLocks/>
                  </p:cNvGrpSpPr>
                  <p:nvPr/>
                </p:nvGrpSpPr>
                <p:grpSpPr bwMode="auto">
                  <a:xfrm>
                    <a:off x="2887" y="1765"/>
                    <a:ext cx="111" cy="265"/>
                    <a:chOff x="2887" y="1765"/>
                    <a:chExt cx="111" cy="265"/>
                  </a:xfrm>
                </p:grpSpPr>
                <p:sp>
                  <p:nvSpPr>
                    <p:cNvPr id="3025" name="Freeform 4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6" name="Freeform 4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7" name="Freeform 4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8" name="Freeform 4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8" name="Group 493"/>
              <p:cNvGrpSpPr>
                <a:grpSpLocks/>
              </p:cNvGrpSpPr>
              <p:nvPr/>
            </p:nvGrpSpPr>
            <p:grpSpPr bwMode="auto">
              <a:xfrm rot="-420166" flipH="1" flipV="1">
                <a:off x="1927" y="1828"/>
                <a:ext cx="645" cy="254"/>
                <a:chOff x="2569" y="1765"/>
                <a:chExt cx="645" cy="265"/>
              </a:xfrm>
            </p:grpSpPr>
            <p:grpSp>
              <p:nvGrpSpPr>
                <p:cNvPr id="2987" name="Group 494"/>
                <p:cNvGrpSpPr>
                  <a:grpSpLocks/>
                </p:cNvGrpSpPr>
                <p:nvPr/>
              </p:nvGrpSpPr>
              <p:grpSpPr bwMode="auto">
                <a:xfrm rot="205847">
                  <a:off x="2998" y="1765"/>
                  <a:ext cx="216" cy="265"/>
                  <a:chOff x="2782" y="1765"/>
                  <a:chExt cx="216" cy="265"/>
                </a:xfrm>
              </p:grpSpPr>
              <p:grpSp>
                <p:nvGrpSpPr>
                  <p:cNvPr id="3010" name="Group 495"/>
                  <p:cNvGrpSpPr>
                    <a:grpSpLocks/>
                  </p:cNvGrpSpPr>
                  <p:nvPr/>
                </p:nvGrpSpPr>
                <p:grpSpPr bwMode="auto">
                  <a:xfrm>
                    <a:off x="2782" y="1765"/>
                    <a:ext cx="111" cy="265"/>
                    <a:chOff x="2887" y="1765"/>
                    <a:chExt cx="111" cy="265"/>
                  </a:xfrm>
                </p:grpSpPr>
                <p:sp>
                  <p:nvSpPr>
                    <p:cNvPr id="3016" name="Freeform 49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7" name="Freeform 49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8" name="Freeform 49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9" name="Freeform 49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11" name="Group 500"/>
                  <p:cNvGrpSpPr>
                    <a:grpSpLocks/>
                  </p:cNvGrpSpPr>
                  <p:nvPr/>
                </p:nvGrpSpPr>
                <p:grpSpPr bwMode="auto">
                  <a:xfrm>
                    <a:off x="2887" y="1765"/>
                    <a:ext cx="111" cy="265"/>
                    <a:chOff x="2887" y="1765"/>
                    <a:chExt cx="111" cy="265"/>
                  </a:xfrm>
                </p:grpSpPr>
                <p:sp>
                  <p:nvSpPr>
                    <p:cNvPr id="3012" name="Freeform 50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3" name="Freeform 50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4" name="Freeform 50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5" name="Freeform 50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8" name="Group 505"/>
                <p:cNvGrpSpPr>
                  <a:grpSpLocks/>
                </p:cNvGrpSpPr>
                <p:nvPr/>
              </p:nvGrpSpPr>
              <p:grpSpPr bwMode="auto">
                <a:xfrm rot="-232276">
                  <a:off x="2569" y="1765"/>
                  <a:ext cx="216" cy="265"/>
                  <a:chOff x="2782" y="1765"/>
                  <a:chExt cx="216" cy="265"/>
                </a:xfrm>
              </p:grpSpPr>
              <p:grpSp>
                <p:nvGrpSpPr>
                  <p:cNvPr id="3000" name="Group 506"/>
                  <p:cNvGrpSpPr>
                    <a:grpSpLocks/>
                  </p:cNvGrpSpPr>
                  <p:nvPr/>
                </p:nvGrpSpPr>
                <p:grpSpPr bwMode="auto">
                  <a:xfrm>
                    <a:off x="2782" y="1765"/>
                    <a:ext cx="111" cy="265"/>
                    <a:chOff x="2887" y="1765"/>
                    <a:chExt cx="111" cy="265"/>
                  </a:xfrm>
                </p:grpSpPr>
                <p:sp>
                  <p:nvSpPr>
                    <p:cNvPr id="3006" name="Freeform 50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7" name="Freeform 50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8" name="Freeform 50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9" name="Freeform 51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01" name="Group 511"/>
                  <p:cNvGrpSpPr>
                    <a:grpSpLocks/>
                  </p:cNvGrpSpPr>
                  <p:nvPr/>
                </p:nvGrpSpPr>
                <p:grpSpPr bwMode="auto">
                  <a:xfrm>
                    <a:off x="2887" y="1765"/>
                    <a:ext cx="111" cy="265"/>
                    <a:chOff x="2887" y="1765"/>
                    <a:chExt cx="111" cy="265"/>
                  </a:xfrm>
                </p:grpSpPr>
                <p:sp>
                  <p:nvSpPr>
                    <p:cNvPr id="3002" name="Freeform 51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3" name="Freeform 51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4" name="Freeform 51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5" name="Freeform 51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9" name="Group 516"/>
                <p:cNvGrpSpPr>
                  <a:grpSpLocks/>
                </p:cNvGrpSpPr>
                <p:nvPr/>
              </p:nvGrpSpPr>
              <p:grpSpPr bwMode="auto">
                <a:xfrm>
                  <a:off x="2782" y="1765"/>
                  <a:ext cx="216" cy="265"/>
                  <a:chOff x="2782" y="1765"/>
                  <a:chExt cx="216" cy="265"/>
                </a:xfrm>
              </p:grpSpPr>
              <p:grpSp>
                <p:nvGrpSpPr>
                  <p:cNvPr id="2990" name="Group 517"/>
                  <p:cNvGrpSpPr>
                    <a:grpSpLocks/>
                  </p:cNvGrpSpPr>
                  <p:nvPr/>
                </p:nvGrpSpPr>
                <p:grpSpPr bwMode="auto">
                  <a:xfrm>
                    <a:off x="2782" y="1765"/>
                    <a:ext cx="111" cy="265"/>
                    <a:chOff x="2887" y="1765"/>
                    <a:chExt cx="111" cy="265"/>
                  </a:xfrm>
                </p:grpSpPr>
                <p:sp>
                  <p:nvSpPr>
                    <p:cNvPr id="2996" name="Freeform 51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7" name="Freeform 51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8" name="Freeform 52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9" name="Freeform 52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91" name="Group 522"/>
                  <p:cNvGrpSpPr>
                    <a:grpSpLocks/>
                  </p:cNvGrpSpPr>
                  <p:nvPr/>
                </p:nvGrpSpPr>
                <p:grpSpPr bwMode="auto">
                  <a:xfrm>
                    <a:off x="2887" y="1765"/>
                    <a:ext cx="111" cy="265"/>
                    <a:chOff x="2887" y="1765"/>
                    <a:chExt cx="111" cy="265"/>
                  </a:xfrm>
                </p:grpSpPr>
                <p:sp>
                  <p:nvSpPr>
                    <p:cNvPr id="2992" name="Freeform 52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3" name="Freeform 52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4" name="Freeform 52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5" name="Freeform 52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9" name="Group 527"/>
              <p:cNvGrpSpPr>
                <a:grpSpLocks/>
              </p:cNvGrpSpPr>
              <p:nvPr/>
            </p:nvGrpSpPr>
            <p:grpSpPr bwMode="auto">
              <a:xfrm>
                <a:off x="2569" y="1765"/>
                <a:ext cx="3641" cy="838"/>
                <a:chOff x="2569" y="1765"/>
                <a:chExt cx="3641" cy="838"/>
              </a:xfrm>
            </p:grpSpPr>
            <p:grpSp>
              <p:nvGrpSpPr>
                <p:cNvPr id="2790" name="Group 528"/>
                <p:cNvGrpSpPr>
                  <a:grpSpLocks/>
                </p:cNvGrpSpPr>
                <p:nvPr/>
              </p:nvGrpSpPr>
              <p:grpSpPr bwMode="auto">
                <a:xfrm rot="1361465">
                  <a:off x="6099" y="2351"/>
                  <a:ext cx="111" cy="252"/>
                  <a:chOff x="2887" y="1765"/>
                  <a:chExt cx="111" cy="265"/>
                </a:xfrm>
              </p:grpSpPr>
              <p:sp>
                <p:nvSpPr>
                  <p:cNvPr id="2983" name="Freeform 52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4" name="Freeform 53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5" name="Freeform 53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6" name="Freeform 53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91" name="Group 533"/>
                <p:cNvGrpSpPr>
                  <a:grpSpLocks/>
                </p:cNvGrpSpPr>
                <p:nvPr/>
              </p:nvGrpSpPr>
              <p:grpSpPr bwMode="auto">
                <a:xfrm rot="923342">
                  <a:off x="5690" y="2231"/>
                  <a:ext cx="216" cy="252"/>
                  <a:chOff x="2782" y="1765"/>
                  <a:chExt cx="216" cy="265"/>
                </a:xfrm>
              </p:grpSpPr>
              <p:grpSp>
                <p:nvGrpSpPr>
                  <p:cNvPr id="2973" name="Group 534"/>
                  <p:cNvGrpSpPr>
                    <a:grpSpLocks/>
                  </p:cNvGrpSpPr>
                  <p:nvPr/>
                </p:nvGrpSpPr>
                <p:grpSpPr bwMode="auto">
                  <a:xfrm>
                    <a:off x="2782" y="1765"/>
                    <a:ext cx="111" cy="265"/>
                    <a:chOff x="2887" y="1765"/>
                    <a:chExt cx="111" cy="265"/>
                  </a:xfrm>
                </p:grpSpPr>
                <p:sp>
                  <p:nvSpPr>
                    <p:cNvPr id="2979" name="Freeform 53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0" name="Freeform 53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1" name="Freeform 53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2" name="Freeform 53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74" name="Group 539"/>
                  <p:cNvGrpSpPr>
                    <a:grpSpLocks/>
                  </p:cNvGrpSpPr>
                  <p:nvPr/>
                </p:nvGrpSpPr>
                <p:grpSpPr bwMode="auto">
                  <a:xfrm>
                    <a:off x="2887" y="1765"/>
                    <a:ext cx="111" cy="265"/>
                    <a:chOff x="2887" y="1765"/>
                    <a:chExt cx="111" cy="265"/>
                  </a:xfrm>
                </p:grpSpPr>
                <p:sp>
                  <p:nvSpPr>
                    <p:cNvPr id="2975" name="Freeform 54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6" name="Freeform 54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7" name="Freeform 54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8" name="Freeform 54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2" name="Group 544"/>
                <p:cNvGrpSpPr>
                  <a:grpSpLocks/>
                </p:cNvGrpSpPr>
                <p:nvPr/>
              </p:nvGrpSpPr>
              <p:grpSpPr bwMode="auto">
                <a:xfrm rot="1155618">
                  <a:off x="5891" y="2301"/>
                  <a:ext cx="216" cy="252"/>
                  <a:chOff x="2782" y="1765"/>
                  <a:chExt cx="216" cy="265"/>
                </a:xfrm>
              </p:grpSpPr>
              <p:grpSp>
                <p:nvGrpSpPr>
                  <p:cNvPr id="2963" name="Group 545"/>
                  <p:cNvGrpSpPr>
                    <a:grpSpLocks/>
                  </p:cNvGrpSpPr>
                  <p:nvPr/>
                </p:nvGrpSpPr>
                <p:grpSpPr bwMode="auto">
                  <a:xfrm>
                    <a:off x="2782" y="1765"/>
                    <a:ext cx="111" cy="265"/>
                    <a:chOff x="2887" y="1765"/>
                    <a:chExt cx="111" cy="265"/>
                  </a:xfrm>
                </p:grpSpPr>
                <p:sp>
                  <p:nvSpPr>
                    <p:cNvPr id="2969" name="Freeform 54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0" name="Freeform 54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1" name="Freeform 54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2" name="Freeform 54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64" name="Group 550"/>
                  <p:cNvGrpSpPr>
                    <a:grpSpLocks/>
                  </p:cNvGrpSpPr>
                  <p:nvPr/>
                </p:nvGrpSpPr>
                <p:grpSpPr bwMode="auto">
                  <a:xfrm>
                    <a:off x="2887" y="1765"/>
                    <a:ext cx="111" cy="265"/>
                    <a:chOff x="2887" y="1765"/>
                    <a:chExt cx="111" cy="265"/>
                  </a:xfrm>
                </p:grpSpPr>
                <p:sp>
                  <p:nvSpPr>
                    <p:cNvPr id="2965" name="Freeform 55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6" name="Freeform 55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7" name="Freeform 55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8" name="Freeform 55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3" name="Group 555"/>
                <p:cNvGrpSpPr>
                  <a:grpSpLocks/>
                </p:cNvGrpSpPr>
                <p:nvPr/>
              </p:nvGrpSpPr>
              <p:grpSpPr bwMode="auto">
                <a:xfrm rot="827374">
                  <a:off x="5099" y="2110"/>
                  <a:ext cx="645" cy="252"/>
                  <a:chOff x="2569" y="1765"/>
                  <a:chExt cx="645" cy="265"/>
                </a:xfrm>
              </p:grpSpPr>
              <p:grpSp>
                <p:nvGrpSpPr>
                  <p:cNvPr id="2930" name="Group 556"/>
                  <p:cNvGrpSpPr>
                    <a:grpSpLocks/>
                  </p:cNvGrpSpPr>
                  <p:nvPr/>
                </p:nvGrpSpPr>
                <p:grpSpPr bwMode="auto">
                  <a:xfrm rot="205847">
                    <a:off x="2998" y="1765"/>
                    <a:ext cx="216" cy="265"/>
                    <a:chOff x="2782" y="1765"/>
                    <a:chExt cx="216" cy="265"/>
                  </a:xfrm>
                </p:grpSpPr>
                <p:grpSp>
                  <p:nvGrpSpPr>
                    <p:cNvPr id="2953" name="Group 557"/>
                    <p:cNvGrpSpPr>
                      <a:grpSpLocks/>
                    </p:cNvGrpSpPr>
                    <p:nvPr/>
                  </p:nvGrpSpPr>
                  <p:grpSpPr bwMode="auto">
                    <a:xfrm>
                      <a:off x="2782" y="1765"/>
                      <a:ext cx="111" cy="265"/>
                      <a:chOff x="2887" y="1765"/>
                      <a:chExt cx="111" cy="265"/>
                    </a:xfrm>
                  </p:grpSpPr>
                  <p:sp>
                    <p:nvSpPr>
                      <p:cNvPr id="2959" name="Freeform 55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0" name="Freeform 55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1" name="Freeform 56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2" name="Freeform 56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54" name="Group 562"/>
                    <p:cNvGrpSpPr>
                      <a:grpSpLocks/>
                    </p:cNvGrpSpPr>
                    <p:nvPr/>
                  </p:nvGrpSpPr>
                  <p:grpSpPr bwMode="auto">
                    <a:xfrm>
                      <a:off x="2887" y="1765"/>
                      <a:ext cx="111" cy="265"/>
                      <a:chOff x="2887" y="1765"/>
                      <a:chExt cx="111" cy="265"/>
                    </a:xfrm>
                  </p:grpSpPr>
                  <p:sp>
                    <p:nvSpPr>
                      <p:cNvPr id="2955" name="Freeform 56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6" name="Freeform 56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7" name="Freeform 56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8" name="Freeform 56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1" name="Group 567"/>
                  <p:cNvGrpSpPr>
                    <a:grpSpLocks/>
                  </p:cNvGrpSpPr>
                  <p:nvPr/>
                </p:nvGrpSpPr>
                <p:grpSpPr bwMode="auto">
                  <a:xfrm rot="-232276">
                    <a:off x="2569" y="1765"/>
                    <a:ext cx="216" cy="265"/>
                    <a:chOff x="2782" y="1765"/>
                    <a:chExt cx="216" cy="265"/>
                  </a:xfrm>
                </p:grpSpPr>
                <p:grpSp>
                  <p:nvGrpSpPr>
                    <p:cNvPr id="2943" name="Group 568"/>
                    <p:cNvGrpSpPr>
                      <a:grpSpLocks/>
                    </p:cNvGrpSpPr>
                    <p:nvPr/>
                  </p:nvGrpSpPr>
                  <p:grpSpPr bwMode="auto">
                    <a:xfrm>
                      <a:off x="2782" y="1765"/>
                      <a:ext cx="111" cy="265"/>
                      <a:chOff x="2887" y="1765"/>
                      <a:chExt cx="111" cy="265"/>
                    </a:xfrm>
                  </p:grpSpPr>
                  <p:sp>
                    <p:nvSpPr>
                      <p:cNvPr id="2949" name="Freeform 56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0" name="Freeform 57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1" name="Freeform 57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2" name="Freeform 57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44" name="Group 573"/>
                    <p:cNvGrpSpPr>
                      <a:grpSpLocks/>
                    </p:cNvGrpSpPr>
                    <p:nvPr/>
                  </p:nvGrpSpPr>
                  <p:grpSpPr bwMode="auto">
                    <a:xfrm>
                      <a:off x="2887" y="1765"/>
                      <a:ext cx="111" cy="265"/>
                      <a:chOff x="2887" y="1765"/>
                      <a:chExt cx="111" cy="265"/>
                    </a:xfrm>
                  </p:grpSpPr>
                  <p:sp>
                    <p:nvSpPr>
                      <p:cNvPr id="2945" name="Freeform 57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6" name="Freeform 57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7" name="Freeform 57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8" name="Freeform 57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2" name="Group 578"/>
                  <p:cNvGrpSpPr>
                    <a:grpSpLocks/>
                  </p:cNvGrpSpPr>
                  <p:nvPr/>
                </p:nvGrpSpPr>
                <p:grpSpPr bwMode="auto">
                  <a:xfrm>
                    <a:off x="2782" y="1765"/>
                    <a:ext cx="216" cy="265"/>
                    <a:chOff x="2782" y="1765"/>
                    <a:chExt cx="216" cy="265"/>
                  </a:xfrm>
                </p:grpSpPr>
                <p:grpSp>
                  <p:nvGrpSpPr>
                    <p:cNvPr id="2933" name="Group 579"/>
                    <p:cNvGrpSpPr>
                      <a:grpSpLocks/>
                    </p:cNvGrpSpPr>
                    <p:nvPr/>
                  </p:nvGrpSpPr>
                  <p:grpSpPr bwMode="auto">
                    <a:xfrm>
                      <a:off x="2782" y="1765"/>
                      <a:ext cx="111" cy="265"/>
                      <a:chOff x="2887" y="1765"/>
                      <a:chExt cx="111" cy="265"/>
                    </a:xfrm>
                  </p:grpSpPr>
                  <p:sp>
                    <p:nvSpPr>
                      <p:cNvPr id="2939" name="Freeform 58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0" name="Freeform 58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1" name="Freeform 58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2" name="Freeform 58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34" name="Group 584"/>
                    <p:cNvGrpSpPr>
                      <a:grpSpLocks/>
                    </p:cNvGrpSpPr>
                    <p:nvPr/>
                  </p:nvGrpSpPr>
                  <p:grpSpPr bwMode="auto">
                    <a:xfrm>
                      <a:off x="2887" y="1765"/>
                      <a:ext cx="111" cy="265"/>
                      <a:chOff x="2887" y="1765"/>
                      <a:chExt cx="111" cy="265"/>
                    </a:xfrm>
                  </p:grpSpPr>
                  <p:sp>
                    <p:nvSpPr>
                      <p:cNvPr id="2935" name="Freeform 58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6" name="Freeform 58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7" name="Freeform 58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8" name="Freeform 58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4" name="Group 589"/>
                <p:cNvGrpSpPr>
                  <a:grpSpLocks/>
                </p:cNvGrpSpPr>
                <p:nvPr/>
              </p:nvGrpSpPr>
              <p:grpSpPr bwMode="auto">
                <a:xfrm rot="827374">
                  <a:off x="4474" y="1960"/>
                  <a:ext cx="645" cy="265"/>
                  <a:chOff x="2569" y="1765"/>
                  <a:chExt cx="645" cy="265"/>
                </a:xfrm>
              </p:grpSpPr>
              <p:grpSp>
                <p:nvGrpSpPr>
                  <p:cNvPr id="2897" name="Group 590"/>
                  <p:cNvGrpSpPr>
                    <a:grpSpLocks/>
                  </p:cNvGrpSpPr>
                  <p:nvPr/>
                </p:nvGrpSpPr>
                <p:grpSpPr bwMode="auto">
                  <a:xfrm rot="205847">
                    <a:off x="2998" y="1765"/>
                    <a:ext cx="216" cy="265"/>
                    <a:chOff x="2782" y="1765"/>
                    <a:chExt cx="216" cy="265"/>
                  </a:xfrm>
                </p:grpSpPr>
                <p:grpSp>
                  <p:nvGrpSpPr>
                    <p:cNvPr id="2920" name="Group 591"/>
                    <p:cNvGrpSpPr>
                      <a:grpSpLocks/>
                    </p:cNvGrpSpPr>
                    <p:nvPr/>
                  </p:nvGrpSpPr>
                  <p:grpSpPr bwMode="auto">
                    <a:xfrm>
                      <a:off x="2782" y="1765"/>
                      <a:ext cx="111" cy="265"/>
                      <a:chOff x="2887" y="1765"/>
                      <a:chExt cx="111" cy="265"/>
                    </a:xfrm>
                  </p:grpSpPr>
                  <p:sp>
                    <p:nvSpPr>
                      <p:cNvPr id="2926" name="Freeform 59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7" name="Freeform 59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8" name="Freeform 59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9" name="Freeform 59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21" name="Group 596"/>
                    <p:cNvGrpSpPr>
                      <a:grpSpLocks/>
                    </p:cNvGrpSpPr>
                    <p:nvPr/>
                  </p:nvGrpSpPr>
                  <p:grpSpPr bwMode="auto">
                    <a:xfrm>
                      <a:off x="2887" y="1765"/>
                      <a:ext cx="111" cy="265"/>
                      <a:chOff x="2887" y="1765"/>
                      <a:chExt cx="111" cy="265"/>
                    </a:xfrm>
                  </p:grpSpPr>
                  <p:sp>
                    <p:nvSpPr>
                      <p:cNvPr id="2922" name="Freeform 59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3" name="Freeform 59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4" name="Freeform 59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5" name="Freeform 60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8" name="Group 601"/>
                  <p:cNvGrpSpPr>
                    <a:grpSpLocks/>
                  </p:cNvGrpSpPr>
                  <p:nvPr/>
                </p:nvGrpSpPr>
                <p:grpSpPr bwMode="auto">
                  <a:xfrm rot="-232276">
                    <a:off x="2569" y="1765"/>
                    <a:ext cx="216" cy="265"/>
                    <a:chOff x="2782" y="1765"/>
                    <a:chExt cx="216" cy="265"/>
                  </a:xfrm>
                </p:grpSpPr>
                <p:grpSp>
                  <p:nvGrpSpPr>
                    <p:cNvPr id="2910" name="Group 602"/>
                    <p:cNvGrpSpPr>
                      <a:grpSpLocks/>
                    </p:cNvGrpSpPr>
                    <p:nvPr/>
                  </p:nvGrpSpPr>
                  <p:grpSpPr bwMode="auto">
                    <a:xfrm>
                      <a:off x="2782" y="1765"/>
                      <a:ext cx="111" cy="265"/>
                      <a:chOff x="2887" y="1765"/>
                      <a:chExt cx="111" cy="265"/>
                    </a:xfrm>
                  </p:grpSpPr>
                  <p:sp>
                    <p:nvSpPr>
                      <p:cNvPr id="2916" name="Freeform 60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7" name="Freeform 60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8" name="Freeform 60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9" name="Freeform 60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11" name="Group 607"/>
                    <p:cNvGrpSpPr>
                      <a:grpSpLocks/>
                    </p:cNvGrpSpPr>
                    <p:nvPr/>
                  </p:nvGrpSpPr>
                  <p:grpSpPr bwMode="auto">
                    <a:xfrm>
                      <a:off x="2887" y="1765"/>
                      <a:ext cx="111" cy="265"/>
                      <a:chOff x="2887" y="1765"/>
                      <a:chExt cx="111" cy="265"/>
                    </a:xfrm>
                  </p:grpSpPr>
                  <p:sp>
                    <p:nvSpPr>
                      <p:cNvPr id="2912" name="Freeform 60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3" name="Freeform 60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4" name="Freeform 61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5" name="Freeform 61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9" name="Group 612"/>
                  <p:cNvGrpSpPr>
                    <a:grpSpLocks/>
                  </p:cNvGrpSpPr>
                  <p:nvPr/>
                </p:nvGrpSpPr>
                <p:grpSpPr bwMode="auto">
                  <a:xfrm>
                    <a:off x="2782" y="1765"/>
                    <a:ext cx="216" cy="265"/>
                    <a:chOff x="2782" y="1765"/>
                    <a:chExt cx="216" cy="265"/>
                  </a:xfrm>
                </p:grpSpPr>
                <p:grpSp>
                  <p:nvGrpSpPr>
                    <p:cNvPr id="2900" name="Group 613"/>
                    <p:cNvGrpSpPr>
                      <a:grpSpLocks/>
                    </p:cNvGrpSpPr>
                    <p:nvPr/>
                  </p:nvGrpSpPr>
                  <p:grpSpPr bwMode="auto">
                    <a:xfrm>
                      <a:off x="2782" y="1765"/>
                      <a:ext cx="111" cy="265"/>
                      <a:chOff x="2887" y="1765"/>
                      <a:chExt cx="111" cy="265"/>
                    </a:xfrm>
                  </p:grpSpPr>
                  <p:sp>
                    <p:nvSpPr>
                      <p:cNvPr id="2906" name="Freeform 61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7" name="Freeform 61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8" name="Freeform 61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9" name="Freeform 61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01" name="Group 618"/>
                    <p:cNvGrpSpPr>
                      <a:grpSpLocks/>
                    </p:cNvGrpSpPr>
                    <p:nvPr/>
                  </p:nvGrpSpPr>
                  <p:grpSpPr bwMode="auto">
                    <a:xfrm>
                      <a:off x="2887" y="1765"/>
                      <a:ext cx="111" cy="265"/>
                      <a:chOff x="2887" y="1765"/>
                      <a:chExt cx="111" cy="265"/>
                    </a:xfrm>
                  </p:grpSpPr>
                  <p:sp>
                    <p:nvSpPr>
                      <p:cNvPr id="2902" name="Freeform 61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3" name="Freeform 62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4" name="Freeform 62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5" name="Freeform 62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5" name="Group 623"/>
                <p:cNvGrpSpPr>
                  <a:grpSpLocks/>
                </p:cNvGrpSpPr>
                <p:nvPr/>
              </p:nvGrpSpPr>
              <p:grpSpPr bwMode="auto">
                <a:xfrm rot="386853">
                  <a:off x="3844" y="1843"/>
                  <a:ext cx="645" cy="265"/>
                  <a:chOff x="2569" y="1765"/>
                  <a:chExt cx="645" cy="265"/>
                </a:xfrm>
              </p:grpSpPr>
              <p:grpSp>
                <p:nvGrpSpPr>
                  <p:cNvPr id="2864" name="Group 624"/>
                  <p:cNvGrpSpPr>
                    <a:grpSpLocks/>
                  </p:cNvGrpSpPr>
                  <p:nvPr/>
                </p:nvGrpSpPr>
                <p:grpSpPr bwMode="auto">
                  <a:xfrm rot="205847">
                    <a:off x="2998" y="1765"/>
                    <a:ext cx="216" cy="265"/>
                    <a:chOff x="2782" y="1765"/>
                    <a:chExt cx="216" cy="265"/>
                  </a:xfrm>
                </p:grpSpPr>
                <p:grpSp>
                  <p:nvGrpSpPr>
                    <p:cNvPr id="2887" name="Group 625"/>
                    <p:cNvGrpSpPr>
                      <a:grpSpLocks/>
                    </p:cNvGrpSpPr>
                    <p:nvPr/>
                  </p:nvGrpSpPr>
                  <p:grpSpPr bwMode="auto">
                    <a:xfrm>
                      <a:off x="2782" y="1765"/>
                      <a:ext cx="111" cy="265"/>
                      <a:chOff x="2887" y="1765"/>
                      <a:chExt cx="111" cy="265"/>
                    </a:xfrm>
                  </p:grpSpPr>
                  <p:sp>
                    <p:nvSpPr>
                      <p:cNvPr id="2893" name="Freeform 62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4" name="Freeform 62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5" name="Freeform 62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6" name="Freeform 62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88" name="Group 630"/>
                    <p:cNvGrpSpPr>
                      <a:grpSpLocks/>
                    </p:cNvGrpSpPr>
                    <p:nvPr/>
                  </p:nvGrpSpPr>
                  <p:grpSpPr bwMode="auto">
                    <a:xfrm>
                      <a:off x="2887" y="1765"/>
                      <a:ext cx="111" cy="265"/>
                      <a:chOff x="2887" y="1765"/>
                      <a:chExt cx="111" cy="265"/>
                    </a:xfrm>
                  </p:grpSpPr>
                  <p:sp>
                    <p:nvSpPr>
                      <p:cNvPr id="2889" name="Freeform 63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0" name="Freeform 63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1" name="Freeform 63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2" name="Freeform 63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5" name="Group 635"/>
                  <p:cNvGrpSpPr>
                    <a:grpSpLocks/>
                  </p:cNvGrpSpPr>
                  <p:nvPr/>
                </p:nvGrpSpPr>
                <p:grpSpPr bwMode="auto">
                  <a:xfrm rot="-232276">
                    <a:off x="2569" y="1765"/>
                    <a:ext cx="216" cy="265"/>
                    <a:chOff x="2782" y="1765"/>
                    <a:chExt cx="216" cy="265"/>
                  </a:xfrm>
                </p:grpSpPr>
                <p:grpSp>
                  <p:nvGrpSpPr>
                    <p:cNvPr id="2877" name="Group 636"/>
                    <p:cNvGrpSpPr>
                      <a:grpSpLocks/>
                    </p:cNvGrpSpPr>
                    <p:nvPr/>
                  </p:nvGrpSpPr>
                  <p:grpSpPr bwMode="auto">
                    <a:xfrm>
                      <a:off x="2782" y="1765"/>
                      <a:ext cx="111" cy="265"/>
                      <a:chOff x="2887" y="1765"/>
                      <a:chExt cx="111" cy="265"/>
                    </a:xfrm>
                  </p:grpSpPr>
                  <p:sp>
                    <p:nvSpPr>
                      <p:cNvPr id="2883" name="Freeform 63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4" name="Freeform 63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5" name="Freeform 63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6" name="Freeform 64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78" name="Group 641"/>
                    <p:cNvGrpSpPr>
                      <a:grpSpLocks/>
                    </p:cNvGrpSpPr>
                    <p:nvPr/>
                  </p:nvGrpSpPr>
                  <p:grpSpPr bwMode="auto">
                    <a:xfrm>
                      <a:off x="2887" y="1765"/>
                      <a:ext cx="111" cy="265"/>
                      <a:chOff x="2887" y="1765"/>
                      <a:chExt cx="111" cy="265"/>
                    </a:xfrm>
                  </p:grpSpPr>
                  <p:sp>
                    <p:nvSpPr>
                      <p:cNvPr id="2879" name="Freeform 64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0" name="Freeform 64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1" name="Freeform 64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2" name="Freeform 64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6" name="Group 646"/>
                  <p:cNvGrpSpPr>
                    <a:grpSpLocks/>
                  </p:cNvGrpSpPr>
                  <p:nvPr/>
                </p:nvGrpSpPr>
                <p:grpSpPr bwMode="auto">
                  <a:xfrm>
                    <a:off x="2782" y="1765"/>
                    <a:ext cx="216" cy="265"/>
                    <a:chOff x="2782" y="1765"/>
                    <a:chExt cx="216" cy="265"/>
                  </a:xfrm>
                </p:grpSpPr>
                <p:grpSp>
                  <p:nvGrpSpPr>
                    <p:cNvPr id="2867" name="Group 647"/>
                    <p:cNvGrpSpPr>
                      <a:grpSpLocks/>
                    </p:cNvGrpSpPr>
                    <p:nvPr/>
                  </p:nvGrpSpPr>
                  <p:grpSpPr bwMode="auto">
                    <a:xfrm>
                      <a:off x="2782" y="1765"/>
                      <a:ext cx="111" cy="265"/>
                      <a:chOff x="2887" y="1765"/>
                      <a:chExt cx="111" cy="265"/>
                    </a:xfrm>
                  </p:grpSpPr>
                  <p:sp>
                    <p:nvSpPr>
                      <p:cNvPr id="2873" name="Freeform 64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4" name="Freeform 64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5" name="Freeform 65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6" name="Freeform 65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68" name="Group 652"/>
                    <p:cNvGrpSpPr>
                      <a:grpSpLocks/>
                    </p:cNvGrpSpPr>
                    <p:nvPr/>
                  </p:nvGrpSpPr>
                  <p:grpSpPr bwMode="auto">
                    <a:xfrm>
                      <a:off x="2887" y="1765"/>
                      <a:ext cx="111" cy="265"/>
                      <a:chOff x="2887" y="1765"/>
                      <a:chExt cx="111" cy="265"/>
                    </a:xfrm>
                  </p:grpSpPr>
                  <p:sp>
                    <p:nvSpPr>
                      <p:cNvPr id="2869" name="Freeform 65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0" name="Freeform 65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1" name="Freeform 65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2" name="Freeform 65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6" name="Group 657"/>
                <p:cNvGrpSpPr>
                  <a:grpSpLocks/>
                </p:cNvGrpSpPr>
                <p:nvPr/>
              </p:nvGrpSpPr>
              <p:grpSpPr bwMode="auto">
                <a:xfrm rot="232611">
                  <a:off x="3208" y="1768"/>
                  <a:ext cx="645" cy="265"/>
                  <a:chOff x="2569" y="1765"/>
                  <a:chExt cx="645" cy="265"/>
                </a:xfrm>
              </p:grpSpPr>
              <p:grpSp>
                <p:nvGrpSpPr>
                  <p:cNvPr id="2831" name="Group 658"/>
                  <p:cNvGrpSpPr>
                    <a:grpSpLocks/>
                  </p:cNvGrpSpPr>
                  <p:nvPr/>
                </p:nvGrpSpPr>
                <p:grpSpPr bwMode="auto">
                  <a:xfrm rot="205847">
                    <a:off x="2998" y="1765"/>
                    <a:ext cx="216" cy="265"/>
                    <a:chOff x="2782" y="1765"/>
                    <a:chExt cx="216" cy="265"/>
                  </a:xfrm>
                </p:grpSpPr>
                <p:grpSp>
                  <p:nvGrpSpPr>
                    <p:cNvPr id="2854" name="Group 659"/>
                    <p:cNvGrpSpPr>
                      <a:grpSpLocks/>
                    </p:cNvGrpSpPr>
                    <p:nvPr/>
                  </p:nvGrpSpPr>
                  <p:grpSpPr bwMode="auto">
                    <a:xfrm>
                      <a:off x="2782" y="1765"/>
                      <a:ext cx="111" cy="265"/>
                      <a:chOff x="2887" y="1765"/>
                      <a:chExt cx="111" cy="265"/>
                    </a:xfrm>
                  </p:grpSpPr>
                  <p:sp>
                    <p:nvSpPr>
                      <p:cNvPr id="2860" name="Freeform 66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1" name="Freeform 66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2" name="Freeform 66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3" name="Freeform 66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55" name="Group 664"/>
                    <p:cNvGrpSpPr>
                      <a:grpSpLocks/>
                    </p:cNvGrpSpPr>
                    <p:nvPr/>
                  </p:nvGrpSpPr>
                  <p:grpSpPr bwMode="auto">
                    <a:xfrm>
                      <a:off x="2887" y="1765"/>
                      <a:ext cx="111" cy="265"/>
                      <a:chOff x="2887" y="1765"/>
                      <a:chExt cx="111" cy="265"/>
                    </a:xfrm>
                  </p:grpSpPr>
                  <p:sp>
                    <p:nvSpPr>
                      <p:cNvPr id="2856" name="Freeform 66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7" name="Freeform 66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8" name="Freeform 66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9" name="Freeform 66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2" name="Group 669"/>
                  <p:cNvGrpSpPr>
                    <a:grpSpLocks/>
                  </p:cNvGrpSpPr>
                  <p:nvPr/>
                </p:nvGrpSpPr>
                <p:grpSpPr bwMode="auto">
                  <a:xfrm rot="-232276">
                    <a:off x="2569" y="1765"/>
                    <a:ext cx="216" cy="265"/>
                    <a:chOff x="2782" y="1765"/>
                    <a:chExt cx="216" cy="265"/>
                  </a:xfrm>
                </p:grpSpPr>
                <p:grpSp>
                  <p:nvGrpSpPr>
                    <p:cNvPr id="2844" name="Group 670"/>
                    <p:cNvGrpSpPr>
                      <a:grpSpLocks/>
                    </p:cNvGrpSpPr>
                    <p:nvPr/>
                  </p:nvGrpSpPr>
                  <p:grpSpPr bwMode="auto">
                    <a:xfrm>
                      <a:off x="2782" y="1765"/>
                      <a:ext cx="111" cy="265"/>
                      <a:chOff x="2887" y="1765"/>
                      <a:chExt cx="111" cy="265"/>
                    </a:xfrm>
                  </p:grpSpPr>
                  <p:sp>
                    <p:nvSpPr>
                      <p:cNvPr id="2850" name="Freeform 67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1" name="Freeform 67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2" name="Freeform 67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3" name="Freeform 67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45" name="Group 675"/>
                    <p:cNvGrpSpPr>
                      <a:grpSpLocks/>
                    </p:cNvGrpSpPr>
                    <p:nvPr/>
                  </p:nvGrpSpPr>
                  <p:grpSpPr bwMode="auto">
                    <a:xfrm>
                      <a:off x="2887" y="1765"/>
                      <a:ext cx="111" cy="265"/>
                      <a:chOff x="2887" y="1765"/>
                      <a:chExt cx="111" cy="265"/>
                    </a:xfrm>
                  </p:grpSpPr>
                  <p:sp>
                    <p:nvSpPr>
                      <p:cNvPr id="2846" name="Freeform 67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7" name="Freeform 67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8" name="Freeform 67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9" name="Freeform 67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3" name="Group 680"/>
                  <p:cNvGrpSpPr>
                    <a:grpSpLocks/>
                  </p:cNvGrpSpPr>
                  <p:nvPr/>
                </p:nvGrpSpPr>
                <p:grpSpPr bwMode="auto">
                  <a:xfrm>
                    <a:off x="2782" y="1765"/>
                    <a:ext cx="216" cy="265"/>
                    <a:chOff x="2782" y="1765"/>
                    <a:chExt cx="216" cy="265"/>
                  </a:xfrm>
                </p:grpSpPr>
                <p:grpSp>
                  <p:nvGrpSpPr>
                    <p:cNvPr id="2834" name="Group 681"/>
                    <p:cNvGrpSpPr>
                      <a:grpSpLocks/>
                    </p:cNvGrpSpPr>
                    <p:nvPr/>
                  </p:nvGrpSpPr>
                  <p:grpSpPr bwMode="auto">
                    <a:xfrm>
                      <a:off x="2782" y="1765"/>
                      <a:ext cx="111" cy="265"/>
                      <a:chOff x="2887" y="1765"/>
                      <a:chExt cx="111" cy="265"/>
                    </a:xfrm>
                  </p:grpSpPr>
                  <p:sp>
                    <p:nvSpPr>
                      <p:cNvPr id="2840" name="Freeform 68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1" name="Freeform 68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2" name="Freeform 68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3" name="Freeform 68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35" name="Group 686"/>
                    <p:cNvGrpSpPr>
                      <a:grpSpLocks/>
                    </p:cNvGrpSpPr>
                    <p:nvPr/>
                  </p:nvGrpSpPr>
                  <p:grpSpPr bwMode="auto">
                    <a:xfrm>
                      <a:off x="2887" y="1765"/>
                      <a:ext cx="111" cy="265"/>
                      <a:chOff x="2887" y="1765"/>
                      <a:chExt cx="111" cy="265"/>
                    </a:xfrm>
                  </p:grpSpPr>
                  <p:sp>
                    <p:nvSpPr>
                      <p:cNvPr id="2836" name="Freeform 68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7" name="Freeform 68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8" name="Freeform 68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9" name="Freeform 69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7" name="Group 691"/>
                <p:cNvGrpSpPr>
                  <a:grpSpLocks/>
                </p:cNvGrpSpPr>
                <p:nvPr/>
              </p:nvGrpSpPr>
              <p:grpSpPr bwMode="auto">
                <a:xfrm rot="-154920">
                  <a:off x="2569" y="1765"/>
                  <a:ext cx="645" cy="265"/>
                  <a:chOff x="2569" y="1765"/>
                  <a:chExt cx="645" cy="265"/>
                </a:xfrm>
              </p:grpSpPr>
              <p:grpSp>
                <p:nvGrpSpPr>
                  <p:cNvPr id="2798" name="Group 692"/>
                  <p:cNvGrpSpPr>
                    <a:grpSpLocks/>
                  </p:cNvGrpSpPr>
                  <p:nvPr/>
                </p:nvGrpSpPr>
                <p:grpSpPr bwMode="auto">
                  <a:xfrm rot="205847">
                    <a:off x="2998" y="1765"/>
                    <a:ext cx="216" cy="265"/>
                    <a:chOff x="2782" y="1765"/>
                    <a:chExt cx="216" cy="265"/>
                  </a:xfrm>
                </p:grpSpPr>
                <p:grpSp>
                  <p:nvGrpSpPr>
                    <p:cNvPr id="2821" name="Group 693"/>
                    <p:cNvGrpSpPr>
                      <a:grpSpLocks/>
                    </p:cNvGrpSpPr>
                    <p:nvPr/>
                  </p:nvGrpSpPr>
                  <p:grpSpPr bwMode="auto">
                    <a:xfrm>
                      <a:off x="2782" y="1765"/>
                      <a:ext cx="111" cy="265"/>
                      <a:chOff x="2887" y="1765"/>
                      <a:chExt cx="111" cy="265"/>
                    </a:xfrm>
                  </p:grpSpPr>
                  <p:sp>
                    <p:nvSpPr>
                      <p:cNvPr id="2827" name="Freeform 6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8" name="Freeform 6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9" name="Freeform 6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0" name="Freeform 6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22" name="Group 698"/>
                    <p:cNvGrpSpPr>
                      <a:grpSpLocks/>
                    </p:cNvGrpSpPr>
                    <p:nvPr/>
                  </p:nvGrpSpPr>
                  <p:grpSpPr bwMode="auto">
                    <a:xfrm>
                      <a:off x="2887" y="1765"/>
                      <a:ext cx="111" cy="265"/>
                      <a:chOff x="2887" y="1765"/>
                      <a:chExt cx="111" cy="265"/>
                    </a:xfrm>
                  </p:grpSpPr>
                  <p:sp>
                    <p:nvSpPr>
                      <p:cNvPr id="2823" name="Freeform 69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4" name="Freeform 70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5" name="Freeform 70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6" name="Freeform 70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9" name="Group 703"/>
                  <p:cNvGrpSpPr>
                    <a:grpSpLocks/>
                  </p:cNvGrpSpPr>
                  <p:nvPr/>
                </p:nvGrpSpPr>
                <p:grpSpPr bwMode="auto">
                  <a:xfrm rot="-232276">
                    <a:off x="2569" y="1765"/>
                    <a:ext cx="216" cy="265"/>
                    <a:chOff x="2782" y="1765"/>
                    <a:chExt cx="216" cy="265"/>
                  </a:xfrm>
                </p:grpSpPr>
                <p:grpSp>
                  <p:nvGrpSpPr>
                    <p:cNvPr id="2811" name="Group 704"/>
                    <p:cNvGrpSpPr>
                      <a:grpSpLocks/>
                    </p:cNvGrpSpPr>
                    <p:nvPr/>
                  </p:nvGrpSpPr>
                  <p:grpSpPr bwMode="auto">
                    <a:xfrm>
                      <a:off x="2782" y="1765"/>
                      <a:ext cx="111" cy="265"/>
                      <a:chOff x="2887" y="1765"/>
                      <a:chExt cx="111" cy="265"/>
                    </a:xfrm>
                  </p:grpSpPr>
                  <p:sp>
                    <p:nvSpPr>
                      <p:cNvPr id="2817" name="Freeform 7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8" name="Freeform 7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9" name="Freeform 7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0" name="Freeform 7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12" name="Group 709"/>
                    <p:cNvGrpSpPr>
                      <a:grpSpLocks/>
                    </p:cNvGrpSpPr>
                    <p:nvPr/>
                  </p:nvGrpSpPr>
                  <p:grpSpPr bwMode="auto">
                    <a:xfrm>
                      <a:off x="2887" y="1765"/>
                      <a:ext cx="111" cy="265"/>
                      <a:chOff x="2887" y="1765"/>
                      <a:chExt cx="111" cy="265"/>
                    </a:xfrm>
                  </p:grpSpPr>
                  <p:sp>
                    <p:nvSpPr>
                      <p:cNvPr id="2813" name="Freeform 71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4" name="Freeform 71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5" name="Freeform 71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6" name="Freeform 71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00" name="Group 714"/>
                  <p:cNvGrpSpPr>
                    <a:grpSpLocks/>
                  </p:cNvGrpSpPr>
                  <p:nvPr/>
                </p:nvGrpSpPr>
                <p:grpSpPr bwMode="auto">
                  <a:xfrm>
                    <a:off x="2782" y="1765"/>
                    <a:ext cx="216" cy="265"/>
                    <a:chOff x="2782" y="1765"/>
                    <a:chExt cx="216" cy="265"/>
                  </a:xfrm>
                </p:grpSpPr>
                <p:grpSp>
                  <p:nvGrpSpPr>
                    <p:cNvPr id="2801" name="Group 715"/>
                    <p:cNvGrpSpPr>
                      <a:grpSpLocks/>
                    </p:cNvGrpSpPr>
                    <p:nvPr/>
                  </p:nvGrpSpPr>
                  <p:grpSpPr bwMode="auto">
                    <a:xfrm>
                      <a:off x="2782" y="1765"/>
                      <a:ext cx="111" cy="265"/>
                      <a:chOff x="2887" y="1765"/>
                      <a:chExt cx="111" cy="265"/>
                    </a:xfrm>
                  </p:grpSpPr>
                  <p:sp>
                    <p:nvSpPr>
                      <p:cNvPr id="2807" name="Freeform 7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8" name="Freeform 7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9" name="Freeform 7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0" name="Freeform 7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02" name="Group 720"/>
                    <p:cNvGrpSpPr>
                      <a:grpSpLocks/>
                    </p:cNvGrpSpPr>
                    <p:nvPr/>
                  </p:nvGrpSpPr>
                  <p:grpSpPr bwMode="auto">
                    <a:xfrm>
                      <a:off x="2887" y="1765"/>
                      <a:ext cx="111" cy="265"/>
                      <a:chOff x="2887" y="1765"/>
                      <a:chExt cx="111" cy="265"/>
                    </a:xfrm>
                  </p:grpSpPr>
                  <p:sp>
                    <p:nvSpPr>
                      <p:cNvPr id="2803" name="Freeform 7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4" name="Freeform 7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5" name="Freeform 7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6" name="Freeform 7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grpSp>
        <p:grpSp>
          <p:nvGrpSpPr>
            <p:cNvPr id="2463" name="Group 725"/>
            <p:cNvGrpSpPr>
              <a:grpSpLocks/>
            </p:cNvGrpSpPr>
            <p:nvPr/>
          </p:nvGrpSpPr>
          <p:grpSpPr bwMode="auto">
            <a:xfrm>
              <a:off x="-114" y="2713"/>
              <a:ext cx="6246" cy="723"/>
              <a:chOff x="-2" y="1713"/>
              <a:chExt cx="6240" cy="728"/>
            </a:xfrm>
          </p:grpSpPr>
          <p:sp>
            <p:nvSpPr>
              <p:cNvPr id="2721" name="Oval 726"/>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2" name="Oval 727"/>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3" name="Oval 728"/>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4" name="Oval 729"/>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5" name="Oval 730"/>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6" name="Oval 731"/>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7" name="Oval 732"/>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8" name="Oval 733"/>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9" name="Oval 734"/>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0" name="Oval 735"/>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1" name="Oval 736"/>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2" name="Oval 737"/>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3" name="Oval 738"/>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4" name="Oval 739"/>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5" name="Oval 740"/>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6" name="Oval 741"/>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7" name="Oval 742"/>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8" name="Oval 743"/>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9" name="Oval 744"/>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0" name="Oval 745"/>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1" name="Oval 746"/>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2" name="Oval 747"/>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3" name="Oval 748"/>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4" name="Oval 749"/>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5" name="Oval 750"/>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6" name="Oval 751"/>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7" name="Oval 752"/>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8" name="Oval 753"/>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9" name="Oval 754"/>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0" name="Oval 755"/>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1" name="Oval 756"/>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2" name="Oval 757"/>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3" name="Oval 758"/>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4" name="Oval 759"/>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5" name="Oval 760"/>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6" name="Oval 761"/>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7" name="Oval 762"/>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8" name="Oval 763"/>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9" name="Oval 764"/>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0" name="Oval 765"/>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1" name="Oval 766"/>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2" name="Oval 767"/>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3" name="Oval 768"/>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4" name="Oval 769"/>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5" name="Oval 770"/>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6" name="Oval 771"/>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7" name="Oval 772"/>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8" name="Oval 773"/>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9" name="Oval 774"/>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0" name="Oval 775"/>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1" name="Oval 776"/>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2" name="Oval 777"/>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3" name="Oval 778"/>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4" name="Oval 779"/>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5" name="Oval 780"/>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6" name="Oval 781"/>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7" name="Oval 782"/>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8" name="Oval 783"/>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9" name="Oval 784"/>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0" name="Oval 785"/>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1" name="Oval 786"/>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2" name="Oval 787"/>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3" name="Oval 788"/>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4" name="Group 789"/>
            <p:cNvGrpSpPr>
              <a:grpSpLocks/>
            </p:cNvGrpSpPr>
            <p:nvPr/>
          </p:nvGrpSpPr>
          <p:grpSpPr bwMode="auto">
            <a:xfrm>
              <a:off x="-150" y="2333"/>
              <a:ext cx="6289" cy="827"/>
              <a:chOff x="-14" y="2795"/>
              <a:chExt cx="4721" cy="621"/>
            </a:xfrm>
          </p:grpSpPr>
          <p:grpSp>
            <p:nvGrpSpPr>
              <p:cNvPr id="2465" name="Group 790"/>
              <p:cNvGrpSpPr>
                <a:grpSpLocks/>
              </p:cNvGrpSpPr>
              <p:nvPr/>
            </p:nvGrpSpPr>
            <p:grpSpPr bwMode="auto">
              <a:xfrm>
                <a:off x="11" y="2795"/>
                <a:ext cx="4689" cy="543"/>
                <a:chOff x="-2" y="1713"/>
                <a:chExt cx="6240" cy="728"/>
              </a:xfrm>
            </p:grpSpPr>
            <p:sp>
              <p:nvSpPr>
                <p:cNvPr id="2658" name="Oval 791"/>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9" name="Oval 792"/>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0" name="Oval 793"/>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1" name="Oval 794"/>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2" name="Oval 795"/>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3" name="Oval 796"/>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4" name="Oval 797"/>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5" name="Oval 798"/>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6" name="Oval 799"/>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7" name="Oval 800"/>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8" name="Oval 801"/>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9" name="Oval 802"/>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0" name="Oval 803"/>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1" name="Oval 804"/>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2" name="Oval 805"/>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3" name="Oval 806"/>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4" name="Oval 807"/>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5" name="Oval 808"/>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6" name="Oval 809"/>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7" name="Oval 810"/>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8" name="Oval 811"/>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9" name="Oval 812"/>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0" name="Oval 813"/>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1" name="Oval 814"/>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2" name="Oval 815"/>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3" name="Oval 816"/>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4" name="Oval 817"/>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5" name="Oval 818"/>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6" name="Oval 819"/>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7" name="Oval 820"/>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8" name="Oval 821"/>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9" name="Oval 822"/>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0" name="Oval 823"/>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1" name="Oval 824"/>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2" name="Oval 825"/>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3" name="Oval 826"/>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4" name="Oval 827"/>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5" name="Oval 828"/>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6" name="Oval 829"/>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7" name="Oval 830"/>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8" name="Oval 831"/>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9" name="Oval 832"/>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0" name="Oval 833"/>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1" name="Oval 834"/>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2" name="Oval 835"/>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3" name="Oval 836"/>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4" name="Oval 837"/>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5" name="Oval 838"/>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6" name="Oval 839"/>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7" name="Oval 840"/>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8" name="Oval 841"/>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9" name="Oval 842"/>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0" name="Oval 843"/>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1" name="Oval 844"/>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2" name="Oval 845"/>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3" name="Oval 846"/>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4" name="Oval 847"/>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5" name="Oval 848"/>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6" name="Oval 849"/>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7" name="Oval 850"/>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8" name="Oval 851"/>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9" name="Oval 852"/>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0" name="Oval 853"/>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6" name="Group 854"/>
              <p:cNvGrpSpPr>
                <a:grpSpLocks/>
              </p:cNvGrpSpPr>
              <p:nvPr/>
            </p:nvGrpSpPr>
            <p:grpSpPr bwMode="auto">
              <a:xfrm>
                <a:off x="-14" y="2812"/>
                <a:ext cx="4689" cy="543"/>
                <a:chOff x="-2" y="1713"/>
                <a:chExt cx="6240" cy="728"/>
              </a:xfrm>
            </p:grpSpPr>
            <p:sp>
              <p:nvSpPr>
                <p:cNvPr id="2595" name="Oval 855"/>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6" name="Oval 856"/>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7" name="Oval 857"/>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8" name="Oval 858"/>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9" name="Oval 859"/>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0" name="Oval 860"/>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1" name="Oval 861"/>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2" name="Oval 862"/>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3" name="Oval 863"/>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4" name="Oval 864"/>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5" name="Oval 865"/>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6" name="Oval 866"/>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7" name="Oval 867"/>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8" name="Oval 868"/>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9" name="Oval 869"/>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0" name="Oval 870"/>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1" name="Oval 871"/>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2" name="Oval 872"/>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3" name="Oval 873"/>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4" name="Oval 874"/>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5" name="Oval 875"/>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6" name="Oval 876"/>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7" name="Oval 877"/>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8" name="Oval 878"/>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9" name="Oval 879"/>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0" name="Oval 880"/>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1" name="Oval 881"/>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2" name="Oval 882"/>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3" name="Oval 883"/>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4" name="Oval 884"/>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5" name="Oval 885"/>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6" name="Oval 886"/>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7" name="Oval 887"/>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8" name="Oval 888"/>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9" name="Oval 889"/>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0" name="Oval 890"/>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1" name="Oval 891"/>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2" name="Oval 892"/>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3" name="Oval 893"/>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4" name="Oval 894"/>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5" name="Oval 895"/>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6" name="Oval 896"/>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7" name="Oval 897"/>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8" name="Oval 898"/>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9" name="Oval 899"/>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0" name="Oval 900"/>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1" name="Oval 901"/>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2" name="Oval 902"/>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3" name="Oval 903"/>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4" name="Oval 904"/>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5" name="Oval 905"/>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6" name="Oval 906"/>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7" name="Oval 907"/>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8" name="Oval 908"/>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9" name="Oval 909"/>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0" name="Oval 910"/>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1" name="Oval 911"/>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2" name="Oval 912"/>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3" name="Oval 913"/>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4" name="Oval 914"/>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5" name="Oval 915"/>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6" name="Oval 916"/>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7" name="Oval 917"/>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7" name="Group 918"/>
              <p:cNvGrpSpPr>
                <a:grpSpLocks/>
              </p:cNvGrpSpPr>
              <p:nvPr/>
            </p:nvGrpSpPr>
            <p:grpSpPr bwMode="auto">
              <a:xfrm>
                <a:off x="18" y="2839"/>
                <a:ext cx="4689" cy="543"/>
                <a:chOff x="-2" y="1713"/>
                <a:chExt cx="6240" cy="728"/>
              </a:xfrm>
            </p:grpSpPr>
            <p:sp>
              <p:nvSpPr>
                <p:cNvPr id="2532" name="Oval 919"/>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3" name="Oval 920"/>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4" name="Oval 921"/>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5" name="Oval 922"/>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6" name="Oval 923"/>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7" name="Oval 924"/>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8" name="Oval 925"/>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9" name="Oval 926"/>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0" name="Oval 927"/>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1" name="Oval 928"/>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2" name="Oval 929"/>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3" name="Oval 930"/>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4" name="Oval 931"/>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5" name="Oval 932"/>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6" name="Oval 933"/>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7" name="Oval 934"/>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8" name="Oval 935"/>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9" name="Oval 936"/>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0" name="Oval 937"/>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1" name="Oval 938"/>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2" name="Oval 939"/>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3" name="Oval 940"/>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4" name="Oval 941"/>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5" name="Oval 942"/>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6" name="Oval 943"/>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7" name="Oval 944"/>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8" name="Oval 945"/>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9" name="Oval 946"/>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0" name="Oval 947"/>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1" name="Oval 948"/>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2" name="Oval 949"/>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3" name="Oval 950"/>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4" name="Oval 951"/>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5" name="Oval 952"/>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6" name="Oval 953"/>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7" name="Oval 954"/>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8" name="Oval 955"/>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9" name="Oval 956"/>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0" name="Oval 957"/>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1" name="Oval 958"/>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2" name="Oval 959"/>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3" name="Oval 960"/>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4" name="Oval 961"/>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5" name="Oval 962"/>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6" name="Oval 963"/>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7" name="Oval 964"/>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8" name="Oval 965"/>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9" name="Oval 966"/>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0" name="Oval 967"/>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1" name="Oval 968"/>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2" name="Oval 969"/>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3" name="Oval 970"/>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4" name="Oval 971"/>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5" name="Oval 972"/>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6" name="Oval 973"/>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7" name="Oval 974"/>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8" name="Oval 975"/>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9" name="Oval 976"/>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0" name="Oval 977"/>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1" name="Oval 978"/>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2" name="Oval 979"/>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3" name="Oval 980"/>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4" name="Oval 981"/>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8" name="Group 982"/>
              <p:cNvGrpSpPr>
                <a:grpSpLocks/>
              </p:cNvGrpSpPr>
              <p:nvPr/>
            </p:nvGrpSpPr>
            <p:grpSpPr bwMode="auto">
              <a:xfrm>
                <a:off x="9" y="2873"/>
                <a:ext cx="4689" cy="543"/>
                <a:chOff x="-2" y="1713"/>
                <a:chExt cx="6240" cy="728"/>
              </a:xfrm>
            </p:grpSpPr>
            <p:sp>
              <p:nvSpPr>
                <p:cNvPr id="2469" name="Oval 983"/>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0" name="Oval 984"/>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1" name="Oval 985"/>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2" name="Oval 986"/>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3" name="Oval 987"/>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4" name="Oval 988"/>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5" name="Oval 989"/>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6" name="Oval 990"/>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7" name="Oval 991"/>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8" name="Oval 992"/>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9" name="Oval 993"/>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0" name="Oval 994"/>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1" name="Oval 995"/>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2" name="Oval 996"/>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3" name="Oval 997"/>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4" name="Oval 998"/>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5" name="Oval 999"/>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6" name="Oval 1000"/>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7" name="Oval 1001"/>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8" name="Oval 1002"/>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9" name="Oval 1003"/>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0" name="Oval 1004"/>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1" name="Oval 1005"/>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2" name="Oval 1006"/>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3" name="Oval 1007"/>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4" name="Oval 1008"/>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5" name="Oval 1009"/>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6" name="Oval 1010"/>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7" name="Oval 1011"/>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8" name="Oval 1012"/>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9" name="Oval 1013"/>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0" name="Oval 1014"/>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1" name="Oval 1015"/>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2" name="Oval 1016"/>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3" name="Oval 1017"/>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4" name="Oval 1018"/>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5" name="Oval 1019"/>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6" name="Oval 1020"/>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7" name="Oval 1021"/>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8" name="Oval 1022"/>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9" name="Oval 1023"/>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0" name="Oval 1024"/>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1" name="Oval 1025"/>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2" name="Oval 1026"/>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3" name="Oval 1027"/>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4" name="Oval 1028"/>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5" name="Oval 1029"/>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6" name="Oval 1030"/>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7" name="Oval 1031"/>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8" name="Oval 1032"/>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9" name="Oval 1033"/>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0" name="Oval 1034"/>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1" name="Oval 1035"/>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2" name="Oval 1036"/>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3" name="Oval 1037"/>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4" name="Oval 1038"/>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5" name="Oval 1039"/>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6" name="Oval 1040"/>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7" name="Oval 1041"/>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8" name="Oval 1042"/>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9" name="Oval 1043"/>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0" name="Oval 1044"/>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1" name="Oval 1045"/>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pic>
        <p:nvPicPr>
          <p:cNvPr id="2053" name="Picture 382" descr="Nucleus"/>
          <p:cNvPicPr>
            <a:picLocks noChangeAspect="1" noChangeArrowheads="1"/>
          </p:cNvPicPr>
          <p:nvPr/>
        </p:nvPicPr>
        <p:blipFill>
          <a:blip r:embed="rId3">
            <a:extLst>
              <a:ext uri="{28A0092B-C50C-407E-A947-70E740481C1C}">
                <a14:useLocalDpi xmlns:a14="http://schemas.microsoft.com/office/drawing/2010/main" val="0"/>
              </a:ext>
            </a:extLst>
          </a:blip>
          <a:srcRect r="3082" b="26964"/>
          <a:stretch>
            <a:fillRect/>
          </a:stretch>
        </p:blipFill>
        <p:spPr bwMode="auto">
          <a:xfrm>
            <a:off x="2534464" y="4680628"/>
            <a:ext cx="6681365" cy="221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3" name="Freeform 45"/>
          <p:cNvSpPr>
            <a:spLocks/>
          </p:cNvSpPr>
          <p:nvPr/>
        </p:nvSpPr>
        <p:spPr bwMode="auto">
          <a:xfrm>
            <a:off x="6480544" y="6030203"/>
            <a:ext cx="954271" cy="399907"/>
          </a:xfrm>
          <a:custGeom>
            <a:avLst/>
            <a:gdLst/>
            <a:ahLst/>
            <a:cxnLst>
              <a:cxn ang="0">
                <a:pos x="0" y="443"/>
              </a:cxn>
              <a:cxn ang="0">
                <a:pos x="651" y="208"/>
              </a:cxn>
            </a:cxnLst>
            <a:rect l="0" t="0" r="r" b="b"/>
            <a:pathLst>
              <a:path w="651" h="443">
                <a:moveTo>
                  <a:pt x="0" y="443"/>
                </a:moveTo>
                <a:cubicBezTo>
                  <a:pt x="153" y="293"/>
                  <a:pt x="307" y="0"/>
                  <a:pt x="651" y="2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pic>
        <p:nvPicPr>
          <p:cNvPr id="2055" name="Picture 383" descr="DNA 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34955">
            <a:off x="3727669" y="6202622"/>
            <a:ext cx="2814441" cy="51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Rectangle 4"/>
          <p:cNvSpPr>
            <a:spLocks noGrp="1" noChangeArrowheads="1"/>
          </p:cNvSpPr>
          <p:nvPr>
            <p:ph type="ctrTitle"/>
          </p:nvPr>
        </p:nvSpPr>
        <p:spPr>
          <a:xfrm>
            <a:off x="6156590" y="6320"/>
            <a:ext cx="3622127" cy="309634"/>
          </a:xfrm>
        </p:spPr>
        <p:txBody>
          <a:bodyPr/>
          <a:lstStyle/>
          <a:p>
            <a:pPr eaLnBrk="1" hangingPunct="1"/>
            <a:r>
              <a:rPr lang="en-US" sz="1500" b="1">
                <a:solidFill>
                  <a:srgbClr val="FFFF00"/>
                </a:solidFill>
                <a:latin typeface="Arial" charset="0"/>
              </a:rPr>
              <a:t>HIF1</a:t>
            </a:r>
            <a:r>
              <a:rPr lang="en-US" sz="1700" b="1">
                <a:solidFill>
                  <a:srgbClr val="FFFF00"/>
                </a:solidFill>
                <a:latin typeface="Symbol" charset="0"/>
              </a:rPr>
              <a:t>a</a:t>
            </a:r>
            <a:r>
              <a:rPr lang="en-US" sz="1500" b="1">
                <a:solidFill>
                  <a:srgbClr val="FFFF00"/>
                </a:solidFill>
                <a:latin typeface="Arial" charset="0"/>
              </a:rPr>
              <a:t> Pathway</a:t>
            </a:r>
          </a:p>
        </p:txBody>
      </p:sp>
      <p:sp>
        <p:nvSpPr>
          <p:cNvPr id="2054" name="Freeform 6"/>
          <p:cNvSpPr>
            <a:spLocks/>
          </p:cNvSpPr>
          <p:nvPr/>
        </p:nvSpPr>
        <p:spPr bwMode="auto">
          <a:xfrm>
            <a:off x="30784" y="1609560"/>
            <a:ext cx="741722" cy="607533"/>
          </a:xfrm>
          <a:custGeom>
            <a:avLst/>
            <a:gdLst/>
            <a:ahLst/>
            <a:cxnLst>
              <a:cxn ang="0">
                <a:pos x="467" y="673"/>
              </a:cxn>
              <a:cxn ang="0">
                <a:pos x="506" y="0"/>
              </a:cxn>
            </a:cxnLst>
            <a:rect l="0" t="0" r="r" b="b"/>
            <a:pathLst>
              <a:path w="506" h="673">
                <a:moveTo>
                  <a:pt x="467" y="673"/>
                </a:moveTo>
                <a:cubicBezTo>
                  <a:pt x="0" y="238"/>
                  <a:pt x="259" y="241"/>
                  <a:pt x="506"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3" name="Freeform 7"/>
          <p:cNvSpPr>
            <a:spLocks/>
          </p:cNvSpPr>
          <p:nvPr/>
        </p:nvSpPr>
        <p:spPr bwMode="auto">
          <a:xfrm>
            <a:off x="1857239" y="1422695"/>
            <a:ext cx="656703" cy="666211"/>
          </a:xfrm>
          <a:custGeom>
            <a:avLst/>
            <a:gdLst/>
            <a:ahLst/>
            <a:cxnLst>
              <a:cxn ang="0">
                <a:pos x="77" y="0"/>
              </a:cxn>
              <a:cxn ang="0">
                <a:pos x="0" y="738"/>
              </a:cxn>
            </a:cxnLst>
            <a:rect l="0" t="0" r="r" b="b"/>
            <a:pathLst>
              <a:path w="448" h="738">
                <a:moveTo>
                  <a:pt x="77" y="0"/>
                </a:moveTo>
                <a:cubicBezTo>
                  <a:pt x="69" y="264"/>
                  <a:pt x="448" y="410"/>
                  <a:pt x="0" y="73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4" name="Freeform 16"/>
          <p:cNvSpPr>
            <a:spLocks/>
          </p:cNvSpPr>
          <p:nvPr/>
        </p:nvSpPr>
        <p:spPr bwMode="auto">
          <a:xfrm>
            <a:off x="548231" y="4959571"/>
            <a:ext cx="108473" cy="721277"/>
          </a:xfrm>
          <a:custGeom>
            <a:avLst/>
            <a:gdLst/>
            <a:ahLst/>
            <a:cxnLst>
              <a:cxn ang="0">
                <a:pos x="0" y="799"/>
              </a:cxn>
              <a:cxn ang="0">
                <a:pos x="12" y="0"/>
              </a:cxn>
            </a:cxnLst>
            <a:rect l="0" t="0" r="r" b="b"/>
            <a:pathLst>
              <a:path w="74" h="799">
                <a:moveTo>
                  <a:pt x="0" y="799"/>
                </a:moveTo>
                <a:cubicBezTo>
                  <a:pt x="68" y="525"/>
                  <a:pt x="74" y="338"/>
                  <a:pt x="12"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5" name="Freeform 17"/>
          <p:cNvSpPr>
            <a:spLocks/>
          </p:cNvSpPr>
          <p:nvPr/>
        </p:nvSpPr>
        <p:spPr bwMode="auto">
          <a:xfrm>
            <a:off x="621522" y="4909019"/>
            <a:ext cx="703610" cy="539829"/>
          </a:xfrm>
          <a:custGeom>
            <a:avLst/>
            <a:gdLst/>
            <a:ahLst/>
            <a:cxnLst>
              <a:cxn ang="0">
                <a:pos x="0" y="598"/>
              </a:cxn>
              <a:cxn ang="0">
                <a:pos x="480" y="0"/>
              </a:cxn>
            </a:cxnLst>
            <a:rect l="0" t="0" r="r" b="b"/>
            <a:pathLst>
              <a:path w="480" h="598">
                <a:moveTo>
                  <a:pt x="0" y="598"/>
                </a:moveTo>
                <a:cubicBezTo>
                  <a:pt x="68" y="324"/>
                  <a:pt x="244" y="248"/>
                  <a:pt x="48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6" name="Freeform 18"/>
          <p:cNvSpPr>
            <a:spLocks/>
          </p:cNvSpPr>
          <p:nvPr/>
        </p:nvSpPr>
        <p:spPr bwMode="auto">
          <a:xfrm>
            <a:off x="1194673" y="6289284"/>
            <a:ext cx="549695" cy="334008"/>
          </a:xfrm>
          <a:custGeom>
            <a:avLst/>
            <a:gdLst/>
            <a:ahLst/>
            <a:cxnLst>
              <a:cxn ang="0">
                <a:pos x="375" y="240"/>
              </a:cxn>
              <a:cxn ang="0">
                <a:pos x="0" y="370"/>
              </a:cxn>
            </a:cxnLst>
            <a:rect l="0" t="0" r="r" b="b"/>
            <a:pathLst>
              <a:path w="375" h="370">
                <a:moveTo>
                  <a:pt x="375" y="240"/>
                </a:moveTo>
                <a:cubicBezTo>
                  <a:pt x="341" y="120"/>
                  <a:pt x="61" y="0"/>
                  <a:pt x="0" y="37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7" name="Freeform 19"/>
          <p:cNvSpPr>
            <a:spLocks/>
          </p:cNvSpPr>
          <p:nvPr/>
        </p:nvSpPr>
        <p:spPr bwMode="auto">
          <a:xfrm>
            <a:off x="809152" y="5806326"/>
            <a:ext cx="611262" cy="338522"/>
          </a:xfrm>
          <a:custGeom>
            <a:avLst/>
            <a:gdLst/>
            <a:ahLst/>
            <a:cxnLst>
              <a:cxn ang="0">
                <a:pos x="417" y="354"/>
              </a:cxn>
              <a:cxn ang="0">
                <a:pos x="0" y="360"/>
              </a:cxn>
            </a:cxnLst>
            <a:rect l="0" t="0" r="r" b="b"/>
            <a:pathLst>
              <a:path w="417" h="375">
                <a:moveTo>
                  <a:pt x="417" y="354"/>
                </a:moveTo>
                <a:cubicBezTo>
                  <a:pt x="360" y="375"/>
                  <a:pt x="104" y="0"/>
                  <a:pt x="0" y="36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79" name="Freeform 31"/>
          <p:cNvSpPr>
            <a:spLocks/>
          </p:cNvSpPr>
          <p:nvPr/>
        </p:nvSpPr>
        <p:spPr bwMode="auto">
          <a:xfrm>
            <a:off x="1160958" y="3282308"/>
            <a:ext cx="2931709" cy="2942883"/>
          </a:xfrm>
          <a:custGeom>
            <a:avLst/>
            <a:gdLst/>
            <a:ahLst/>
            <a:cxnLst>
              <a:cxn ang="0">
                <a:pos x="2000" y="3260"/>
              </a:cxn>
              <a:cxn ang="0">
                <a:pos x="0" y="0"/>
              </a:cxn>
            </a:cxnLst>
            <a:rect l="0" t="0" r="r" b="b"/>
            <a:pathLst>
              <a:path w="2000" h="3260">
                <a:moveTo>
                  <a:pt x="2000" y="3260"/>
                </a:moveTo>
                <a:cubicBezTo>
                  <a:pt x="1220" y="2588"/>
                  <a:pt x="1032" y="900"/>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0" name="Freeform 32"/>
          <p:cNvSpPr>
            <a:spLocks/>
          </p:cNvSpPr>
          <p:nvPr/>
        </p:nvSpPr>
        <p:spPr bwMode="auto">
          <a:xfrm>
            <a:off x="1254773" y="4419740"/>
            <a:ext cx="2887733" cy="1819893"/>
          </a:xfrm>
          <a:custGeom>
            <a:avLst/>
            <a:gdLst/>
            <a:ahLst/>
            <a:cxnLst>
              <a:cxn ang="0">
                <a:pos x="1970" y="2016"/>
              </a:cxn>
              <a:cxn ang="0">
                <a:pos x="0" y="56"/>
              </a:cxn>
            </a:cxnLst>
            <a:rect l="0" t="0" r="r" b="b"/>
            <a:pathLst>
              <a:path w="1970" h="2016">
                <a:moveTo>
                  <a:pt x="1970" y="2016"/>
                </a:moveTo>
                <a:cubicBezTo>
                  <a:pt x="1199" y="1803"/>
                  <a:pt x="1216" y="0"/>
                  <a:pt x="0" y="5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1" name="Freeform 33"/>
          <p:cNvSpPr>
            <a:spLocks/>
          </p:cNvSpPr>
          <p:nvPr/>
        </p:nvSpPr>
        <p:spPr bwMode="auto">
          <a:xfrm>
            <a:off x="2553520" y="5238512"/>
            <a:ext cx="1575794" cy="1011954"/>
          </a:xfrm>
          <a:custGeom>
            <a:avLst/>
            <a:gdLst/>
            <a:ahLst/>
            <a:cxnLst>
              <a:cxn ang="0">
                <a:pos x="1075" y="1121"/>
              </a:cxn>
              <a:cxn ang="0">
                <a:pos x="0" y="0"/>
              </a:cxn>
            </a:cxnLst>
            <a:rect l="0" t="0" r="r" b="b"/>
            <a:pathLst>
              <a:path w="1075" h="1121">
                <a:moveTo>
                  <a:pt x="1075" y="1121"/>
                </a:moveTo>
                <a:cubicBezTo>
                  <a:pt x="529" y="1028"/>
                  <a:pt x="562" y="504"/>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2" name="Freeform 34"/>
          <p:cNvSpPr>
            <a:spLocks/>
          </p:cNvSpPr>
          <p:nvPr/>
        </p:nvSpPr>
        <p:spPr bwMode="auto">
          <a:xfrm>
            <a:off x="721200" y="5335103"/>
            <a:ext cx="3394919" cy="923488"/>
          </a:xfrm>
          <a:custGeom>
            <a:avLst/>
            <a:gdLst/>
            <a:ahLst/>
            <a:cxnLst>
              <a:cxn ang="0">
                <a:pos x="2316" y="1023"/>
              </a:cxn>
              <a:cxn ang="0">
                <a:pos x="0" y="36"/>
              </a:cxn>
            </a:cxnLst>
            <a:rect l="0" t="0" r="r" b="b"/>
            <a:pathLst>
              <a:path w="2316" h="1023">
                <a:moveTo>
                  <a:pt x="2316" y="1023"/>
                </a:moveTo>
                <a:cubicBezTo>
                  <a:pt x="1552" y="943"/>
                  <a:pt x="1920" y="0"/>
                  <a:pt x="0" y="3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3" name="Freeform 35"/>
          <p:cNvSpPr>
            <a:spLocks/>
          </p:cNvSpPr>
          <p:nvPr/>
        </p:nvSpPr>
        <p:spPr bwMode="auto">
          <a:xfrm>
            <a:off x="2390809" y="5725984"/>
            <a:ext cx="1707720" cy="575938"/>
          </a:xfrm>
          <a:custGeom>
            <a:avLst/>
            <a:gdLst/>
            <a:ahLst/>
            <a:cxnLst>
              <a:cxn ang="0">
                <a:pos x="1165" y="593"/>
              </a:cxn>
              <a:cxn ang="0">
                <a:pos x="0" y="0"/>
              </a:cxn>
            </a:cxnLst>
            <a:rect l="0" t="0" r="r" b="b"/>
            <a:pathLst>
              <a:path w="1165" h="638">
                <a:moveTo>
                  <a:pt x="1165" y="593"/>
                </a:moveTo>
                <a:cubicBezTo>
                  <a:pt x="517" y="638"/>
                  <a:pt x="664" y="65"/>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4" name="Freeform 36"/>
          <p:cNvSpPr>
            <a:spLocks/>
          </p:cNvSpPr>
          <p:nvPr/>
        </p:nvSpPr>
        <p:spPr bwMode="auto">
          <a:xfrm>
            <a:off x="1836718" y="6078948"/>
            <a:ext cx="2266211" cy="209432"/>
          </a:xfrm>
          <a:custGeom>
            <a:avLst/>
            <a:gdLst/>
            <a:ahLst/>
            <a:cxnLst>
              <a:cxn ang="0">
                <a:pos x="1546" y="211"/>
              </a:cxn>
              <a:cxn ang="0">
                <a:pos x="0" y="0"/>
              </a:cxn>
            </a:cxnLst>
            <a:rect l="0" t="0" r="r" b="b"/>
            <a:pathLst>
              <a:path w="1546" h="232">
                <a:moveTo>
                  <a:pt x="1546" y="211"/>
                </a:moveTo>
                <a:cubicBezTo>
                  <a:pt x="955" y="232"/>
                  <a:pt x="663" y="15"/>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5" name="Freeform 37"/>
          <p:cNvSpPr>
            <a:spLocks/>
          </p:cNvSpPr>
          <p:nvPr/>
        </p:nvSpPr>
        <p:spPr bwMode="auto">
          <a:xfrm>
            <a:off x="2415730" y="6203524"/>
            <a:ext cx="1704789" cy="129992"/>
          </a:xfrm>
          <a:custGeom>
            <a:avLst/>
            <a:gdLst/>
            <a:ahLst/>
            <a:cxnLst>
              <a:cxn ang="0">
                <a:pos x="1163" y="49"/>
              </a:cxn>
              <a:cxn ang="0">
                <a:pos x="0" y="144"/>
              </a:cxn>
            </a:cxnLst>
            <a:rect l="0" t="0" r="r" b="b"/>
            <a:pathLst>
              <a:path w="1163" h="144">
                <a:moveTo>
                  <a:pt x="1163" y="49"/>
                </a:moveTo>
                <a:cubicBezTo>
                  <a:pt x="1049" y="130"/>
                  <a:pt x="600" y="0"/>
                  <a:pt x="0" y="1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33" name="Group 253"/>
          <p:cNvGrpSpPr>
            <a:grpSpLocks/>
          </p:cNvGrpSpPr>
          <p:nvPr/>
        </p:nvGrpSpPr>
        <p:grpSpPr bwMode="auto">
          <a:xfrm>
            <a:off x="4022304" y="6018484"/>
            <a:ext cx="809152" cy="347549"/>
            <a:chOff x="2526" y="12467"/>
            <a:chExt cx="552" cy="385"/>
          </a:xfrm>
        </p:grpSpPr>
        <p:grpSp>
          <p:nvGrpSpPr>
            <p:cNvPr id="2308" name="Group 254"/>
            <p:cNvGrpSpPr>
              <a:grpSpLocks/>
            </p:cNvGrpSpPr>
            <p:nvPr/>
          </p:nvGrpSpPr>
          <p:grpSpPr bwMode="auto">
            <a:xfrm rot="-186416">
              <a:off x="2526" y="12467"/>
              <a:ext cx="552" cy="370"/>
              <a:chOff x="3181" y="6201"/>
              <a:chExt cx="844" cy="471"/>
            </a:xfrm>
          </p:grpSpPr>
          <p:sp>
            <p:nvSpPr>
              <p:cNvPr id="2310" name="Freeform 25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11" name="Oval 25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9" name="Text Box 257"/>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34" name="Group 1110"/>
          <p:cNvGrpSpPr>
            <a:grpSpLocks/>
          </p:cNvGrpSpPr>
          <p:nvPr/>
        </p:nvGrpSpPr>
        <p:grpSpPr bwMode="auto">
          <a:xfrm>
            <a:off x="4009111" y="5825277"/>
            <a:ext cx="725598" cy="355673"/>
            <a:chOff x="2735" y="6453"/>
            <a:chExt cx="495" cy="394"/>
          </a:xfrm>
        </p:grpSpPr>
        <p:grpSp>
          <p:nvGrpSpPr>
            <p:cNvPr id="2304" name="Group 259"/>
            <p:cNvGrpSpPr>
              <a:grpSpLocks/>
            </p:cNvGrpSpPr>
            <p:nvPr/>
          </p:nvGrpSpPr>
          <p:grpSpPr bwMode="auto">
            <a:xfrm rot="-186416">
              <a:off x="2735" y="6453"/>
              <a:ext cx="480" cy="322"/>
              <a:chOff x="3181" y="6201"/>
              <a:chExt cx="844" cy="471"/>
            </a:xfrm>
          </p:grpSpPr>
          <p:sp>
            <p:nvSpPr>
              <p:cNvPr id="2306" name="Freeform 26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07" name="Oval 26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5" name="Text Box 262"/>
            <p:cNvSpPr txBox="1">
              <a:spLocks noChangeArrowheads="1"/>
            </p:cNvSpPr>
            <p:nvPr/>
          </p:nvSpPr>
          <p:spPr bwMode="auto">
            <a:xfrm>
              <a:off x="2804" y="6540"/>
              <a:ext cx="42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ARNT</a:t>
              </a:r>
            </a:p>
          </p:txBody>
        </p:sp>
      </p:grpSp>
      <p:grpSp>
        <p:nvGrpSpPr>
          <p:cNvPr id="2135" name="Group 1111"/>
          <p:cNvGrpSpPr>
            <a:grpSpLocks/>
          </p:cNvGrpSpPr>
          <p:nvPr/>
        </p:nvGrpSpPr>
        <p:grpSpPr bwMode="auto">
          <a:xfrm>
            <a:off x="3938751" y="6245961"/>
            <a:ext cx="703610" cy="352965"/>
            <a:chOff x="2687" y="6919"/>
            <a:chExt cx="480" cy="391"/>
          </a:xfrm>
        </p:grpSpPr>
        <p:grpSp>
          <p:nvGrpSpPr>
            <p:cNvPr id="2300" name="Group 264"/>
            <p:cNvGrpSpPr>
              <a:grpSpLocks/>
            </p:cNvGrpSpPr>
            <p:nvPr/>
          </p:nvGrpSpPr>
          <p:grpSpPr bwMode="auto">
            <a:xfrm rot="-186416">
              <a:off x="2687" y="6919"/>
              <a:ext cx="480" cy="322"/>
              <a:chOff x="3181" y="6201"/>
              <a:chExt cx="844" cy="471"/>
            </a:xfrm>
          </p:grpSpPr>
          <p:sp>
            <p:nvSpPr>
              <p:cNvPr id="2302" name="Freeform 26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247FFA"/>
                  </a:gs>
                  <a:gs pos="100000">
                    <a:srgbClr val="B9D6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03" name="Oval 26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1" name="Text Box 267"/>
            <p:cNvSpPr txBox="1">
              <a:spLocks noChangeArrowheads="1"/>
            </p:cNvSpPr>
            <p:nvPr/>
          </p:nvSpPr>
          <p:spPr bwMode="auto">
            <a:xfrm>
              <a:off x="2742" y="7003"/>
              <a:ext cx="42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CREB</a:t>
              </a:r>
            </a:p>
          </p:txBody>
        </p:sp>
      </p:grpSp>
      <p:grpSp>
        <p:nvGrpSpPr>
          <p:cNvPr id="2136" name="Group 1112"/>
          <p:cNvGrpSpPr>
            <a:grpSpLocks/>
          </p:cNvGrpSpPr>
          <p:nvPr/>
        </p:nvGrpSpPr>
        <p:grpSpPr bwMode="auto">
          <a:xfrm>
            <a:off x="4149834" y="6484276"/>
            <a:ext cx="703610" cy="346646"/>
            <a:chOff x="2831" y="7183"/>
            <a:chExt cx="480" cy="384"/>
          </a:xfrm>
        </p:grpSpPr>
        <p:grpSp>
          <p:nvGrpSpPr>
            <p:cNvPr id="2296" name="Group 274"/>
            <p:cNvGrpSpPr>
              <a:grpSpLocks/>
            </p:cNvGrpSpPr>
            <p:nvPr/>
          </p:nvGrpSpPr>
          <p:grpSpPr bwMode="auto">
            <a:xfrm rot="-186416">
              <a:off x="2831" y="7183"/>
              <a:ext cx="480" cy="322"/>
              <a:chOff x="3181" y="6201"/>
              <a:chExt cx="844" cy="471"/>
            </a:xfrm>
          </p:grpSpPr>
          <p:sp>
            <p:nvSpPr>
              <p:cNvPr id="2298" name="Freeform 27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9" name="Oval 27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97" name="Text Box 277"/>
            <p:cNvSpPr txBox="1">
              <a:spLocks noChangeArrowheads="1"/>
            </p:cNvSpPr>
            <p:nvPr/>
          </p:nvSpPr>
          <p:spPr bwMode="auto">
            <a:xfrm>
              <a:off x="2896" y="7260"/>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c-Jun</a:t>
              </a:r>
            </a:p>
          </p:txBody>
        </p:sp>
      </p:grpSp>
      <p:grpSp>
        <p:nvGrpSpPr>
          <p:cNvPr id="2140" name="Group 293"/>
          <p:cNvGrpSpPr>
            <a:grpSpLocks/>
          </p:cNvGrpSpPr>
          <p:nvPr/>
        </p:nvGrpSpPr>
        <p:grpSpPr bwMode="auto">
          <a:xfrm>
            <a:off x="140722" y="4296046"/>
            <a:ext cx="1053950" cy="357647"/>
            <a:chOff x="1803" y="15567"/>
            <a:chExt cx="766" cy="422"/>
          </a:xfrm>
        </p:grpSpPr>
        <p:grpSp>
          <p:nvGrpSpPr>
            <p:cNvPr id="2280" name="Group 294"/>
            <p:cNvGrpSpPr>
              <a:grpSpLocks/>
            </p:cNvGrpSpPr>
            <p:nvPr/>
          </p:nvGrpSpPr>
          <p:grpSpPr bwMode="auto">
            <a:xfrm>
              <a:off x="1803" y="15567"/>
              <a:ext cx="766" cy="376"/>
              <a:chOff x="1318" y="6903"/>
              <a:chExt cx="980" cy="479"/>
            </a:xfrm>
          </p:grpSpPr>
          <p:sp>
            <p:nvSpPr>
              <p:cNvPr id="2282" name="Freeform 295"/>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C634FA"/>
                  </a:gs>
                  <a:gs pos="100000">
                    <a:srgbClr val="EAB5FD"/>
                  </a:gs>
                </a:gsLst>
                <a:lin ang="2700000" scaled="1"/>
              </a:gradFill>
              <a:ln w="9525">
                <a:solidFill>
                  <a:schemeClr val="tx1"/>
                </a:solidFill>
                <a:round/>
                <a:headEnd/>
                <a:tailEnd/>
              </a:ln>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83" name="Oval 296"/>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81" name="Text Box 297"/>
            <p:cNvSpPr txBox="1">
              <a:spLocks noChangeArrowheads="1"/>
            </p:cNvSpPr>
            <p:nvPr/>
          </p:nvSpPr>
          <p:spPr bwMode="auto">
            <a:xfrm>
              <a:off x="2039" y="15735"/>
              <a:ext cx="339"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LDHA</a:t>
              </a:r>
            </a:p>
          </p:txBody>
        </p:sp>
      </p:grpSp>
      <p:grpSp>
        <p:nvGrpSpPr>
          <p:cNvPr id="2141" name="Group 298"/>
          <p:cNvGrpSpPr>
            <a:grpSpLocks/>
          </p:cNvGrpSpPr>
          <p:nvPr/>
        </p:nvGrpSpPr>
        <p:grpSpPr bwMode="auto">
          <a:xfrm>
            <a:off x="1232784" y="4721262"/>
            <a:ext cx="592205" cy="226585"/>
            <a:chOff x="4284" y="11745"/>
            <a:chExt cx="404" cy="251"/>
          </a:xfrm>
        </p:grpSpPr>
        <p:pic>
          <p:nvPicPr>
            <p:cNvPr id="2278" name="Picture 299" descr="AT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4" y="11745"/>
              <a:ext cx="40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9" name="Text Box 300"/>
            <p:cNvSpPr txBox="1">
              <a:spLocks noChangeArrowheads="1"/>
            </p:cNvSpPr>
            <p:nvPr/>
          </p:nvSpPr>
          <p:spPr bwMode="auto">
            <a:xfrm>
              <a:off x="4372" y="11757"/>
              <a:ext cx="259"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ATP</a:t>
              </a:r>
            </a:p>
          </p:txBody>
        </p:sp>
      </p:grpSp>
      <p:grpSp>
        <p:nvGrpSpPr>
          <p:cNvPr id="2142" name="Group 1118"/>
          <p:cNvGrpSpPr>
            <a:grpSpLocks/>
          </p:cNvGrpSpPr>
          <p:nvPr/>
        </p:nvGrpSpPr>
        <p:grpSpPr bwMode="auto">
          <a:xfrm>
            <a:off x="1757561" y="4989355"/>
            <a:ext cx="779835" cy="306926"/>
            <a:chOff x="1199" y="5527"/>
            <a:chExt cx="532" cy="340"/>
          </a:xfrm>
        </p:grpSpPr>
        <p:grpSp>
          <p:nvGrpSpPr>
            <p:cNvPr id="2274" name="Group 302"/>
            <p:cNvGrpSpPr>
              <a:grpSpLocks/>
            </p:cNvGrpSpPr>
            <p:nvPr/>
          </p:nvGrpSpPr>
          <p:grpSpPr bwMode="auto">
            <a:xfrm rot="203243">
              <a:off x="1199" y="5527"/>
              <a:ext cx="532" cy="334"/>
              <a:chOff x="4489" y="2452"/>
              <a:chExt cx="539" cy="338"/>
            </a:xfrm>
          </p:grpSpPr>
          <p:sp>
            <p:nvSpPr>
              <p:cNvPr id="2276" name="Freeform 303"/>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FD57CC"/>
                  </a:gs>
                  <a:gs pos="100000">
                    <a:srgbClr val="FE90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77" name="Oval 304"/>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smtClean="0">
                  <a:solidFill>
                    <a:srgbClr val="8B8B8B"/>
                  </a:solidFill>
                  <a:latin typeface="Arial" charset="0"/>
                  <a:ea typeface="ＭＳ Ｐゴシック" charset="0"/>
                </a:endParaRPr>
              </a:p>
            </p:txBody>
          </p:sp>
        </p:grpSp>
        <p:sp>
          <p:nvSpPr>
            <p:cNvPr id="2275" name="Text Box 305"/>
            <p:cNvSpPr txBox="1">
              <a:spLocks noChangeArrowheads="1"/>
            </p:cNvSpPr>
            <p:nvPr/>
          </p:nvSpPr>
          <p:spPr bwMode="auto">
            <a:xfrm>
              <a:off x="1353" y="5611"/>
              <a:ext cx="27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900" dirty="0" smtClean="0">
                  <a:solidFill>
                    <a:srgbClr val="000000"/>
                  </a:solidFill>
                </a:rPr>
                <a:t>ET1</a:t>
              </a:r>
            </a:p>
          </p:txBody>
        </p:sp>
      </p:grpSp>
      <p:grpSp>
        <p:nvGrpSpPr>
          <p:cNvPr id="2143" name="Group 1117"/>
          <p:cNvGrpSpPr>
            <a:grpSpLocks/>
          </p:cNvGrpSpPr>
          <p:nvPr/>
        </p:nvGrpSpPr>
        <p:grpSpPr bwMode="auto">
          <a:xfrm>
            <a:off x="1372040" y="5552665"/>
            <a:ext cx="1147764" cy="329494"/>
            <a:chOff x="936" y="6151"/>
            <a:chExt cx="783" cy="365"/>
          </a:xfrm>
        </p:grpSpPr>
        <p:grpSp>
          <p:nvGrpSpPr>
            <p:cNvPr id="2270" name="Group 307"/>
            <p:cNvGrpSpPr>
              <a:grpSpLocks/>
            </p:cNvGrpSpPr>
            <p:nvPr/>
          </p:nvGrpSpPr>
          <p:grpSpPr bwMode="auto">
            <a:xfrm>
              <a:off x="1039" y="6151"/>
              <a:ext cx="574" cy="365"/>
              <a:chOff x="2589" y="6759"/>
              <a:chExt cx="855" cy="544"/>
            </a:xfrm>
          </p:grpSpPr>
          <p:sp>
            <p:nvSpPr>
              <p:cNvPr id="2272" name="Freeform 308"/>
              <p:cNvSpPr>
                <a:spLocks/>
              </p:cNvSpPr>
              <p:nvPr/>
            </p:nvSpPr>
            <p:spPr bwMode="auto">
              <a:xfrm>
                <a:off x="2589" y="6759"/>
                <a:ext cx="855" cy="544"/>
              </a:xfrm>
              <a:custGeom>
                <a:avLst/>
                <a:gdLst>
                  <a:gd name="T0" fmla="*/ 180 w 974"/>
                  <a:gd name="T1" fmla="*/ 115 h 449"/>
                  <a:gd name="T2" fmla="*/ 255 w 974"/>
                  <a:gd name="T3" fmla="*/ 33 h 449"/>
                  <a:gd name="T4" fmla="*/ 383 w 974"/>
                  <a:gd name="T5" fmla="*/ 73 h 449"/>
                  <a:gd name="T6" fmla="*/ 480 w 974"/>
                  <a:gd name="T7" fmla="*/ 6 h 449"/>
                  <a:gd name="T8" fmla="*/ 603 w 974"/>
                  <a:gd name="T9" fmla="*/ 96 h 449"/>
                  <a:gd name="T10" fmla="*/ 725 w 974"/>
                  <a:gd name="T11" fmla="*/ 84 h 449"/>
                  <a:gd name="T12" fmla="*/ 758 w 974"/>
                  <a:gd name="T13" fmla="*/ 191 h 449"/>
                  <a:gd name="T14" fmla="*/ 837 w 974"/>
                  <a:gd name="T15" fmla="*/ 244 h 449"/>
                  <a:gd name="T16" fmla="*/ 787 w 974"/>
                  <a:gd name="T17" fmla="*/ 351 h 449"/>
                  <a:gd name="T18" fmla="*/ 759 w 974"/>
                  <a:gd name="T19" fmla="*/ 460 h 449"/>
                  <a:gd name="T20" fmla="*/ 649 w 974"/>
                  <a:gd name="T21" fmla="*/ 465 h 449"/>
                  <a:gd name="T22" fmla="*/ 552 w 974"/>
                  <a:gd name="T23" fmla="*/ 540 h 449"/>
                  <a:gd name="T24" fmla="*/ 447 w 974"/>
                  <a:gd name="T25" fmla="*/ 476 h 449"/>
                  <a:gd name="T26" fmla="*/ 349 w 974"/>
                  <a:gd name="T27" fmla="*/ 540 h 449"/>
                  <a:gd name="T28" fmla="*/ 256 w 974"/>
                  <a:gd name="T29" fmla="*/ 471 h 449"/>
                  <a:gd name="T30" fmla="*/ 138 w 974"/>
                  <a:gd name="T31" fmla="*/ 475 h 449"/>
                  <a:gd name="T32" fmla="*/ 89 w 974"/>
                  <a:gd name="T33" fmla="*/ 393 h 449"/>
                  <a:gd name="T34" fmla="*/ 6 w 974"/>
                  <a:gd name="T35" fmla="*/ 326 h 449"/>
                  <a:gd name="T36" fmla="*/ 52 w 974"/>
                  <a:gd name="T37" fmla="*/ 242 h 449"/>
                  <a:gd name="T38" fmla="*/ 51 w 974"/>
                  <a:gd name="T39" fmla="*/ 134 h 449"/>
                  <a:gd name="T40" fmla="*/ 180 w 974"/>
                  <a:gd name="T41" fmla="*/ 115 h 4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449"/>
                  <a:gd name="T65" fmla="*/ 974 w 974"/>
                  <a:gd name="T66" fmla="*/ 449 h 4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449">
                    <a:moveTo>
                      <a:pt x="205" y="95"/>
                    </a:moveTo>
                    <a:cubicBezTo>
                      <a:pt x="203" y="35"/>
                      <a:pt x="250" y="33"/>
                      <a:pt x="290" y="27"/>
                    </a:cubicBezTo>
                    <a:cubicBezTo>
                      <a:pt x="330" y="21"/>
                      <a:pt x="413" y="18"/>
                      <a:pt x="436" y="60"/>
                    </a:cubicBezTo>
                    <a:cubicBezTo>
                      <a:pt x="454" y="36"/>
                      <a:pt x="505" y="2"/>
                      <a:pt x="547" y="5"/>
                    </a:cubicBezTo>
                    <a:cubicBezTo>
                      <a:pt x="589" y="8"/>
                      <a:pt x="695" y="0"/>
                      <a:pt x="687" y="79"/>
                    </a:cubicBezTo>
                    <a:cubicBezTo>
                      <a:pt x="754" y="54"/>
                      <a:pt x="776" y="61"/>
                      <a:pt x="826" y="69"/>
                    </a:cubicBezTo>
                    <a:cubicBezTo>
                      <a:pt x="876" y="77"/>
                      <a:pt x="887" y="111"/>
                      <a:pt x="863" y="158"/>
                    </a:cubicBezTo>
                    <a:cubicBezTo>
                      <a:pt x="913" y="164"/>
                      <a:pt x="948" y="179"/>
                      <a:pt x="953" y="201"/>
                    </a:cubicBezTo>
                    <a:cubicBezTo>
                      <a:pt x="974" y="244"/>
                      <a:pt x="938" y="275"/>
                      <a:pt x="896" y="290"/>
                    </a:cubicBezTo>
                    <a:cubicBezTo>
                      <a:pt x="922" y="343"/>
                      <a:pt x="895" y="359"/>
                      <a:pt x="865" y="380"/>
                    </a:cubicBezTo>
                    <a:cubicBezTo>
                      <a:pt x="835" y="401"/>
                      <a:pt x="770" y="392"/>
                      <a:pt x="739" y="384"/>
                    </a:cubicBezTo>
                    <a:cubicBezTo>
                      <a:pt x="724" y="404"/>
                      <a:pt x="731" y="449"/>
                      <a:pt x="629" y="446"/>
                    </a:cubicBezTo>
                    <a:cubicBezTo>
                      <a:pt x="527" y="443"/>
                      <a:pt x="536" y="410"/>
                      <a:pt x="509" y="393"/>
                    </a:cubicBezTo>
                    <a:cubicBezTo>
                      <a:pt x="468" y="418"/>
                      <a:pt x="434" y="448"/>
                      <a:pt x="398" y="446"/>
                    </a:cubicBezTo>
                    <a:cubicBezTo>
                      <a:pt x="321" y="445"/>
                      <a:pt x="334" y="396"/>
                      <a:pt x="292" y="389"/>
                    </a:cubicBezTo>
                    <a:cubicBezTo>
                      <a:pt x="252" y="380"/>
                      <a:pt x="189" y="403"/>
                      <a:pt x="157" y="392"/>
                    </a:cubicBezTo>
                    <a:cubicBezTo>
                      <a:pt x="125" y="381"/>
                      <a:pt x="103" y="354"/>
                      <a:pt x="101" y="324"/>
                    </a:cubicBezTo>
                    <a:cubicBezTo>
                      <a:pt x="56" y="320"/>
                      <a:pt x="14" y="289"/>
                      <a:pt x="7" y="269"/>
                    </a:cubicBezTo>
                    <a:cubicBezTo>
                      <a:pt x="0" y="200"/>
                      <a:pt x="50" y="213"/>
                      <a:pt x="59" y="200"/>
                    </a:cubicBezTo>
                    <a:cubicBezTo>
                      <a:pt x="40" y="164"/>
                      <a:pt x="1" y="161"/>
                      <a:pt x="58" y="111"/>
                    </a:cubicBezTo>
                    <a:cubicBezTo>
                      <a:pt x="115" y="61"/>
                      <a:pt x="194" y="80"/>
                      <a:pt x="205" y="95"/>
                    </a:cubicBezTo>
                    <a:close/>
                  </a:path>
                </a:pathLst>
              </a:custGeom>
              <a:gradFill rotWithShape="1">
                <a:gsLst>
                  <a:gs pos="0">
                    <a:srgbClr val="FD6A00"/>
                  </a:gs>
                  <a:gs pos="100000">
                    <a:srgbClr val="FFA25D"/>
                  </a:gs>
                </a:gsLst>
                <a:lin ang="5400000" scaled="1"/>
              </a:gradFill>
              <a:ln>
                <a:noFill/>
              </a:ln>
              <a:effectLst>
                <a:prstShdw prst="shdw17" dist="29783" dir="1514402">
                  <a:srgbClr val="984000">
                    <a:alpha val="74998"/>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73" name="Oval 309"/>
              <p:cNvSpPr>
                <a:spLocks noChangeArrowheads="1"/>
              </p:cNvSpPr>
              <p:nvPr/>
            </p:nvSpPr>
            <p:spPr bwMode="auto">
              <a:xfrm>
                <a:off x="2914" y="6955"/>
                <a:ext cx="514" cy="290"/>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71" name="Text Box 310"/>
            <p:cNvSpPr txBox="1">
              <a:spLocks noChangeArrowheads="1"/>
            </p:cNvSpPr>
            <p:nvPr/>
          </p:nvSpPr>
          <p:spPr bwMode="auto">
            <a:xfrm>
              <a:off x="936" y="6239"/>
              <a:ext cx="783"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900" dirty="0" err="1" smtClean="0">
                  <a:solidFill>
                    <a:srgbClr val="000000"/>
                  </a:solidFill>
                </a:rPr>
                <a:t>Epo</a:t>
              </a:r>
              <a:endParaRPr lang="en-US" sz="900" dirty="0" smtClean="0">
                <a:solidFill>
                  <a:srgbClr val="000000"/>
                </a:solidFill>
              </a:endParaRPr>
            </a:p>
          </p:txBody>
        </p:sp>
      </p:grpSp>
      <p:grpSp>
        <p:nvGrpSpPr>
          <p:cNvPr id="2144" name="Group 1116"/>
          <p:cNvGrpSpPr>
            <a:grpSpLocks/>
          </p:cNvGrpSpPr>
          <p:nvPr/>
        </p:nvGrpSpPr>
        <p:grpSpPr bwMode="auto">
          <a:xfrm>
            <a:off x="1270900" y="5861392"/>
            <a:ext cx="584876" cy="471222"/>
            <a:chOff x="867" y="6493"/>
            <a:chExt cx="399" cy="522"/>
          </a:xfrm>
        </p:grpSpPr>
        <p:grpSp>
          <p:nvGrpSpPr>
            <p:cNvPr id="2266" name="Group 312"/>
            <p:cNvGrpSpPr>
              <a:grpSpLocks/>
            </p:cNvGrpSpPr>
            <p:nvPr/>
          </p:nvGrpSpPr>
          <p:grpSpPr bwMode="auto">
            <a:xfrm>
              <a:off x="867" y="6493"/>
              <a:ext cx="380" cy="522"/>
              <a:chOff x="880" y="261"/>
              <a:chExt cx="384" cy="473"/>
            </a:xfrm>
          </p:grpSpPr>
          <p:sp>
            <p:nvSpPr>
              <p:cNvPr id="2268" name="Freeform 313"/>
              <p:cNvSpPr>
                <a:spLocks/>
              </p:cNvSpPr>
              <p:nvPr/>
            </p:nvSpPr>
            <p:spPr bwMode="auto">
              <a:xfrm>
                <a:off x="880" y="280"/>
                <a:ext cx="384" cy="454"/>
              </a:xfrm>
              <a:custGeom>
                <a:avLst/>
                <a:gdLst>
                  <a:gd name="T0" fmla="*/ 13 w 384"/>
                  <a:gd name="T1" fmla="*/ 427 h 454"/>
                  <a:gd name="T2" fmla="*/ 1 w 384"/>
                  <a:gd name="T3" fmla="*/ 379 h 454"/>
                  <a:gd name="T4" fmla="*/ 37 w 384"/>
                  <a:gd name="T5" fmla="*/ 156 h 454"/>
                  <a:gd name="T6" fmla="*/ 196 w 384"/>
                  <a:gd name="T7" fmla="*/ 0 h 454"/>
                  <a:gd name="T8" fmla="*/ 346 w 384"/>
                  <a:gd name="T9" fmla="*/ 151 h 454"/>
                  <a:gd name="T10" fmla="*/ 380 w 384"/>
                  <a:gd name="T11" fmla="*/ 374 h 454"/>
                  <a:gd name="T12" fmla="*/ 368 w 384"/>
                  <a:gd name="T13" fmla="*/ 421 h 454"/>
                  <a:gd name="T14" fmla="*/ 275 w 384"/>
                  <a:gd name="T15" fmla="*/ 405 h 454"/>
                  <a:gd name="T16" fmla="*/ 193 w 384"/>
                  <a:gd name="T17" fmla="*/ 454 h 454"/>
                  <a:gd name="T18" fmla="*/ 113 w 384"/>
                  <a:gd name="T19" fmla="*/ 409 h 454"/>
                  <a:gd name="T20" fmla="*/ 13 w 384"/>
                  <a:gd name="T21" fmla="*/ 427 h 4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4"/>
                  <a:gd name="T34" fmla="*/ 0 h 454"/>
                  <a:gd name="T35" fmla="*/ 384 w 384"/>
                  <a:gd name="T36" fmla="*/ 454 h 4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4" h="454">
                    <a:moveTo>
                      <a:pt x="13" y="427"/>
                    </a:moveTo>
                    <a:cubicBezTo>
                      <a:pt x="4" y="402"/>
                      <a:pt x="0" y="421"/>
                      <a:pt x="1" y="379"/>
                    </a:cubicBezTo>
                    <a:cubicBezTo>
                      <a:pt x="43" y="318"/>
                      <a:pt x="7" y="259"/>
                      <a:pt x="37" y="156"/>
                    </a:cubicBezTo>
                    <a:cubicBezTo>
                      <a:pt x="67" y="53"/>
                      <a:pt x="133" y="34"/>
                      <a:pt x="196" y="0"/>
                    </a:cubicBezTo>
                    <a:cubicBezTo>
                      <a:pt x="239" y="30"/>
                      <a:pt x="321" y="59"/>
                      <a:pt x="346" y="151"/>
                    </a:cubicBezTo>
                    <a:cubicBezTo>
                      <a:pt x="371" y="243"/>
                      <a:pt x="350" y="334"/>
                      <a:pt x="380" y="374"/>
                    </a:cubicBezTo>
                    <a:cubicBezTo>
                      <a:pt x="384" y="419"/>
                      <a:pt x="374" y="403"/>
                      <a:pt x="368" y="421"/>
                    </a:cubicBezTo>
                    <a:cubicBezTo>
                      <a:pt x="351" y="426"/>
                      <a:pt x="304" y="400"/>
                      <a:pt x="275" y="405"/>
                    </a:cubicBezTo>
                    <a:cubicBezTo>
                      <a:pt x="246" y="410"/>
                      <a:pt x="214" y="433"/>
                      <a:pt x="193" y="454"/>
                    </a:cubicBezTo>
                    <a:cubicBezTo>
                      <a:pt x="170" y="436"/>
                      <a:pt x="144" y="414"/>
                      <a:pt x="113" y="409"/>
                    </a:cubicBezTo>
                    <a:cubicBezTo>
                      <a:pt x="82" y="403"/>
                      <a:pt x="44" y="408"/>
                      <a:pt x="13" y="427"/>
                    </a:cubicBezTo>
                    <a:close/>
                  </a:path>
                </a:pathLst>
              </a:custGeom>
              <a:gradFill rotWithShape="1">
                <a:gsLst>
                  <a:gs pos="0">
                    <a:srgbClr val="FF4A4A"/>
                  </a:gs>
                  <a:gs pos="100000">
                    <a:srgbClr val="FF8F8F"/>
                  </a:gs>
                </a:gsLst>
                <a:lin ang="5400000" scaled="1"/>
              </a:gradFill>
              <a:ln>
                <a:noFill/>
              </a:ln>
              <a:effectLst>
                <a:prstShdw prst="shdw17" dist="28398" dir="17793903">
                  <a:srgbClr val="992C2C">
                    <a:alpha val="50000"/>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69" name="Oval 314"/>
              <p:cNvSpPr>
                <a:spLocks noChangeArrowheads="1"/>
              </p:cNvSpPr>
              <p:nvPr/>
            </p:nvSpPr>
            <p:spPr bwMode="auto">
              <a:xfrm rot="-4197374">
                <a:off x="864" y="300"/>
                <a:ext cx="312" cy="234"/>
              </a:xfrm>
              <a:prstGeom prst="ellipse">
                <a:avLst/>
              </a:prstGeom>
              <a:gradFill rotWithShape="1">
                <a:gsLst>
                  <a:gs pos="0">
                    <a:schemeClr val="bg1">
                      <a:alpha val="82999"/>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67" name="Text Box 315"/>
            <p:cNvSpPr txBox="1">
              <a:spLocks noChangeArrowheads="1"/>
            </p:cNvSpPr>
            <p:nvPr/>
          </p:nvSpPr>
          <p:spPr bwMode="auto">
            <a:xfrm>
              <a:off x="926" y="6698"/>
              <a:ext cx="34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900" dirty="0" smtClean="0">
                  <a:solidFill>
                    <a:srgbClr val="000000"/>
                  </a:solidFill>
                </a:rPr>
                <a:t>VEGF</a:t>
              </a:r>
            </a:p>
          </p:txBody>
        </p:sp>
      </p:grpSp>
      <p:grpSp>
        <p:nvGrpSpPr>
          <p:cNvPr id="2145" name="Group 1115"/>
          <p:cNvGrpSpPr>
            <a:grpSpLocks/>
          </p:cNvGrpSpPr>
          <p:nvPr/>
        </p:nvGrpSpPr>
        <p:grpSpPr bwMode="auto">
          <a:xfrm rot="2004100">
            <a:off x="1685265" y="6331202"/>
            <a:ext cx="985054" cy="315051"/>
            <a:chOff x="1055" y="7039"/>
            <a:chExt cx="672" cy="349"/>
          </a:xfrm>
        </p:grpSpPr>
        <p:grpSp>
          <p:nvGrpSpPr>
            <p:cNvPr id="2262" name="Group 317"/>
            <p:cNvGrpSpPr>
              <a:grpSpLocks/>
            </p:cNvGrpSpPr>
            <p:nvPr/>
          </p:nvGrpSpPr>
          <p:grpSpPr bwMode="auto">
            <a:xfrm rot="-1922616">
              <a:off x="1055" y="7039"/>
              <a:ext cx="672" cy="330"/>
              <a:chOff x="1318" y="6903"/>
              <a:chExt cx="980" cy="479"/>
            </a:xfrm>
          </p:grpSpPr>
          <p:sp>
            <p:nvSpPr>
              <p:cNvPr id="2264" name="Freeform 318"/>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AEBB01"/>
                  </a:gs>
                  <a:gs pos="100000">
                    <a:srgbClr val="F9FFAB"/>
                  </a:gs>
                </a:gsLst>
                <a:lin ang="54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5" name="Oval 319"/>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63" name="Text Box 320"/>
            <p:cNvSpPr txBox="1">
              <a:spLocks noChangeArrowheads="1"/>
            </p:cNvSpPr>
            <p:nvPr/>
          </p:nvSpPr>
          <p:spPr bwMode="auto">
            <a:xfrm rot="19677384">
              <a:off x="1173" y="7081"/>
              <a:ext cx="448"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NOS</a:t>
              </a:r>
              <a:r>
                <a:rPr lang="en-US" sz="1000">
                  <a:solidFill>
                    <a:srgbClr val="000000"/>
                  </a:solidFill>
                  <a:latin typeface="Baskerville Old Face" charset="0"/>
                </a:rPr>
                <a:t>III</a:t>
              </a:r>
            </a:p>
          </p:txBody>
        </p:sp>
      </p:grpSp>
      <p:grpSp>
        <p:nvGrpSpPr>
          <p:cNvPr id="2146" name="Group 1078"/>
          <p:cNvGrpSpPr>
            <a:grpSpLocks/>
          </p:cNvGrpSpPr>
          <p:nvPr/>
        </p:nvGrpSpPr>
        <p:grpSpPr bwMode="auto">
          <a:xfrm>
            <a:off x="237469" y="745652"/>
            <a:ext cx="1007042" cy="895503"/>
            <a:chOff x="162" y="826"/>
            <a:chExt cx="687" cy="992"/>
          </a:xfrm>
        </p:grpSpPr>
        <p:grpSp>
          <p:nvGrpSpPr>
            <p:cNvPr id="2257" name="Group 322"/>
            <p:cNvGrpSpPr>
              <a:grpSpLocks/>
            </p:cNvGrpSpPr>
            <p:nvPr/>
          </p:nvGrpSpPr>
          <p:grpSpPr bwMode="auto">
            <a:xfrm rot="-374300">
              <a:off x="285" y="826"/>
              <a:ext cx="416" cy="992"/>
              <a:chOff x="4932" y="2576"/>
              <a:chExt cx="376" cy="896"/>
            </a:xfrm>
          </p:grpSpPr>
          <p:sp>
            <p:nvSpPr>
              <p:cNvPr id="2259" name="Freeform 323"/>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0" name="Oval 324"/>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1" name="Oval 325"/>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4" name="Rectangle 326"/>
            <p:cNvSpPr>
              <a:spLocks noChangeArrowheads="1"/>
            </p:cNvSpPr>
            <p:nvPr/>
          </p:nvSpPr>
          <p:spPr bwMode="auto">
            <a:xfrm rot="21225700">
              <a:off x="162" y="989"/>
              <a:ext cx="687" cy="409"/>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Glucose</a:t>
              </a:r>
            </a:p>
            <a:p>
              <a:pPr defTabSz="1750698" fontAlgn="base">
                <a:spcBef>
                  <a:spcPct val="0"/>
                </a:spcBef>
                <a:spcAft>
                  <a:spcPct val="0"/>
                </a:spcAft>
                <a:defRPr/>
              </a:pPr>
              <a:r>
                <a:rPr lang="en-US" sz="900" b="1">
                  <a:solidFill>
                    <a:srgbClr val="FFFFFF"/>
                  </a:solidFill>
                  <a:latin typeface="Arial" charset="0"/>
                  <a:ea typeface="ＭＳ Ｐゴシック" charset="0"/>
                </a:rPr>
                <a:t>Transporter</a:t>
              </a:r>
            </a:p>
          </p:txBody>
        </p:sp>
      </p:grpSp>
      <p:grpSp>
        <p:nvGrpSpPr>
          <p:cNvPr id="2147" name="Group 1079"/>
          <p:cNvGrpSpPr>
            <a:grpSpLocks/>
          </p:cNvGrpSpPr>
          <p:nvPr/>
        </p:nvGrpSpPr>
        <p:grpSpPr bwMode="auto">
          <a:xfrm>
            <a:off x="1382303" y="584064"/>
            <a:ext cx="968929" cy="895503"/>
            <a:chOff x="943" y="647"/>
            <a:chExt cx="661" cy="992"/>
          </a:xfrm>
        </p:grpSpPr>
        <p:grpSp>
          <p:nvGrpSpPr>
            <p:cNvPr id="2252" name="Group 328"/>
            <p:cNvGrpSpPr>
              <a:grpSpLocks/>
            </p:cNvGrpSpPr>
            <p:nvPr/>
          </p:nvGrpSpPr>
          <p:grpSpPr bwMode="auto">
            <a:xfrm rot="-374300">
              <a:off x="1055" y="647"/>
              <a:ext cx="416" cy="992"/>
              <a:chOff x="4932" y="2576"/>
              <a:chExt cx="376" cy="896"/>
            </a:xfrm>
          </p:grpSpPr>
          <p:sp>
            <p:nvSpPr>
              <p:cNvPr id="2254" name="Freeform 329"/>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5" name="Oval 330"/>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6" name="Oval 331"/>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0" name="Rectangle 332"/>
            <p:cNvSpPr>
              <a:spLocks noChangeArrowheads="1"/>
            </p:cNvSpPr>
            <p:nvPr/>
          </p:nvSpPr>
          <p:spPr bwMode="auto">
            <a:xfrm rot="21225700">
              <a:off x="943" y="857"/>
              <a:ext cx="661" cy="409"/>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Glucose</a:t>
              </a:r>
            </a:p>
            <a:p>
              <a:pPr algn="ctr" defTabSz="1750698" fontAlgn="base">
                <a:spcBef>
                  <a:spcPct val="0"/>
                </a:spcBef>
                <a:spcAft>
                  <a:spcPct val="0"/>
                </a:spcAft>
                <a:defRPr/>
              </a:pPr>
              <a:r>
                <a:rPr lang="en-US" sz="900" b="1">
                  <a:solidFill>
                    <a:srgbClr val="FFFFFF"/>
                  </a:solidFill>
                  <a:latin typeface="Arial" charset="0"/>
                  <a:ea typeface="ＭＳ Ｐゴシック" charset="0"/>
                </a:rPr>
                <a:t>Transporter</a:t>
              </a:r>
            </a:p>
          </p:txBody>
        </p:sp>
      </p:grpSp>
      <p:sp>
        <p:nvSpPr>
          <p:cNvPr id="2148" name="Oval 333" descr="Large confetti"/>
          <p:cNvSpPr>
            <a:spLocks noChangeArrowheads="1"/>
          </p:cNvSpPr>
          <p:nvPr/>
        </p:nvSpPr>
        <p:spPr bwMode="auto">
          <a:xfrm>
            <a:off x="1420413" y="250056"/>
            <a:ext cx="656703" cy="404421"/>
          </a:xfrm>
          <a:prstGeom prst="ellipse">
            <a:avLst/>
          </a:prstGeom>
          <a:pattFill prst="lgConfetti">
            <a:fgClr>
              <a:srgbClr val="FA9B00"/>
            </a:fgClr>
            <a:bgClr>
              <a:srgbClr val="D88500"/>
            </a:bgClr>
          </a:pattFill>
          <a:ln w="9525">
            <a:solidFill>
              <a:schemeClr val="tx1"/>
            </a:solidFill>
            <a:round/>
            <a:headEnd/>
            <a:tailEnd/>
          </a:ln>
        </p:spPr>
        <p:txBody>
          <a:bodyPr wrap="none" lIns="66605" tIns="33303" rIns="66605" bIns="33303" anchor="ctr"/>
          <a:lstStyle/>
          <a:p>
            <a:pPr algn="ctr" defTabSz="1750698" fontAlgn="base">
              <a:spcBef>
                <a:spcPct val="0"/>
              </a:spcBef>
              <a:spcAft>
                <a:spcPct val="0"/>
              </a:spcAft>
            </a:pPr>
            <a:r>
              <a:rPr lang="en-US" sz="900" b="1">
                <a:solidFill>
                  <a:srgbClr val="000000"/>
                </a:solidFill>
                <a:latin typeface="Arial" charset="0"/>
                <a:ea typeface="ＭＳ Ｐゴシック" charset="0"/>
              </a:rPr>
              <a:t>Glucose</a:t>
            </a:r>
          </a:p>
        </p:txBody>
      </p:sp>
      <p:grpSp>
        <p:nvGrpSpPr>
          <p:cNvPr id="2149" name="Group 1080"/>
          <p:cNvGrpSpPr>
            <a:grpSpLocks/>
          </p:cNvGrpSpPr>
          <p:nvPr/>
        </p:nvGrpSpPr>
        <p:grpSpPr bwMode="auto">
          <a:xfrm>
            <a:off x="246265" y="1912875"/>
            <a:ext cx="1839648" cy="1169931"/>
            <a:chOff x="168" y="2119"/>
            <a:chExt cx="1255" cy="1296"/>
          </a:xfrm>
        </p:grpSpPr>
        <p:grpSp>
          <p:nvGrpSpPr>
            <p:cNvPr id="2217" name="Group 335"/>
            <p:cNvGrpSpPr>
              <a:grpSpLocks/>
            </p:cNvGrpSpPr>
            <p:nvPr/>
          </p:nvGrpSpPr>
          <p:grpSpPr bwMode="auto">
            <a:xfrm>
              <a:off x="168" y="2119"/>
              <a:ext cx="1255" cy="1296"/>
              <a:chOff x="168" y="2119"/>
              <a:chExt cx="1255" cy="1296"/>
            </a:xfrm>
          </p:grpSpPr>
          <p:grpSp>
            <p:nvGrpSpPr>
              <p:cNvPr id="2219" name="Group 336"/>
              <p:cNvGrpSpPr>
                <a:grpSpLocks/>
              </p:cNvGrpSpPr>
              <p:nvPr/>
            </p:nvGrpSpPr>
            <p:grpSpPr bwMode="auto">
              <a:xfrm rot="555775">
                <a:off x="820" y="2119"/>
                <a:ext cx="114" cy="272"/>
                <a:chOff x="4932" y="2576"/>
                <a:chExt cx="376" cy="896"/>
              </a:xfrm>
            </p:grpSpPr>
            <p:sp>
              <p:nvSpPr>
                <p:cNvPr id="2249" name="Freeform 337"/>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0" name="Oval 338"/>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1" name="Oval 339"/>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0" name="Group 340"/>
              <p:cNvGrpSpPr>
                <a:grpSpLocks/>
              </p:cNvGrpSpPr>
              <p:nvPr/>
            </p:nvGrpSpPr>
            <p:grpSpPr bwMode="auto">
              <a:xfrm rot="2296598">
                <a:off x="1105" y="2291"/>
                <a:ext cx="114" cy="272"/>
                <a:chOff x="4932" y="2576"/>
                <a:chExt cx="376" cy="896"/>
              </a:xfrm>
            </p:grpSpPr>
            <p:sp>
              <p:nvSpPr>
                <p:cNvPr id="2246" name="Freeform 341"/>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7" name="Oval 342"/>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8" name="Oval 343"/>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1" name="Group 344"/>
              <p:cNvGrpSpPr>
                <a:grpSpLocks/>
              </p:cNvGrpSpPr>
              <p:nvPr/>
            </p:nvGrpSpPr>
            <p:grpSpPr bwMode="auto">
              <a:xfrm rot="5400000">
                <a:off x="1230" y="2664"/>
                <a:ext cx="114" cy="272"/>
                <a:chOff x="4932" y="2576"/>
                <a:chExt cx="376" cy="896"/>
              </a:xfrm>
            </p:grpSpPr>
            <p:sp>
              <p:nvSpPr>
                <p:cNvPr id="2243" name="Freeform 345"/>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4" name="Oval 346"/>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5" name="Oval 347"/>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2" name="Group 348"/>
              <p:cNvGrpSpPr>
                <a:grpSpLocks/>
              </p:cNvGrpSpPr>
              <p:nvPr/>
            </p:nvGrpSpPr>
            <p:grpSpPr bwMode="auto">
              <a:xfrm rot="8261868">
                <a:off x="1091" y="3010"/>
                <a:ext cx="114" cy="272"/>
                <a:chOff x="4932" y="2576"/>
                <a:chExt cx="376" cy="896"/>
              </a:xfrm>
            </p:grpSpPr>
            <p:sp>
              <p:nvSpPr>
                <p:cNvPr id="2240" name="Freeform 349"/>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1" name="Oval 350"/>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2" name="Oval 351"/>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3" name="Group 352"/>
              <p:cNvGrpSpPr>
                <a:grpSpLocks/>
              </p:cNvGrpSpPr>
              <p:nvPr/>
            </p:nvGrpSpPr>
            <p:grpSpPr bwMode="auto">
              <a:xfrm rot="-10114423">
                <a:off x="633" y="3143"/>
                <a:ext cx="114" cy="272"/>
                <a:chOff x="4932" y="2576"/>
                <a:chExt cx="376" cy="896"/>
              </a:xfrm>
            </p:grpSpPr>
            <p:sp>
              <p:nvSpPr>
                <p:cNvPr id="2237" name="Freeform 353"/>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8" name="Oval 354"/>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9" name="Oval 355"/>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4" name="Group 356"/>
              <p:cNvGrpSpPr>
                <a:grpSpLocks/>
              </p:cNvGrpSpPr>
              <p:nvPr/>
            </p:nvGrpSpPr>
            <p:grpSpPr bwMode="auto">
              <a:xfrm rot="-8509174">
                <a:off x="360" y="2946"/>
                <a:ext cx="114" cy="272"/>
                <a:chOff x="4932" y="2576"/>
                <a:chExt cx="376" cy="896"/>
              </a:xfrm>
            </p:grpSpPr>
            <p:sp>
              <p:nvSpPr>
                <p:cNvPr id="2234" name="Freeform 357"/>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5" name="Oval 358"/>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6" name="Oval 359"/>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5" name="Group 360"/>
              <p:cNvGrpSpPr>
                <a:grpSpLocks/>
              </p:cNvGrpSpPr>
              <p:nvPr/>
            </p:nvGrpSpPr>
            <p:grpSpPr bwMode="auto">
              <a:xfrm rot="-5144581">
                <a:off x="247" y="2616"/>
                <a:ext cx="114" cy="272"/>
                <a:chOff x="4932" y="2576"/>
                <a:chExt cx="376" cy="896"/>
              </a:xfrm>
            </p:grpSpPr>
            <p:sp>
              <p:nvSpPr>
                <p:cNvPr id="2231" name="Freeform 361"/>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2" name="Oval 362"/>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3" name="Oval 363"/>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6" name="Group 364"/>
              <p:cNvGrpSpPr>
                <a:grpSpLocks/>
              </p:cNvGrpSpPr>
              <p:nvPr/>
            </p:nvGrpSpPr>
            <p:grpSpPr bwMode="auto">
              <a:xfrm rot="-2426769">
                <a:off x="406" y="2296"/>
                <a:ext cx="114" cy="272"/>
                <a:chOff x="4932" y="2576"/>
                <a:chExt cx="376" cy="896"/>
              </a:xfrm>
            </p:grpSpPr>
            <p:sp>
              <p:nvSpPr>
                <p:cNvPr id="2228" name="Freeform 365"/>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29" name="Oval 366"/>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0" name="Oval 367"/>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16" name="Oval 368"/>
              <p:cNvSpPr>
                <a:spLocks noChangeArrowheads="1"/>
              </p:cNvSpPr>
              <p:nvPr/>
            </p:nvSpPr>
            <p:spPr bwMode="auto">
              <a:xfrm>
                <a:off x="335" y="2311"/>
                <a:ext cx="960" cy="960"/>
              </a:xfrm>
              <a:prstGeom prst="ellipse">
                <a:avLst/>
              </a:prstGeom>
              <a:gradFill rotWithShape="1">
                <a:gsLst>
                  <a:gs pos="0">
                    <a:schemeClr val="accent2"/>
                  </a:gs>
                  <a:gs pos="100000">
                    <a:schemeClr val="accent2">
                      <a:gamma/>
                      <a:shade val="54118"/>
                      <a:invGamma/>
                    </a:schemeClr>
                  </a:gs>
                </a:gsLst>
                <a:path path="shape">
                  <a:fillToRect l="50000" t="50000" r="50000" b="50000"/>
                </a:path>
              </a:gradFill>
              <a:ln w="9525">
                <a:solidFill>
                  <a:schemeClr val="tx1"/>
                </a:solidFill>
                <a:round/>
                <a:headEnd/>
                <a:tailEnd/>
              </a:ln>
              <a:effectLst/>
            </p:spPr>
            <p:txBody>
              <a:bodyPr wrap="none"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sp>
          <p:nvSpPr>
            <p:cNvPr id="2417" name="Text Box 369"/>
            <p:cNvSpPr txBox="1">
              <a:spLocks noChangeArrowheads="1"/>
            </p:cNvSpPr>
            <p:nvPr/>
          </p:nvSpPr>
          <p:spPr bwMode="auto">
            <a:xfrm>
              <a:off x="530" y="2571"/>
              <a:ext cx="594" cy="5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Cytoplasmic</a:t>
              </a:r>
            </a:p>
            <a:p>
              <a:pPr algn="ctr" defTabSz="914665" fontAlgn="base">
                <a:spcBef>
                  <a:spcPct val="0"/>
                </a:spcBef>
                <a:spcAft>
                  <a:spcPct val="0"/>
                </a:spcAft>
                <a:defRPr/>
              </a:pPr>
              <a:r>
                <a:rPr lang="en-US" sz="900" b="1">
                  <a:solidFill>
                    <a:srgbClr val="FFFFFF"/>
                  </a:solidFill>
                  <a:latin typeface="Arial" charset="0"/>
                  <a:ea typeface="ＭＳ Ｐゴシック" charset="0"/>
                </a:rPr>
                <a:t>Storage</a:t>
              </a:r>
            </a:p>
            <a:p>
              <a:pPr algn="ctr" defTabSz="914665" fontAlgn="base">
                <a:spcBef>
                  <a:spcPct val="0"/>
                </a:spcBef>
                <a:spcAft>
                  <a:spcPct val="0"/>
                </a:spcAft>
                <a:defRPr/>
              </a:pPr>
              <a:r>
                <a:rPr lang="en-US" sz="900" b="1">
                  <a:solidFill>
                    <a:srgbClr val="FFFFFF"/>
                  </a:solidFill>
                  <a:latin typeface="Arial" charset="0"/>
                  <a:ea typeface="ＭＳ Ｐゴシック" charset="0"/>
                </a:rPr>
                <a:t>Vesicle</a:t>
              </a:r>
            </a:p>
          </p:txBody>
        </p:sp>
      </p:grpSp>
      <p:sp>
        <p:nvSpPr>
          <p:cNvPr id="2150" name="Text Box 370"/>
          <p:cNvSpPr txBox="1">
            <a:spLocks noChangeArrowheads="1"/>
          </p:cNvSpPr>
          <p:nvPr/>
        </p:nvSpPr>
        <p:spPr bwMode="auto">
          <a:xfrm>
            <a:off x="266787" y="3082807"/>
            <a:ext cx="1725241"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FFFFFF"/>
                </a:solidFill>
              </a:rPr>
              <a:t>Glucose Transporters</a:t>
            </a:r>
          </a:p>
        </p:txBody>
      </p:sp>
      <p:sp>
        <p:nvSpPr>
          <p:cNvPr id="2153" name="Text Box 373"/>
          <p:cNvSpPr txBox="1">
            <a:spLocks noChangeArrowheads="1"/>
          </p:cNvSpPr>
          <p:nvPr/>
        </p:nvSpPr>
        <p:spPr bwMode="auto">
          <a:xfrm>
            <a:off x="457390" y="4816038"/>
            <a:ext cx="570528" cy="19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FFFFFF"/>
                </a:solidFill>
              </a:rPr>
              <a:t>Pyruvate</a:t>
            </a:r>
          </a:p>
        </p:txBody>
      </p:sp>
      <p:sp>
        <p:nvSpPr>
          <p:cNvPr id="2154" name="Text Box 374"/>
          <p:cNvSpPr txBox="1">
            <a:spLocks noChangeArrowheads="1"/>
          </p:cNvSpPr>
          <p:nvPr/>
        </p:nvSpPr>
        <p:spPr bwMode="auto">
          <a:xfrm>
            <a:off x="338822" y="5633003"/>
            <a:ext cx="544880" cy="19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FFFFFF"/>
                </a:solidFill>
              </a:rPr>
              <a:t>Glucose</a:t>
            </a:r>
          </a:p>
        </p:txBody>
      </p:sp>
      <p:sp>
        <p:nvSpPr>
          <p:cNvPr id="2425" name="Text Box 377"/>
          <p:cNvSpPr txBox="1">
            <a:spLocks noChangeArrowheads="1"/>
          </p:cNvSpPr>
          <p:nvPr/>
        </p:nvSpPr>
        <p:spPr bwMode="auto">
          <a:xfrm>
            <a:off x="7386441" y="6202622"/>
            <a:ext cx="107745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Gene Expression</a:t>
            </a:r>
          </a:p>
        </p:txBody>
      </p:sp>
      <p:sp>
        <p:nvSpPr>
          <p:cNvPr id="2426" name="Text Box 378"/>
          <p:cNvSpPr txBox="1">
            <a:spLocks noChangeArrowheads="1"/>
          </p:cNvSpPr>
          <p:nvPr/>
        </p:nvSpPr>
        <p:spPr bwMode="auto">
          <a:xfrm rot="-3115975">
            <a:off x="5345239" y="6465349"/>
            <a:ext cx="37819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HRE</a:t>
            </a:r>
          </a:p>
        </p:txBody>
      </p:sp>
      <p:sp>
        <p:nvSpPr>
          <p:cNvPr id="2427" name="Text Box 379"/>
          <p:cNvSpPr txBox="1">
            <a:spLocks noChangeArrowheads="1"/>
          </p:cNvSpPr>
          <p:nvPr/>
        </p:nvSpPr>
        <p:spPr bwMode="auto">
          <a:xfrm>
            <a:off x="117269" y="6159292"/>
            <a:ext cx="866320" cy="344255"/>
          </a:xfrm>
          <a:prstGeom prst="rect">
            <a:avLst/>
          </a:prstGeom>
          <a:noFill/>
          <a:ln w="25400">
            <a:solidFill>
              <a:srgbClr val="FF0000"/>
            </a:solidFill>
            <a:miter lim="800000"/>
            <a:headEnd/>
            <a:tailEnd/>
          </a:ln>
          <a:effectLst>
            <a:outerShdw dist="35921" dir="2700000" algn="ctr" rotWithShape="0">
              <a:schemeClr val="tx1"/>
            </a:outerShdw>
          </a:effectLst>
        </p:spPr>
        <p:txBody>
          <a:bodyPr lIns="66605" tIns="33303" rIns="66605" bIns="33303">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VEGF</a:t>
            </a:r>
          </a:p>
          <a:p>
            <a:pPr algn="ctr" defTabSz="914665" fontAlgn="base">
              <a:spcBef>
                <a:spcPct val="0"/>
              </a:spcBef>
              <a:spcAft>
                <a:spcPct val="0"/>
              </a:spcAft>
              <a:defRPr/>
            </a:pPr>
            <a:r>
              <a:rPr lang="en-US" sz="900" b="1">
                <a:solidFill>
                  <a:srgbClr val="FFFFFF"/>
                </a:solidFill>
                <a:latin typeface="Arial" charset="0"/>
                <a:ea typeface="ＭＳ Ｐゴシック" charset="0"/>
              </a:rPr>
              <a:t>Pathway</a:t>
            </a:r>
          </a:p>
        </p:txBody>
      </p:sp>
      <p:sp>
        <p:nvSpPr>
          <p:cNvPr id="2428" name="Text Box 380"/>
          <p:cNvSpPr txBox="1">
            <a:spLocks noChangeArrowheads="1"/>
          </p:cNvSpPr>
          <p:nvPr/>
        </p:nvSpPr>
        <p:spPr bwMode="auto">
          <a:xfrm>
            <a:off x="501322" y="6626904"/>
            <a:ext cx="891128" cy="205756"/>
          </a:xfrm>
          <a:prstGeom prst="rect">
            <a:avLst/>
          </a:prstGeom>
          <a:noFill/>
          <a:ln w="25400">
            <a:solidFill>
              <a:srgbClr val="FF0000"/>
            </a:solid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NOS Pathway</a:t>
            </a:r>
          </a:p>
        </p:txBody>
      </p:sp>
      <p:sp>
        <p:nvSpPr>
          <p:cNvPr id="6166" name="Freeform 1046"/>
          <p:cNvSpPr>
            <a:spLocks/>
          </p:cNvSpPr>
          <p:nvPr/>
        </p:nvSpPr>
        <p:spPr bwMode="auto">
          <a:xfrm>
            <a:off x="5118764" y="6579961"/>
            <a:ext cx="284376" cy="114646"/>
          </a:xfrm>
          <a:custGeom>
            <a:avLst/>
            <a:gdLst/>
            <a:ahLst/>
            <a:cxnLst>
              <a:cxn ang="0">
                <a:pos x="0" y="0"/>
              </a:cxn>
              <a:cxn ang="0">
                <a:pos x="131" y="127"/>
              </a:cxn>
              <a:cxn ang="0">
                <a:pos x="194" y="63"/>
              </a:cxn>
            </a:cxnLst>
            <a:rect l="0" t="0" r="r" b="b"/>
            <a:pathLst>
              <a:path w="194" h="127">
                <a:moveTo>
                  <a:pt x="0" y="0"/>
                </a:moveTo>
                <a:lnTo>
                  <a:pt x="131" y="127"/>
                </a:lnTo>
                <a:lnTo>
                  <a:pt x="194" y="63"/>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6167" name="Freeform 1047"/>
          <p:cNvSpPr>
            <a:spLocks/>
          </p:cNvSpPr>
          <p:nvPr/>
        </p:nvSpPr>
        <p:spPr bwMode="auto">
          <a:xfrm>
            <a:off x="5521876" y="6330809"/>
            <a:ext cx="224275" cy="158880"/>
          </a:xfrm>
          <a:custGeom>
            <a:avLst/>
            <a:gdLst/>
            <a:ahLst/>
            <a:cxnLst>
              <a:cxn ang="0">
                <a:pos x="0" y="0"/>
              </a:cxn>
              <a:cxn ang="0">
                <a:pos x="153" y="113"/>
              </a:cxn>
              <a:cxn ang="0">
                <a:pos x="89" y="176"/>
              </a:cxn>
            </a:cxnLst>
            <a:rect l="0" t="0" r="r" b="b"/>
            <a:pathLst>
              <a:path w="153" h="176">
                <a:moveTo>
                  <a:pt x="0" y="0"/>
                </a:moveTo>
                <a:lnTo>
                  <a:pt x="153" y="113"/>
                </a:lnTo>
                <a:lnTo>
                  <a:pt x="89" y="176"/>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64" name="Group 1113"/>
          <p:cNvGrpSpPr>
            <a:grpSpLocks/>
          </p:cNvGrpSpPr>
          <p:nvPr/>
        </p:nvGrpSpPr>
        <p:grpSpPr bwMode="auto">
          <a:xfrm>
            <a:off x="4555876" y="6282048"/>
            <a:ext cx="703610" cy="296093"/>
            <a:chOff x="3108" y="6959"/>
            <a:chExt cx="480" cy="328"/>
          </a:xfrm>
        </p:grpSpPr>
        <p:grpSp>
          <p:nvGrpSpPr>
            <p:cNvPr id="2213" name="Group 269"/>
            <p:cNvGrpSpPr>
              <a:grpSpLocks/>
            </p:cNvGrpSpPr>
            <p:nvPr/>
          </p:nvGrpSpPr>
          <p:grpSpPr bwMode="auto">
            <a:xfrm rot="2000251">
              <a:off x="3108" y="6959"/>
              <a:ext cx="480" cy="322"/>
              <a:chOff x="3181" y="6201"/>
              <a:chExt cx="844" cy="471"/>
            </a:xfrm>
          </p:grpSpPr>
          <p:sp>
            <p:nvSpPr>
              <p:cNvPr id="2215" name="Freeform 27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37D5D9"/>
                  </a:gs>
                  <a:gs pos="100000">
                    <a:srgbClr val="D5F6F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16" name="Oval 27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14" name="Text Box 272"/>
            <p:cNvSpPr txBox="1">
              <a:spLocks noChangeArrowheads="1"/>
            </p:cNvSpPr>
            <p:nvPr/>
          </p:nvSpPr>
          <p:spPr bwMode="auto">
            <a:xfrm rot="2186667">
              <a:off x="3156" y="6980"/>
              <a:ext cx="36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p300</a:t>
              </a:r>
            </a:p>
          </p:txBody>
        </p:sp>
      </p:grpSp>
      <p:grpSp>
        <p:nvGrpSpPr>
          <p:cNvPr id="2165" name="Group 1114"/>
          <p:cNvGrpSpPr>
            <a:grpSpLocks/>
          </p:cNvGrpSpPr>
          <p:nvPr/>
        </p:nvGrpSpPr>
        <p:grpSpPr bwMode="auto">
          <a:xfrm rot="540287">
            <a:off x="4806537" y="6128599"/>
            <a:ext cx="809152" cy="334008"/>
            <a:chOff x="3279" y="6743"/>
            <a:chExt cx="552" cy="370"/>
          </a:xfrm>
        </p:grpSpPr>
        <p:grpSp>
          <p:nvGrpSpPr>
            <p:cNvPr id="2209" name="Group 69"/>
            <p:cNvGrpSpPr>
              <a:grpSpLocks/>
            </p:cNvGrpSpPr>
            <p:nvPr/>
          </p:nvGrpSpPr>
          <p:grpSpPr bwMode="auto">
            <a:xfrm rot="1166491">
              <a:off x="3279" y="6743"/>
              <a:ext cx="552" cy="370"/>
              <a:chOff x="3181" y="6201"/>
              <a:chExt cx="844" cy="471"/>
            </a:xfrm>
          </p:grpSpPr>
          <p:sp>
            <p:nvSpPr>
              <p:cNvPr id="2211" name="Freeform 7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12" name="Oval 7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10" name="Text Box 72"/>
            <p:cNvSpPr txBox="1">
              <a:spLocks noChangeArrowheads="1"/>
            </p:cNvSpPr>
            <p:nvPr/>
          </p:nvSpPr>
          <p:spPr bwMode="auto">
            <a:xfrm rot="1352907">
              <a:off x="3386" y="6782"/>
              <a:ext cx="34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CBP</a:t>
              </a:r>
            </a:p>
          </p:txBody>
        </p:sp>
      </p:grpSp>
      <p:sp>
        <p:nvSpPr>
          <p:cNvPr id="2175" name="Oval 1129" descr="Large confetti"/>
          <p:cNvSpPr>
            <a:spLocks noChangeArrowheads="1"/>
          </p:cNvSpPr>
          <p:nvPr/>
        </p:nvSpPr>
        <p:spPr bwMode="auto">
          <a:xfrm>
            <a:off x="279979" y="396297"/>
            <a:ext cx="656703" cy="404421"/>
          </a:xfrm>
          <a:prstGeom prst="ellipse">
            <a:avLst/>
          </a:prstGeom>
          <a:pattFill prst="lgConfetti">
            <a:fgClr>
              <a:srgbClr val="FA9B00"/>
            </a:fgClr>
            <a:bgClr>
              <a:srgbClr val="D88500"/>
            </a:bgClr>
          </a:pattFill>
          <a:ln w="9525">
            <a:solidFill>
              <a:schemeClr val="tx1"/>
            </a:solidFill>
            <a:round/>
            <a:headEnd/>
            <a:tailEnd/>
          </a:ln>
        </p:spPr>
        <p:txBody>
          <a:bodyPr wrap="none" lIns="66605" tIns="33303" rIns="66605" bIns="33303" anchor="ctr"/>
          <a:lstStyle/>
          <a:p>
            <a:pPr algn="ctr" defTabSz="1750698" fontAlgn="base">
              <a:spcBef>
                <a:spcPct val="0"/>
              </a:spcBef>
              <a:spcAft>
                <a:spcPct val="0"/>
              </a:spcAft>
            </a:pPr>
            <a:r>
              <a:rPr lang="en-US" sz="900" b="1">
                <a:solidFill>
                  <a:srgbClr val="000000"/>
                </a:solidFill>
                <a:latin typeface="Arial" charset="0"/>
                <a:ea typeface="ＭＳ Ｐゴシック" charset="0"/>
              </a:rPr>
              <a:t>Glucose</a:t>
            </a:r>
          </a:p>
        </p:txBody>
      </p:sp>
      <p:grpSp>
        <p:nvGrpSpPr>
          <p:cNvPr id="2176" name="Group 1074"/>
          <p:cNvGrpSpPr>
            <a:grpSpLocks/>
          </p:cNvGrpSpPr>
          <p:nvPr/>
        </p:nvGrpSpPr>
        <p:grpSpPr bwMode="auto">
          <a:xfrm>
            <a:off x="6926164" y="445955"/>
            <a:ext cx="1937860" cy="399907"/>
            <a:chOff x="197" y="6103"/>
            <a:chExt cx="1322" cy="443"/>
          </a:xfrm>
        </p:grpSpPr>
        <p:sp>
          <p:nvSpPr>
            <p:cNvPr id="1078" name="Text Box 2474"/>
            <p:cNvSpPr txBox="1">
              <a:spLocks noChangeArrowheads="1"/>
            </p:cNvSpPr>
            <p:nvPr/>
          </p:nvSpPr>
          <p:spPr bwMode="auto">
            <a:xfrm>
              <a:off x="197" y="6103"/>
              <a:ext cx="1322" cy="443"/>
            </a:xfrm>
            <a:prstGeom prst="rect">
              <a:avLst/>
            </a:prstGeom>
            <a:noFill/>
            <a:ln w="9525">
              <a:noFill/>
              <a:miter lim="800000"/>
              <a:headEnd/>
              <a:tailEnd/>
            </a:ln>
            <a:effectLst>
              <a:outerShdw dist="12700" dir="10800000" algn="ctr" rotWithShape="0">
                <a:schemeClr val="tx1"/>
              </a:outerShdw>
            </a:effectLst>
          </p:spPr>
          <p:txBody>
            <a:bodyPr>
              <a:spAutoFit/>
            </a:bodyP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941260">
                <a:defRPr/>
              </a:pPr>
              <a:r>
                <a:rPr lang="en-US" sz="800" b="1" dirty="0">
                  <a:solidFill>
                    <a:srgbClr val="FFFFFF"/>
                  </a:solidFill>
                </a:rPr>
                <a:t>     </a:t>
              </a:r>
              <a:r>
                <a:rPr lang="en-US" sz="1000" b="1" dirty="0">
                  <a:solidFill>
                    <a:srgbClr val="FFFFFF"/>
                  </a:solidFill>
                </a:rPr>
                <a:t>2009</a:t>
              </a:r>
            </a:p>
            <a:p>
              <a:pPr defTabSz="941260">
                <a:defRPr/>
              </a:pPr>
              <a:r>
                <a:rPr lang="en-US" sz="1000" b="1" dirty="0">
                  <a:solidFill>
                    <a:srgbClr val="FFFFFF"/>
                  </a:solidFill>
                </a:rPr>
                <a:t>ProteinLounge.com</a:t>
              </a:r>
              <a:endParaRPr lang="en-US" b="1" dirty="0">
                <a:solidFill>
                  <a:srgbClr val="000000"/>
                </a:solidFill>
              </a:endParaRPr>
            </a:p>
          </p:txBody>
        </p:sp>
        <p:sp>
          <p:nvSpPr>
            <p:cNvPr id="1079" name="Oval 1078"/>
            <p:cNvSpPr>
              <a:spLocks noChangeArrowheads="1"/>
            </p:cNvSpPr>
            <p:nvPr/>
          </p:nvSpPr>
          <p:spPr bwMode="auto">
            <a:xfrm>
              <a:off x="240" y="6153"/>
              <a:ext cx="91" cy="91"/>
            </a:xfrm>
            <a:prstGeom prst="ellipse">
              <a:avLst/>
            </a:prstGeom>
            <a:noFill/>
            <a:ln w="3175">
              <a:solidFill>
                <a:schemeClr val="bg1"/>
              </a:solidFill>
              <a:round/>
              <a:headEnd/>
              <a:tailEnd/>
            </a:ln>
            <a:effectLst>
              <a:outerShdw dist="17961" dir="2700000" algn="ctr" rotWithShape="0">
                <a:schemeClr val="tx1"/>
              </a:outerShdw>
            </a:effectLst>
          </p:spPr>
          <p:txBody>
            <a:bodyPr wrap="none" anchor="ct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defRPr/>
              </a:pPr>
              <a:endParaRPr lang="en-US" b="1">
                <a:ln w="18000">
                  <a:solidFill>
                    <a:srgbClr val="FFFFFF"/>
                  </a:solidFill>
                  <a:prstDash val="solid"/>
                  <a:miter lim="800000"/>
                </a:ln>
                <a:noFill/>
                <a:effectLst>
                  <a:outerShdw blurRad="25500" dist="23000" dir="7020000" algn="tl">
                    <a:srgbClr val="000000">
                      <a:alpha val="50000"/>
                    </a:srgbClr>
                  </a:outerShdw>
                </a:effectLst>
              </a:endParaRPr>
            </a:p>
          </p:txBody>
        </p:sp>
      </p:grpSp>
      <p:sp>
        <p:nvSpPr>
          <p:cNvPr id="2177" name="TextBox 1446"/>
          <p:cNvSpPr txBox="1">
            <a:spLocks noChangeArrowheads="1"/>
          </p:cNvSpPr>
          <p:nvPr/>
        </p:nvSpPr>
        <p:spPr bwMode="auto">
          <a:xfrm>
            <a:off x="6939355" y="471223"/>
            <a:ext cx="190077" cy="15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600">
                <a:solidFill>
                  <a:srgbClr val="FFFFFF"/>
                </a:solidFill>
              </a:rPr>
              <a:t>C</a:t>
            </a:r>
          </a:p>
        </p:txBody>
      </p:sp>
      <p:pic>
        <p:nvPicPr>
          <p:cNvPr id="2178" name="Picture 1076" descr="SAB_LOGO_Whit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64275" y="266304"/>
            <a:ext cx="1868964" cy="17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653205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Line 3"/>
          <p:cNvSpPr>
            <a:spLocks noChangeShapeType="1"/>
          </p:cNvSpPr>
          <p:nvPr/>
        </p:nvSpPr>
        <p:spPr bwMode="auto">
          <a:xfrm rot="20472354" flipV="1">
            <a:off x="330200" y="2427288"/>
            <a:ext cx="2905125" cy="1882775"/>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17411" name="Line 4"/>
          <p:cNvSpPr>
            <a:spLocks noChangeShapeType="1"/>
          </p:cNvSpPr>
          <p:nvPr/>
        </p:nvSpPr>
        <p:spPr bwMode="auto">
          <a:xfrm rot="20472354" flipV="1">
            <a:off x="1284288" y="2424113"/>
            <a:ext cx="2416175" cy="2578100"/>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17412" name="Line 5"/>
          <p:cNvSpPr>
            <a:spLocks noChangeShapeType="1"/>
          </p:cNvSpPr>
          <p:nvPr/>
        </p:nvSpPr>
        <p:spPr bwMode="auto">
          <a:xfrm rot="20472354" flipV="1">
            <a:off x="711200" y="2460625"/>
            <a:ext cx="2560638" cy="1778000"/>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17413" name="Line 6"/>
          <p:cNvSpPr>
            <a:spLocks noChangeShapeType="1"/>
          </p:cNvSpPr>
          <p:nvPr/>
        </p:nvSpPr>
        <p:spPr bwMode="auto">
          <a:xfrm rot="20472354" flipV="1">
            <a:off x="1044575" y="2444750"/>
            <a:ext cx="2354263" cy="1909763"/>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17414" name="Line 7"/>
          <p:cNvSpPr>
            <a:spLocks noChangeShapeType="1"/>
          </p:cNvSpPr>
          <p:nvPr/>
        </p:nvSpPr>
        <p:spPr bwMode="auto">
          <a:xfrm rot="20472354" flipV="1">
            <a:off x="1208088" y="2484438"/>
            <a:ext cx="2327275" cy="2200275"/>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algn="r"/>
            <a:endParaRPr lang="es-ES" sz="1800" i="1" smtClean="0">
              <a:solidFill>
                <a:srgbClr val="FFFFFF"/>
              </a:solidFill>
              <a:ea typeface="ＭＳ Ｐゴシック" charset="0"/>
            </a:endParaRPr>
          </a:p>
        </p:txBody>
      </p:sp>
      <p:sp>
        <p:nvSpPr>
          <p:cNvPr id="17415" name="Rectangle 29"/>
          <p:cNvSpPr>
            <a:spLocks noGrp="1" noChangeArrowheads="1"/>
          </p:cNvSpPr>
          <p:nvPr>
            <p:ph type="title"/>
          </p:nvPr>
        </p:nvSpPr>
        <p:spPr/>
        <p:txBody>
          <a:bodyPr/>
          <a:lstStyle/>
          <a:p>
            <a:pPr eaLnBrk="1" hangingPunct="1"/>
            <a:r>
              <a:rPr lang="en-GB" sz="2800">
                <a:latin typeface="Arial" charset="0"/>
              </a:rPr>
              <a:t>Key landmarks in understanding angiogenesis and its role in tumor development</a:t>
            </a:r>
          </a:p>
        </p:txBody>
      </p:sp>
      <p:sp>
        <p:nvSpPr>
          <p:cNvPr id="17416" name="Text Box 3"/>
          <p:cNvSpPr txBox="1">
            <a:spLocks noChangeArrowheads="1"/>
          </p:cNvSpPr>
          <p:nvPr/>
        </p:nvSpPr>
        <p:spPr bwMode="auto">
          <a:xfrm>
            <a:off x="890588" y="6292850"/>
            <a:ext cx="7877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r>
              <a:rPr lang="en-GB" sz="1200" i="0" smtClean="0">
                <a:solidFill>
                  <a:srgbClr val="FFFFFF"/>
                </a:solidFill>
                <a:cs typeface="Arial" charset="0"/>
              </a:rPr>
              <a:t>1. Ferrara. Nat Rev Cancer 2002; 2. Folkman. NEJM 1971; 3. Senger, et al. Science 1983</a:t>
            </a:r>
            <a:br>
              <a:rPr lang="en-GB" sz="1200" i="0" smtClean="0">
                <a:solidFill>
                  <a:srgbClr val="FFFFFF"/>
                </a:solidFill>
                <a:cs typeface="Arial" charset="0"/>
              </a:rPr>
            </a:br>
            <a:r>
              <a:rPr lang="en-GB" sz="1200" i="0" smtClean="0">
                <a:solidFill>
                  <a:srgbClr val="FFFFFF"/>
                </a:solidFill>
                <a:cs typeface="Arial" charset="0"/>
              </a:rPr>
              <a:t>4. Ferrara, Henzel. Biochem Biophys Res Commun 1989</a:t>
            </a:r>
          </a:p>
        </p:txBody>
      </p:sp>
      <p:sp>
        <p:nvSpPr>
          <p:cNvPr id="17417" name="Text Box 11"/>
          <p:cNvSpPr txBox="1">
            <a:spLocks noChangeArrowheads="1"/>
          </p:cNvSpPr>
          <p:nvPr/>
        </p:nvSpPr>
        <p:spPr bwMode="auto">
          <a:xfrm>
            <a:off x="3502025" y="1812925"/>
            <a:ext cx="2624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400" i="0" smtClean="0">
                <a:solidFill>
                  <a:srgbClr val="FFFF00"/>
                </a:solidFill>
              </a:rPr>
              <a:t>Angiogenesis first described</a:t>
            </a:r>
            <a:r>
              <a:rPr lang="en-GB" sz="1400" i="0" smtClean="0">
                <a:solidFill>
                  <a:srgbClr val="FFFFFF"/>
                </a:solidFill>
              </a:rPr>
              <a:t> </a:t>
            </a:r>
            <a:br>
              <a:rPr lang="en-GB" sz="1400" i="0" smtClean="0">
                <a:solidFill>
                  <a:srgbClr val="FFFFFF"/>
                </a:solidFill>
              </a:rPr>
            </a:br>
            <a:r>
              <a:rPr lang="en-GB" sz="1400" i="0" smtClean="0">
                <a:solidFill>
                  <a:srgbClr val="FFFFFF"/>
                </a:solidFill>
              </a:rPr>
              <a:t>by Dr John Hunter</a:t>
            </a:r>
          </a:p>
        </p:txBody>
      </p:sp>
      <p:pic>
        <p:nvPicPr>
          <p:cNvPr id="17418" name="Picture 12" descr="Dr John HUNTER (1728-93)"/>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t="4572" r="739"/>
          <a:stretch>
            <a:fillRect/>
          </a:stretch>
        </p:blipFill>
        <p:spPr>
          <a:xfrm>
            <a:off x="6140450" y="1506538"/>
            <a:ext cx="817563" cy="1033462"/>
          </a:xfrm>
          <a:noFill/>
        </p:spPr>
      </p:pic>
      <p:sp>
        <p:nvSpPr>
          <p:cNvPr id="17419" name="Oval 13"/>
          <p:cNvSpPr>
            <a:spLocks noChangeArrowheads="1"/>
          </p:cNvSpPr>
          <p:nvPr/>
        </p:nvSpPr>
        <p:spPr bwMode="auto">
          <a:xfrm>
            <a:off x="2568575" y="1830388"/>
            <a:ext cx="936625" cy="479425"/>
          </a:xfrm>
          <a:prstGeom prst="ellipse">
            <a:avLst/>
          </a:prstGeom>
          <a:solidFill>
            <a:srgbClr val="FFFF00"/>
          </a:solidFill>
          <a:ln w="31750">
            <a:solidFill>
              <a:srgbClr val="FFFF00"/>
            </a:solidFill>
            <a:round/>
            <a:headEnd/>
            <a:tailEnd/>
          </a:ln>
        </p:spPr>
        <p:txBody>
          <a:bodyPr wrap="none" anchor="ctr"/>
          <a:lstStyle/>
          <a:p>
            <a:pPr eaLnBrk="0" hangingPunct="0">
              <a:spcBef>
                <a:spcPct val="50000"/>
              </a:spcBef>
            </a:pPr>
            <a:r>
              <a:rPr lang="en-GB" smtClean="0">
                <a:solidFill>
                  <a:srgbClr val="0606B9"/>
                </a:solidFill>
                <a:ea typeface="ＭＳ Ｐゴシック" charset="0"/>
              </a:rPr>
              <a:t>1787</a:t>
            </a:r>
          </a:p>
        </p:txBody>
      </p:sp>
      <p:sp>
        <p:nvSpPr>
          <p:cNvPr id="17420" name="Text Box 15"/>
          <p:cNvSpPr txBox="1">
            <a:spLocks noChangeArrowheads="1"/>
          </p:cNvSpPr>
          <p:nvPr/>
        </p:nvSpPr>
        <p:spPr bwMode="auto">
          <a:xfrm>
            <a:off x="2971800" y="2544763"/>
            <a:ext cx="5715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400" i="0" smtClean="0">
                <a:solidFill>
                  <a:srgbClr val="FFFFFF"/>
                </a:solidFill>
              </a:rPr>
              <a:t>Several German pathologists observe that some </a:t>
            </a:r>
            <a:r>
              <a:rPr lang="en-GB" sz="1400" i="0" smtClean="0">
                <a:solidFill>
                  <a:srgbClr val="FFFF00"/>
                </a:solidFill>
              </a:rPr>
              <a:t>human tumors are highly vascularized</a:t>
            </a:r>
            <a:r>
              <a:rPr lang="en-GB" sz="1400" i="0" smtClean="0">
                <a:solidFill>
                  <a:srgbClr val="FFFFFF"/>
                </a:solidFill>
              </a:rPr>
              <a:t>, leading to the suggestion that the </a:t>
            </a:r>
            <a:r>
              <a:rPr lang="en-GB" sz="1400" i="0" smtClean="0">
                <a:solidFill>
                  <a:srgbClr val="FFFF00"/>
                </a:solidFill>
              </a:rPr>
              <a:t>new vessels have an important pathogenic role in the cancer process</a:t>
            </a:r>
            <a:r>
              <a:rPr lang="en-GB" sz="1400" i="0" baseline="30000" smtClean="0">
                <a:solidFill>
                  <a:srgbClr val="FFFF00"/>
                </a:solidFill>
              </a:rPr>
              <a:t>1</a:t>
            </a:r>
            <a:endParaRPr lang="en-GB" sz="1400" i="0" smtClean="0">
              <a:solidFill>
                <a:srgbClr val="FFFF00"/>
              </a:solidFill>
            </a:endParaRPr>
          </a:p>
        </p:txBody>
      </p:sp>
      <p:sp>
        <p:nvSpPr>
          <p:cNvPr id="17421" name="Oval 16"/>
          <p:cNvSpPr>
            <a:spLocks noChangeArrowheads="1"/>
          </p:cNvSpPr>
          <p:nvPr/>
        </p:nvSpPr>
        <p:spPr bwMode="auto">
          <a:xfrm>
            <a:off x="2117725" y="2565400"/>
            <a:ext cx="936625" cy="481013"/>
          </a:xfrm>
          <a:prstGeom prst="ellipse">
            <a:avLst/>
          </a:prstGeom>
          <a:solidFill>
            <a:srgbClr val="FFFF00"/>
          </a:solidFill>
          <a:ln w="31750">
            <a:solidFill>
              <a:srgbClr val="FFFF00"/>
            </a:solidFill>
            <a:round/>
            <a:headEnd/>
            <a:tailEnd/>
          </a:ln>
        </p:spPr>
        <p:txBody>
          <a:bodyPr wrap="none" anchor="ctr"/>
          <a:lstStyle/>
          <a:p>
            <a:pPr eaLnBrk="0" hangingPunct="0">
              <a:spcBef>
                <a:spcPct val="50000"/>
              </a:spcBef>
            </a:pPr>
            <a:r>
              <a:rPr lang="en-GB" smtClean="0">
                <a:solidFill>
                  <a:srgbClr val="0606B9"/>
                </a:solidFill>
                <a:ea typeface="ＭＳ Ｐゴシック" charset="0"/>
              </a:rPr>
              <a:t>1800</a:t>
            </a:r>
          </a:p>
        </p:txBody>
      </p:sp>
      <p:sp>
        <p:nvSpPr>
          <p:cNvPr id="17422" name="Text Box 18"/>
          <p:cNvSpPr txBox="1">
            <a:spLocks noChangeArrowheads="1"/>
          </p:cNvSpPr>
          <p:nvPr/>
        </p:nvSpPr>
        <p:spPr bwMode="auto">
          <a:xfrm>
            <a:off x="2298700" y="3444875"/>
            <a:ext cx="4833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400" i="0" smtClean="0">
                <a:solidFill>
                  <a:srgbClr val="FFFFFF"/>
                </a:solidFill>
              </a:rPr>
              <a:t>Landmark publication: Judah Folkman proposes </a:t>
            </a:r>
            <a:br>
              <a:rPr lang="en-GB" sz="1400" i="0" smtClean="0">
                <a:solidFill>
                  <a:srgbClr val="FFFFFF"/>
                </a:solidFill>
              </a:rPr>
            </a:br>
            <a:r>
              <a:rPr lang="en-GB" sz="1400" i="0" smtClean="0">
                <a:solidFill>
                  <a:srgbClr val="FFFFFF"/>
                </a:solidFill>
              </a:rPr>
              <a:t>that </a:t>
            </a:r>
            <a:r>
              <a:rPr lang="en-GB" sz="1400" i="0" smtClean="0">
                <a:solidFill>
                  <a:srgbClr val="FFFF00"/>
                </a:solidFill>
              </a:rPr>
              <a:t>tumor growth is angiogenesis dependent</a:t>
            </a:r>
            <a:r>
              <a:rPr lang="en-GB" sz="1400" i="0" baseline="30000" smtClean="0">
                <a:solidFill>
                  <a:srgbClr val="FFFF00"/>
                </a:solidFill>
              </a:rPr>
              <a:t>2</a:t>
            </a:r>
            <a:endParaRPr lang="en-GB" sz="1400" i="0" smtClean="0">
              <a:solidFill>
                <a:srgbClr val="FFFF00"/>
              </a:solidFill>
            </a:endParaRPr>
          </a:p>
        </p:txBody>
      </p:sp>
      <p:pic>
        <p:nvPicPr>
          <p:cNvPr id="17423" name="Picture 19" descr="Judah Folkman"/>
          <p:cNvPicPr>
            <a:picLocks noChangeAspect="1" noChangeArrowheads="1"/>
          </p:cNvPicPr>
          <p:nvPr/>
        </p:nvPicPr>
        <p:blipFill>
          <a:blip r:embed="rId4">
            <a:extLst>
              <a:ext uri="{28A0092B-C50C-407E-A947-70E740481C1C}">
                <a14:useLocalDpi xmlns:a14="http://schemas.microsoft.com/office/drawing/2010/main" val="0"/>
              </a:ext>
            </a:extLst>
          </a:blip>
          <a:srcRect l="7634" r="7787"/>
          <a:stretch>
            <a:fillRect/>
          </a:stretch>
        </p:blipFill>
        <p:spPr bwMode="auto">
          <a:xfrm>
            <a:off x="7199313" y="3479800"/>
            <a:ext cx="8509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20"/>
          <p:cNvSpPr>
            <a:spLocks noChangeArrowheads="1"/>
          </p:cNvSpPr>
          <p:nvPr/>
        </p:nvSpPr>
        <p:spPr bwMode="auto">
          <a:xfrm>
            <a:off x="1717675" y="3227388"/>
            <a:ext cx="936625" cy="481012"/>
          </a:xfrm>
          <a:prstGeom prst="ellipse">
            <a:avLst/>
          </a:prstGeom>
          <a:solidFill>
            <a:srgbClr val="FFFF00"/>
          </a:solidFill>
          <a:ln w="31750">
            <a:solidFill>
              <a:srgbClr val="FFFF00"/>
            </a:solidFill>
            <a:round/>
            <a:headEnd/>
            <a:tailEnd/>
          </a:ln>
        </p:spPr>
        <p:txBody>
          <a:bodyPr wrap="none" anchor="ctr"/>
          <a:lstStyle/>
          <a:p>
            <a:pPr eaLnBrk="0" hangingPunct="0">
              <a:spcBef>
                <a:spcPct val="50000"/>
              </a:spcBef>
            </a:pPr>
            <a:r>
              <a:rPr lang="en-GB" smtClean="0">
                <a:solidFill>
                  <a:srgbClr val="0606B9"/>
                </a:solidFill>
                <a:ea typeface="ＭＳ Ｐゴシック" charset="0"/>
              </a:rPr>
              <a:t>1971</a:t>
            </a:r>
          </a:p>
        </p:txBody>
      </p:sp>
      <p:sp>
        <p:nvSpPr>
          <p:cNvPr id="17425" name="Oval 21"/>
          <p:cNvSpPr>
            <a:spLocks noChangeArrowheads="1"/>
          </p:cNvSpPr>
          <p:nvPr/>
        </p:nvSpPr>
        <p:spPr bwMode="auto">
          <a:xfrm>
            <a:off x="460375" y="4548188"/>
            <a:ext cx="1343025" cy="1343025"/>
          </a:xfrm>
          <a:prstGeom prst="ellipse">
            <a:avLst/>
          </a:prstGeom>
          <a:solidFill>
            <a:srgbClr val="FFFF00"/>
          </a:solidFill>
          <a:ln>
            <a:noFill/>
          </a:ln>
          <a:extLst>
            <a:ext uri="{91240B29-F687-4f45-9708-019B960494DF}">
              <a14:hiddenLine xmlns:a14="http://schemas.microsoft.com/office/drawing/2010/main" w="12700">
                <a:solidFill>
                  <a:srgbClr val="000000"/>
                </a:solidFill>
                <a:round/>
                <a:headEnd type="none" w="sm" len="sm"/>
                <a:tailEnd type="none" w="sm" len="sm"/>
              </a14:hiddenLine>
            </a:ext>
          </a:extLst>
        </p:spPr>
        <p:txBody>
          <a:bodyPr wrap="none" anchor="ctr"/>
          <a:lstStyle/>
          <a:p>
            <a:pPr eaLnBrk="0" hangingPunct="0"/>
            <a:r>
              <a:rPr lang="en-GB" smtClean="0">
                <a:solidFill>
                  <a:srgbClr val="0606B9"/>
                </a:solidFill>
                <a:ea typeface="ＭＳ Ｐゴシック" charset="0"/>
              </a:rPr>
              <a:t>1990s</a:t>
            </a:r>
          </a:p>
        </p:txBody>
      </p:sp>
      <p:pic>
        <p:nvPicPr>
          <p:cNvPr id="17426" name="Picture 23" descr="Imag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738" y="5373688"/>
            <a:ext cx="11715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Text Box 25"/>
          <p:cNvSpPr txBox="1">
            <a:spLocks noChangeArrowheads="1"/>
          </p:cNvSpPr>
          <p:nvPr/>
        </p:nvSpPr>
        <p:spPr bwMode="auto">
          <a:xfrm>
            <a:off x="1727200" y="4232275"/>
            <a:ext cx="41767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spcBef>
                <a:spcPct val="50000"/>
              </a:spcBef>
            </a:pPr>
            <a:r>
              <a:rPr lang="en-GB" sz="1400" i="0" smtClean="0">
                <a:solidFill>
                  <a:srgbClr val="FFFFFF"/>
                </a:solidFill>
              </a:rPr>
              <a:t>Discovery of vascular permeability </a:t>
            </a:r>
            <a:br>
              <a:rPr lang="en-GB" sz="1400" i="0" smtClean="0">
                <a:solidFill>
                  <a:srgbClr val="FFFFFF"/>
                </a:solidFill>
              </a:rPr>
            </a:br>
            <a:r>
              <a:rPr lang="en-GB" sz="1400" i="0" smtClean="0">
                <a:solidFill>
                  <a:srgbClr val="FFFFFF"/>
                </a:solidFill>
              </a:rPr>
              <a:t>factor (VPF)/VEGF by Harold Dvorak</a:t>
            </a:r>
            <a:br>
              <a:rPr lang="en-GB" sz="1400" i="0" smtClean="0">
                <a:solidFill>
                  <a:srgbClr val="FFFFFF"/>
                </a:solidFill>
              </a:rPr>
            </a:br>
            <a:r>
              <a:rPr lang="en-GB" sz="1400" i="0" smtClean="0">
                <a:solidFill>
                  <a:srgbClr val="FFFFFF"/>
                </a:solidFill>
              </a:rPr>
              <a:t>and colleagues</a:t>
            </a:r>
            <a:r>
              <a:rPr lang="en-GB" sz="1400" i="0" baseline="30000" smtClean="0">
                <a:solidFill>
                  <a:srgbClr val="FFFFFF"/>
                </a:solidFill>
              </a:rPr>
              <a:t>3</a:t>
            </a:r>
            <a:r>
              <a:rPr lang="en-GB" sz="1400" i="0" smtClean="0">
                <a:solidFill>
                  <a:srgbClr val="FFFFFF"/>
                </a:solidFill>
              </a:rPr>
              <a:t> and Napoleone Ferrara</a:t>
            </a:r>
            <a:br>
              <a:rPr lang="en-GB" sz="1400" i="0" smtClean="0">
                <a:solidFill>
                  <a:srgbClr val="FFFFFF"/>
                </a:solidFill>
              </a:rPr>
            </a:br>
            <a:r>
              <a:rPr lang="en-GB" sz="1400" i="0" smtClean="0">
                <a:solidFill>
                  <a:srgbClr val="FFFFFF"/>
                </a:solidFill>
              </a:rPr>
              <a:t>and colleagues,</a:t>
            </a:r>
            <a:r>
              <a:rPr lang="en-GB" sz="1400" i="0" baseline="30000" smtClean="0">
                <a:solidFill>
                  <a:srgbClr val="FFFFFF"/>
                </a:solidFill>
              </a:rPr>
              <a:t>4</a:t>
            </a:r>
            <a:r>
              <a:rPr lang="en-GB" sz="1400" i="0" smtClean="0">
                <a:solidFill>
                  <a:srgbClr val="FFFFFF"/>
                </a:solidFill>
              </a:rPr>
              <a:t> </a:t>
            </a:r>
            <a:r>
              <a:rPr lang="en-GB" sz="1400" i="0" smtClean="0">
                <a:solidFill>
                  <a:srgbClr val="FFFF00"/>
                </a:solidFill>
              </a:rPr>
              <a:t>probably the most</a:t>
            </a:r>
            <a:br>
              <a:rPr lang="en-GB" sz="1400" i="0" smtClean="0">
                <a:solidFill>
                  <a:srgbClr val="FFFF00"/>
                </a:solidFill>
              </a:rPr>
            </a:br>
            <a:r>
              <a:rPr lang="en-GB" sz="1400" i="0" smtClean="0">
                <a:solidFill>
                  <a:srgbClr val="FFFF00"/>
                </a:solidFill>
              </a:rPr>
              <a:t>important angiogenic factor</a:t>
            </a:r>
          </a:p>
        </p:txBody>
      </p:sp>
      <p:sp>
        <p:nvSpPr>
          <p:cNvPr id="17428" name="Oval 26"/>
          <p:cNvSpPr>
            <a:spLocks noChangeArrowheads="1"/>
          </p:cNvSpPr>
          <p:nvPr/>
        </p:nvSpPr>
        <p:spPr bwMode="auto">
          <a:xfrm>
            <a:off x="1228725" y="3960813"/>
            <a:ext cx="936625" cy="479425"/>
          </a:xfrm>
          <a:prstGeom prst="ellipse">
            <a:avLst/>
          </a:prstGeom>
          <a:solidFill>
            <a:srgbClr val="FFFF00"/>
          </a:solidFill>
          <a:ln w="31750">
            <a:solidFill>
              <a:srgbClr val="FFFF00"/>
            </a:solidFill>
            <a:round/>
            <a:headEnd/>
            <a:tailEnd/>
          </a:ln>
        </p:spPr>
        <p:txBody>
          <a:bodyPr wrap="none" anchor="ctr"/>
          <a:lstStyle/>
          <a:p>
            <a:pPr eaLnBrk="0" hangingPunct="0">
              <a:spcBef>
                <a:spcPct val="50000"/>
              </a:spcBef>
            </a:pPr>
            <a:r>
              <a:rPr lang="en-GB" smtClean="0">
                <a:solidFill>
                  <a:srgbClr val="0606B9"/>
                </a:solidFill>
                <a:ea typeface="ＭＳ Ｐゴシック" charset="0"/>
              </a:rPr>
              <a:t>1983 &amp;</a:t>
            </a:r>
            <a:br>
              <a:rPr lang="en-GB" smtClean="0">
                <a:solidFill>
                  <a:srgbClr val="0606B9"/>
                </a:solidFill>
                <a:ea typeface="ＭＳ Ｐゴシック" charset="0"/>
              </a:rPr>
            </a:br>
            <a:r>
              <a:rPr lang="en-GB" smtClean="0">
                <a:solidFill>
                  <a:srgbClr val="0606B9"/>
                </a:solidFill>
                <a:ea typeface="ＭＳ Ｐゴシック" charset="0"/>
              </a:rPr>
              <a:t>1989</a:t>
            </a:r>
          </a:p>
        </p:txBody>
      </p:sp>
      <p:pic>
        <p:nvPicPr>
          <p:cNvPr id="17429" name="Picture 27" descr="harold_dvorak"/>
          <p:cNvPicPr>
            <a:picLocks noChangeAspect="1" noChangeArrowheads="1"/>
          </p:cNvPicPr>
          <p:nvPr/>
        </p:nvPicPr>
        <p:blipFill>
          <a:blip r:embed="rId6">
            <a:extLst>
              <a:ext uri="{28A0092B-C50C-407E-A947-70E740481C1C}">
                <a14:useLocalDpi xmlns:a14="http://schemas.microsoft.com/office/drawing/2010/main" val="0"/>
              </a:ext>
            </a:extLst>
          </a:blip>
          <a:srcRect l="6160" t="4697" r="6160" b="4242"/>
          <a:stretch>
            <a:fillRect/>
          </a:stretch>
        </p:blipFill>
        <p:spPr bwMode="auto">
          <a:xfrm>
            <a:off x="5872163" y="4264025"/>
            <a:ext cx="768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30" name="Picture 28" descr="april05-NapoleoneFerrara"/>
          <p:cNvPicPr>
            <a:picLocks noChangeAspect="1" noChangeArrowheads="1"/>
          </p:cNvPicPr>
          <p:nvPr/>
        </p:nvPicPr>
        <p:blipFill>
          <a:blip r:embed="rId7">
            <a:extLst>
              <a:ext uri="{28A0092B-C50C-407E-A947-70E740481C1C}">
                <a14:useLocalDpi xmlns:a14="http://schemas.microsoft.com/office/drawing/2010/main" val="0"/>
              </a:ext>
            </a:extLst>
          </a:blip>
          <a:srcRect t="2507" b="4657"/>
          <a:stretch>
            <a:fillRect/>
          </a:stretch>
        </p:blipFill>
        <p:spPr bwMode="auto">
          <a:xfrm>
            <a:off x="6465888" y="4918075"/>
            <a:ext cx="7429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65136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384"/>
          <p:cNvGrpSpPr>
            <a:grpSpLocks/>
          </p:cNvGrpSpPr>
          <p:nvPr/>
        </p:nvGrpSpPr>
        <p:grpSpPr bwMode="auto">
          <a:xfrm>
            <a:off x="-192027" y="699612"/>
            <a:ext cx="9572030" cy="1033620"/>
            <a:chOff x="-150" y="2333"/>
            <a:chExt cx="6289" cy="1103"/>
          </a:xfrm>
        </p:grpSpPr>
        <p:grpSp>
          <p:nvGrpSpPr>
            <p:cNvPr id="2462" name="Group 385"/>
            <p:cNvGrpSpPr>
              <a:grpSpLocks/>
            </p:cNvGrpSpPr>
            <p:nvPr/>
          </p:nvGrpSpPr>
          <p:grpSpPr bwMode="auto">
            <a:xfrm>
              <a:off x="-106" y="2505"/>
              <a:ext cx="6216" cy="866"/>
              <a:chOff x="0" y="1765"/>
              <a:chExt cx="6210" cy="872"/>
            </a:xfrm>
          </p:grpSpPr>
          <p:grpSp>
            <p:nvGrpSpPr>
              <p:cNvPr id="2784" name="Group 386"/>
              <p:cNvGrpSpPr>
                <a:grpSpLocks/>
              </p:cNvGrpSpPr>
              <p:nvPr/>
            </p:nvGrpSpPr>
            <p:grpSpPr bwMode="auto">
              <a:xfrm rot="20386544" flipH="1">
                <a:off x="55" y="2244"/>
                <a:ext cx="645" cy="253"/>
                <a:chOff x="2569" y="1765"/>
                <a:chExt cx="645" cy="265"/>
              </a:xfrm>
            </p:grpSpPr>
            <p:grpSp>
              <p:nvGrpSpPr>
                <p:cNvPr id="3090" name="Group 387"/>
                <p:cNvGrpSpPr>
                  <a:grpSpLocks/>
                </p:cNvGrpSpPr>
                <p:nvPr/>
              </p:nvGrpSpPr>
              <p:grpSpPr bwMode="auto">
                <a:xfrm rot="205847">
                  <a:off x="2998" y="1765"/>
                  <a:ext cx="216" cy="265"/>
                  <a:chOff x="2782" y="1765"/>
                  <a:chExt cx="216" cy="265"/>
                </a:xfrm>
              </p:grpSpPr>
              <p:grpSp>
                <p:nvGrpSpPr>
                  <p:cNvPr id="3113" name="Group 388"/>
                  <p:cNvGrpSpPr>
                    <a:grpSpLocks/>
                  </p:cNvGrpSpPr>
                  <p:nvPr/>
                </p:nvGrpSpPr>
                <p:grpSpPr bwMode="auto">
                  <a:xfrm>
                    <a:off x="2782" y="1765"/>
                    <a:ext cx="111" cy="265"/>
                    <a:chOff x="2887" y="1765"/>
                    <a:chExt cx="111" cy="265"/>
                  </a:xfrm>
                </p:grpSpPr>
                <p:sp>
                  <p:nvSpPr>
                    <p:cNvPr id="3119" name="Freeform 3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0" name="Freeform 3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1" name="Freeform 3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2" name="Freeform 3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14" name="Group 393"/>
                  <p:cNvGrpSpPr>
                    <a:grpSpLocks/>
                  </p:cNvGrpSpPr>
                  <p:nvPr/>
                </p:nvGrpSpPr>
                <p:grpSpPr bwMode="auto">
                  <a:xfrm>
                    <a:off x="2887" y="1765"/>
                    <a:ext cx="111" cy="265"/>
                    <a:chOff x="2887" y="1765"/>
                    <a:chExt cx="111" cy="265"/>
                  </a:xfrm>
                </p:grpSpPr>
                <p:sp>
                  <p:nvSpPr>
                    <p:cNvPr id="3115" name="Freeform 3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6" name="Freeform 3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7" name="Freeform 3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8" name="Freeform 3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1" name="Group 398"/>
                <p:cNvGrpSpPr>
                  <a:grpSpLocks/>
                </p:cNvGrpSpPr>
                <p:nvPr/>
              </p:nvGrpSpPr>
              <p:grpSpPr bwMode="auto">
                <a:xfrm rot="-232276">
                  <a:off x="2569" y="1765"/>
                  <a:ext cx="216" cy="265"/>
                  <a:chOff x="2782" y="1765"/>
                  <a:chExt cx="216" cy="265"/>
                </a:xfrm>
              </p:grpSpPr>
              <p:grpSp>
                <p:nvGrpSpPr>
                  <p:cNvPr id="3103" name="Group 399"/>
                  <p:cNvGrpSpPr>
                    <a:grpSpLocks/>
                  </p:cNvGrpSpPr>
                  <p:nvPr/>
                </p:nvGrpSpPr>
                <p:grpSpPr bwMode="auto">
                  <a:xfrm>
                    <a:off x="2782" y="1765"/>
                    <a:ext cx="111" cy="265"/>
                    <a:chOff x="2887" y="1765"/>
                    <a:chExt cx="111" cy="265"/>
                  </a:xfrm>
                </p:grpSpPr>
                <p:sp>
                  <p:nvSpPr>
                    <p:cNvPr id="3109" name="Freeform 40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0" name="Freeform 40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1" name="Freeform 40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2" name="Freeform 40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04" name="Group 404"/>
                  <p:cNvGrpSpPr>
                    <a:grpSpLocks/>
                  </p:cNvGrpSpPr>
                  <p:nvPr/>
                </p:nvGrpSpPr>
                <p:grpSpPr bwMode="auto">
                  <a:xfrm>
                    <a:off x="2887" y="1765"/>
                    <a:ext cx="111" cy="265"/>
                    <a:chOff x="2887" y="1765"/>
                    <a:chExt cx="111" cy="265"/>
                  </a:xfrm>
                </p:grpSpPr>
                <p:sp>
                  <p:nvSpPr>
                    <p:cNvPr id="3105" name="Freeform 4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6" name="Freeform 4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7" name="Freeform 4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8" name="Freeform 4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2" name="Group 409"/>
                <p:cNvGrpSpPr>
                  <a:grpSpLocks/>
                </p:cNvGrpSpPr>
                <p:nvPr/>
              </p:nvGrpSpPr>
              <p:grpSpPr bwMode="auto">
                <a:xfrm>
                  <a:off x="2782" y="1765"/>
                  <a:ext cx="216" cy="265"/>
                  <a:chOff x="2782" y="1765"/>
                  <a:chExt cx="216" cy="265"/>
                </a:xfrm>
              </p:grpSpPr>
              <p:grpSp>
                <p:nvGrpSpPr>
                  <p:cNvPr id="3093" name="Group 410"/>
                  <p:cNvGrpSpPr>
                    <a:grpSpLocks/>
                  </p:cNvGrpSpPr>
                  <p:nvPr/>
                </p:nvGrpSpPr>
                <p:grpSpPr bwMode="auto">
                  <a:xfrm>
                    <a:off x="2782" y="1765"/>
                    <a:ext cx="111" cy="265"/>
                    <a:chOff x="2887" y="1765"/>
                    <a:chExt cx="111" cy="265"/>
                  </a:xfrm>
                </p:grpSpPr>
                <p:sp>
                  <p:nvSpPr>
                    <p:cNvPr id="3099" name="Freeform 41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0" name="Freeform 41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1" name="Freeform 41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2" name="Freeform 41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94" name="Group 415"/>
                  <p:cNvGrpSpPr>
                    <a:grpSpLocks/>
                  </p:cNvGrpSpPr>
                  <p:nvPr/>
                </p:nvGrpSpPr>
                <p:grpSpPr bwMode="auto">
                  <a:xfrm>
                    <a:off x="2887" y="1765"/>
                    <a:ext cx="111" cy="265"/>
                    <a:chOff x="2887" y="1765"/>
                    <a:chExt cx="111" cy="265"/>
                  </a:xfrm>
                </p:grpSpPr>
                <p:sp>
                  <p:nvSpPr>
                    <p:cNvPr id="3095" name="Freeform 4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6" name="Freeform 4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7" name="Freeform 4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8" name="Freeform 4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5" name="Group 420"/>
              <p:cNvGrpSpPr>
                <a:grpSpLocks/>
              </p:cNvGrpSpPr>
              <p:nvPr/>
            </p:nvGrpSpPr>
            <p:grpSpPr bwMode="auto">
              <a:xfrm rot="19852452" flipH="1">
                <a:off x="0" y="2396"/>
                <a:ext cx="111" cy="241"/>
                <a:chOff x="2887" y="1765"/>
                <a:chExt cx="111" cy="265"/>
              </a:xfrm>
            </p:grpSpPr>
            <p:sp>
              <p:nvSpPr>
                <p:cNvPr id="3086" name="Freeform 4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7" name="Freeform 4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8" name="Freeform 4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9" name="Freeform 4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86" name="Group 425"/>
              <p:cNvGrpSpPr>
                <a:grpSpLocks/>
              </p:cNvGrpSpPr>
              <p:nvPr/>
            </p:nvGrpSpPr>
            <p:grpSpPr bwMode="auto">
              <a:xfrm rot="20827064" flipH="1">
                <a:off x="669" y="2062"/>
                <a:ext cx="645" cy="253"/>
                <a:chOff x="2569" y="1765"/>
                <a:chExt cx="645" cy="265"/>
              </a:xfrm>
            </p:grpSpPr>
            <p:grpSp>
              <p:nvGrpSpPr>
                <p:cNvPr id="3053" name="Group 426"/>
                <p:cNvGrpSpPr>
                  <a:grpSpLocks/>
                </p:cNvGrpSpPr>
                <p:nvPr/>
              </p:nvGrpSpPr>
              <p:grpSpPr bwMode="auto">
                <a:xfrm rot="205847">
                  <a:off x="2998" y="1765"/>
                  <a:ext cx="216" cy="265"/>
                  <a:chOff x="2782" y="1765"/>
                  <a:chExt cx="216" cy="265"/>
                </a:xfrm>
              </p:grpSpPr>
              <p:grpSp>
                <p:nvGrpSpPr>
                  <p:cNvPr id="3076" name="Group 427"/>
                  <p:cNvGrpSpPr>
                    <a:grpSpLocks/>
                  </p:cNvGrpSpPr>
                  <p:nvPr/>
                </p:nvGrpSpPr>
                <p:grpSpPr bwMode="auto">
                  <a:xfrm>
                    <a:off x="2782" y="1765"/>
                    <a:ext cx="111" cy="265"/>
                    <a:chOff x="2887" y="1765"/>
                    <a:chExt cx="111" cy="265"/>
                  </a:xfrm>
                </p:grpSpPr>
                <p:sp>
                  <p:nvSpPr>
                    <p:cNvPr id="3082" name="Freeform 42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3" name="Freeform 42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4" name="Freeform 43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5" name="Freeform 43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77" name="Group 432"/>
                  <p:cNvGrpSpPr>
                    <a:grpSpLocks/>
                  </p:cNvGrpSpPr>
                  <p:nvPr/>
                </p:nvGrpSpPr>
                <p:grpSpPr bwMode="auto">
                  <a:xfrm>
                    <a:off x="2887" y="1765"/>
                    <a:ext cx="111" cy="265"/>
                    <a:chOff x="2887" y="1765"/>
                    <a:chExt cx="111" cy="265"/>
                  </a:xfrm>
                </p:grpSpPr>
                <p:sp>
                  <p:nvSpPr>
                    <p:cNvPr id="3078" name="Freeform 43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9" name="Freeform 43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0" name="Freeform 43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1" name="Freeform 43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4" name="Group 437"/>
                <p:cNvGrpSpPr>
                  <a:grpSpLocks/>
                </p:cNvGrpSpPr>
                <p:nvPr/>
              </p:nvGrpSpPr>
              <p:grpSpPr bwMode="auto">
                <a:xfrm rot="-232276">
                  <a:off x="2569" y="1765"/>
                  <a:ext cx="216" cy="265"/>
                  <a:chOff x="2782" y="1765"/>
                  <a:chExt cx="216" cy="265"/>
                </a:xfrm>
              </p:grpSpPr>
              <p:grpSp>
                <p:nvGrpSpPr>
                  <p:cNvPr id="3066" name="Group 438"/>
                  <p:cNvGrpSpPr>
                    <a:grpSpLocks/>
                  </p:cNvGrpSpPr>
                  <p:nvPr/>
                </p:nvGrpSpPr>
                <p:grpSpPr bwMode="auto">
                  <a:xfrm>
                    <a:off x="2782" y="1765"/>
                    <a:ext cx="111" cy="265"/>
                    <a:chOff x="2887" y="1765"/>
                    <a:chExt cx="111" cy="265"/>
                  </a:xfrm>
                </p:grpSpPr>
                <p:sp>
                  <p:nvSpPr>
                    <p:cNvPr id="3072" name="Freeform 43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3" name="Freeform 44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4" name="Freeform 44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5" name="Freeform 44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67" name="Group 443"/>
                  <p:cNvGrpSpPr>
                    <a:grpSpLocks/>
                  </p:cNvGrpSpPr>
                  <p:nvPr/>
                </p:nvGrpSpPr>
                <p:grpSpPr bwMode="auto">
                  <a:xfrm>
                    <a:off x="2887" y="1765"/>
                    <a:ext cx="111" cy="265"/>
                    <a:chOff x="2887" y="1765"/>
                    <a:chExt cx="111" cy="265"/>
                  </a:xfrm>
                </p:grpSpPr>
                <p:sp>
                  <p:nvSpPr>
                    <p:cNvPr id="3068" name="Freeform 44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9" name="Freeform 44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0" name="Freeform 44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1" name="Freeform 44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5" name="Group 448"/>
                <p:cNvGrpSpPr>
                  <a:grpSpLocks/>
                </p:cNvGrpSpPr>
                <p:nvPr/>
              </p:nvGrpSpPr>
              <p:grpSpPr bwMode="auto">
                <a:xfrm>
                  <a:off x="2782" y="1765"/>
                  <a:ext cx="216" cy="265"/>
                  <a:chOff x="2782" y="1765"/>
                  <a:chExt cx="216" cy="265"/>
                </a:xfrm>
              </p:grpSpPr>
              <p:grpSp>
                <p:nvGrpSpPr>
                  <p:cNvPr id="3056" name="Group 449"/>
                  <p:cNvGrpSpPr>
                    <a:grpSpLocks/>
                  </p:cNvGrpSpPr>
                  <p:nvPr/>
                </p:nvGrpSpPr>
                <p:grpSpPr bwMode="auto">
                  <a:xfrm>
                    <a:off x="2782" y="1765"/>
                    <a:ext cx="111" cy="265"/>
                    <a:chOff x="2887" y="1765"/>
                    <a:chExt cx="111" cy="265"/>
                  </a:xfrm>
                </p:grpSpPr>
                <p:sp>
                  <p:nvSpPr>
                    <p:cNvPr id="3062" name="Freeform 45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3" name="Freeform 45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4" name="Freeform 45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5" name="Freeform 45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57" name="Group 454"/>
                  <p:cNvGrpSpPr>
                    <a:grpSpLocks/>
                  </p:cNvGrpSpPr>
                  <p:nvPr/>
                </p:nvGrpSpPr>
                <p:grpSpPr bwMode="auto">
                  <a:xfrm>
                    <a:off x="2887" y="1765"/>
                    <a:ext cx="111" cy="265"/>
                    <a:chOff x="2887" y="1765"/>
                    <a:chExt cx="111" cy="265"/>
                  </a:xfrm>
                </p:grpSpPr>
                <p:sp>
                  <p:nvSpPr>
                    <p:cNvPr id="3058" name="Freeform 45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9" name="Freeform 45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0" name="Freeform 45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1" name="Freeform 45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7" name="Group 459"/>
              <p:cNvGrpSpPr>
                <a:grpSpLocks/>
              </p:cNvGrpSpPr>
              <p:nvPr/>
            </p:nvGrpSpPr>
            <p:grpSpPr bwMode="auto">
              <a:xfrm rot="20981307" flipH="1">
                <a:off x="1293" y="1919"/>
                <a:ext cx="645" cy="253"/>
                <a:chOff x="2569" y="1765"/>
                <a:chExt cx="645" cy="265"/>
              </a:xfrm>
            </p:grpSpPr>
            <p:grpSp>
              <p:nvGrpSpPr>
                <p:cNvPr id="3020" name="Group 460"/>
                <p:cNvGrpSpPr>
                  <a:grpSpLocks/>
                </p:cNvGrpSpPr>
                <p:nvPr/>
              </p:nvGrpSpPr>
              <p:grpSpPr bwMode="auto">
                <a:xfrm rot="205847">
                  <a:off x="2998" y="1765"/>
                  <a:ext cx="216" cy="265"/>
                  <a:chOff x="2782" y="1765"/>
                  <a:chExt cx="216" cy="265"/>
                </a:xfrm>
              </p:grpSpPr>
              <p:grpSp>
                <p:nvGrpSpPr>
                  <p:cNvPr id="3043" name="Group 461"/>
                  <p:cNvGrpSpPr>
                    <a:grpSpLocks/>
                  </p:cNvGrpSpPr>
                  <p:nvPr/>
                </p:nvGrpSpPr>
                <p:grpSpPr bwMode="auto">
                  <a:xfrm>
                    <a:off x="2782" y="1765"/>
                    <a:ext cx="111" cy="265"/>
                    <a:chOff x="2887" y="1765"/>
                    <a:chExt cx="111" cy="265"/>
                  </a:xfrm>
                </p:grpSpPr>
                <p:sp>
                  <p:nvSpPr>
                    <p:cNvPr id="3049" name="Freeform 46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0" name="Freeform 46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1" name="Freeform 46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2" name="Freeform 46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44" name="Group 466"/>
                  <p:cNvGrpSpPr>
                    <a:grpSpLocks/>
                  </p:cNvGrpSpPr>
                  <p:nvPr/>
                </p:nvGrpSpPr>
                <p:grpSpPr bwMode="auto">
                  <a:xfrm>
                    <a:off x="2887" y="1765"/>
                    <a:ext cx="111" cy="265"/>
                    <a:chOff x="2887" y="1765"/>
                    <a:chExt cx="111" cy="265"/>
                  </a:xfrm>
                </p:grpSpPr>
                <p:sp>
                  <p:nvSpPr>
                    <p:cNvPr id="3045" name="Freeform 46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6" name="Freeform 46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7" name="Freeform 46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8" name="Freeform 47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1" name="Group 471"/>
                <p:cNvGrpSpPr>
                  <a:grpSpLocks/>
                </p:cNvGrpSpPr>
                <p:nvPr/>
              </p:nvGrpSpPr>
              <p:grpSpPr bwMode="auto">
                <a:xfrm rot="-232276">
                  <a:off x="2569" y="1765"/>
                  <a:ext cx="216" cy="265"/>
                  <a:chOff x="2782" y="1765"/>
                  <a:chExt cx="216" cy="265"/>
                </a:xfrm>
              </p:grpSpPr>
              <p:grpSp>
                <p:nvGrpSpPr>
                  <p:cNvPr id="3033" name="Group 472"/>
                  <p:cNvGrpSpPr>
                    <a:grpSpLocks/>
                  </p:cNvGrpSpPr>
                  <p:nvPr/>
                </p:nvGrpSpPr>
                <p:grpSpPr bwMode="auto">
                  <a:xfrm>
                    <a:off x="2782" y="1765"/>
                    <a:ext cx="111" cy="265"/>
                    <a:chOff x="2887" y="1765"/>
                    <a:chExt cx="111" cy="265"/>
                  </a:xfrm>
                </p:grpSpPr>
                <p:sp>
                  <p:nvSpPr>
                    <p:cNvPr id="3039" name="Freeform 47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0" name="Freeform 47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1" name="Freeform 47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2" name="Freeform 47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34" name="Group 477"/>
                  <p:cNvGrpSpPr>
                    <a:grpSpLocks/>
                  </p:cNvGrpSpPr>
                  <p:nvPr/>
                </p:nvGrpSpPr>
                <p:grpSpPr bwMode="auto">
                  <a:xfrm>
                    <a:off x="2887" y="1765"/>
                    <a:ext cx="111" cy="265"/>
                    <a:chOff x="2887" y="1765"/>
                    <a:chExt cx="111" cy="265"/>
                  </a:xfrm>
                </p:grpSpPr>
                <p:sp>
                  <p:nvSpPr>
                    <p:cNvPr id="3035" name="Freeform 47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6" name="Freeform 47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7" name="Freeform 48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8" name="Freeform 48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2" name="Group 482"/>
                <p:cNvGrpSpPr>
                  <a:grpSpLocks/>
                </p:cNvGrpSpPr>
                <p:nvPr/>
              </p:nvGrpSpPr>
              <p:grpSpPr bwMode="auto">
                <a:xfrm>
                  <a:off x="2782" y="1765"/>
                  <a:ext cx="216" cy="265"/>
                  <a:chOff x="2782" y="1765"/>
                  <a:chExt cx="216" cy="265"/>
                </a:xfrm>
              </p:grpSpPr>
              <p:grpSp>
                <p:nvGrpSpPr>
                  <p:cNvPr id="3023" name="Group 483"/>
                  <p:cNvGrpSpPr>
                    <a:grpSpLocks/>
                  </p:cNvGrpSpPr>
                  <p:nvPr/>
                </p:nvGrpSpPr>
                <p:grpSpPr bwMode="auto">
                  <a:xfrm>
                    <a:off x="2782" y="1765"/>
                    <a:ext cx="111" cy="265"/>
                    <a:chOff x="2887" y="1765"/>
                    <a:chExt cx="111" cy="265"/>
                  </a:xfrm>
                </p:grpSpPr>
                <p:sp>
                  <p:nvSpPr>
                    <p:cNvPr id="3029" name="Freeform 48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0" name="Freeform 48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1" name="Freeform 48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2" name="Freeform 48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24" name="Group 488"/>
                  <p:cNvGrpSpPr>
                    <a:grpSpLocks/>
                  </p:cNvGrpSpPr>
                  <p:nvPr/>
                </p:nvGrpSpPr>
                <p:grpSpPr bwMode="auto">
                  <a:xfrm>
                    <a:off x="2887" y="1765"/>
                    <a:ext cx="111" cy="265"/>
                    <a:chOff x="2887" y="1765"/>
                    <a:chExt cx="111" cy="265"/>
                  </a:xfrm>
                </p:grpSpPr>
                <p:sp>
                  <p:nvSpPr>
                    <p:cNvPr id="3025" name="Freeform 4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6" name="Freeform 4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7" name="Freeform 4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8" name="Freeform 4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8" name="Group 493"/>
              <p:cNvGrpSpPr>
                <a:grpSpLocks/>
              </p:cNvGrpSpPr>
              <p:nvPr/>
            </p:nvGrpSpPr>
            <p:grpSpPr bwMode="auto">
              <a:xfrm rot="-420166" flipH="1" flipV="1">
                <a:off x="1927" y="1828"/>
                <a:ext cx="645" cy="254"/>
                <a:chOff x="2569" y="1765"/>
                <a:chExt cx="645" cy="265"/>
              </a:xfrm>
            </p:grpSpPr>
            <p:grpSp>
              <p:nvGrpSpPr>
                <p:cNvPr id="2987" name="Group 494"/>
                <p:cNvGrpSpPr>
                  <a:grpSpLocks/>
                </p:cNvGrpSpPr>
                <p:nvPr/>
              </p:nvGrpSpPr>
              <p:grpSpPr bwMode="auto">
                <a:xfrm rot="205847">
                  <a:off x="2998" y="1765"/>
                  <a:ext cx="216" cy="265"/>
                  <a:chOff x="2782" y="1765"/>
                  <a:chExt cx="216" cy="265"/>
                </a:xfrm>
              </p:grpSpPr>
              <p:grpSp>
                <p:nvGrpSpPr>
                  <p:cNvPr id="3010" name="Group 495"/>
                  <p:cNvGrpSpPr>
                    <a:grpSpLocks/>
                  </p:cNvGrpSpPr>
                  <p:nvPr/>
                </p:nvGrpSpPr>
                <p:grpSpPr bwMode="auto">
                  <a:xfrm>
                    <a:off x="2782" y="1765"/>
                    <a:ext cx="111" cy="265"/>
                    <a:chOff x="2887" y="1765"/>
                    <a:chExt cx="111" cy="265"/>
                  </a:xfrm>
                </p:grpSpPr>
                <p:sp>
                  <p:nvSpPr>
                    <p:cNvPr id="3016" name="Freeform 49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7" name="Freeform 49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8" name="Freeform 49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9" name="Freeform 49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11" name="Group 500"/>
                  <p:cNvGrpSpPr>
                    <a:grpSpLocks/>
                  </p:cNvGrpSpPr>
                  <p:nvPr/>
                </p:nvGrpSpPr>
                <p:grpSpPr bwMode="auto">
                  <a:xfrm>
                    <a:off x="2887" y="1765"/>
                    <a:ext cx="111" cy="265"/>
                    <a:chOff x="2887" y="1765"/>
                    <a:chExt cx="111" cy="265"/>
                  </a:xfrm>
                </p:grpSpPr>
                <p:sp>
                  <p:nvSpPr>
                    <p:cNvPr id="3012" name="Freeform 50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3" name="Freeform 50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4" name="Freeform 50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5" name="Freeform 50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8" name="Group 505"/>
                <p:cNvGrpSpPr>
                  <a:grpSpLocks/>
                </p:cNvGrpSpPr>
                <p:nvPr/>
              </p:nvGrpSpPr>
              <p:grpSpPr bwMode="auto">
                <a:xfrm rot="-232276">
                  <a:off x="2569" y="1765"/>
                  <a:ext cx="216" cy="265"/>
                  <a:chOff x="2782" y="1765"/>
                  <a:chExt cx="216" cy="265"/>
                </a:xfrm>
              </p:grpSpPr>
              <p:grpSp>
                <p:nvGrpSpPr>
                  <p:cNvPr id="3000" name="Group 506"/>
                  <p:cNvGrpSpPr>
                    <a:grpSpLocks/>
                  </p:cNvGrpSpPr>
                  <p:nvPr/>
                </p:nvGrpSpPr>
                <p:grpSpPr bwMode="auto">
                  <a:xfrm>
                    <a:off x="2782" y="1765"/>
                    <a:ext cx="111" cy="265"/>
                    <a:chOff x="2887" y="1765"/>
                    <a:chExt cx="111" cy="265"/>
                  </a:xfrm>
                </p:grpSpPr>
                <p:sp>
                  <p:nvSpPr>
                    <p:cNvPr id="3006" name="Freeform 50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7" name="Freeform 50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8" name="Freeform 50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9" name="Freeform 51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01" name="Group 511"/>
                  <p:cNvGrpSpPr>
                    <a:grpSpLocks/>
                  </p:cNvGrpSpPr>
                  <p:nvPr/>
                </p:nvGrpSpPr>
                <p:grpSpPr bwMode="auto">
                  <a:xfrm>
                    <a:off x="2887" y="1765"/>
                    <a:ext cx="111" cy="265"/>
                    <a:chOff x="2887" y="1765"/>
                    <a:chExt cx="111" cy="265"/>
                  </a:xfrm>
                </p:grpSpPr>
                <p:sp>
                  <p:nvSpPr>
                    <p:cNvPr id="3002" name="Freeform 51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3" name="Freeform 51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4" name="Freeform 51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5" name="Freeform 51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9" name="Group 516"/>
                <p:cNvGrpSpPr>
                  <a:grpSpLocks/>
                </p:cNvGrpSpPr>
                <p:nvPr/>
              </p:nvGrpSpPr>
              <p:grpSpPr bwMode="auto">
                <a:xfrm>
                  <a:off x="2782" y="1765"/>
                  <a:ext cx="216" cy="265"/>
                  <a:chOff x="2782" y="1765"/>
                  <a:chExt cx="216" cy="265"/>
                </a:xfrm>
              </p:grpSpPr>
              <p:grpSp>
                <p:nvGrpSpPr>
                  <p:cNvPr id="2990" name="Group 517"/>
                  <p:cNvGrpSpPr>
                    <a:grpSpLocks/>
                  </p:cNvGrpSpPr>
                  <p:nvPr/>
                </p:nvGrpSpPr>
                <p:grpSpPr bwMode="auto">
                  <a:xfrm>
                    <a:off x="2782" y="1765"/>
                    <a:ext cx="111" cy="265"/>
                    <a:chOff x="2887" y="1765"/>
                    <a:chExt cx="111" cy="265"/>
                  </a:xfrm>
                </p:grpSpPr>
                <p:sp>
                  <p:nvSpPr>
                    <p:cNvPr id="2996" name="Freeform 51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7" name="Freeform 51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8" name="Freeform 52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9" name="Freeform 52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91" name="Group 522"/>
                  <p:cNvGrpSpPr>
                    <a:grpSpLocks/>
                  </p:cNvGrpSpPr>
                  <p:nvPr/>
                </p:nvGrpSpPr>
                <p:grpSpPr bwMode="auto">
                  <a:xfrm>
                    <a:off x="2887" y="1765"/>
                    <a:ext cx="111" cy="265"/>
                    <a:chOff x="2887" y="1765"/>
                    <a:chExt cx="111" cy="265"/>
                  </a:xfrm>
                </p:grpSpPr>
                <p:sp>
                  <p:nvSpPr>
                    <p:cNvPr id="2992" name="Freeform 52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3" name="Freeform 52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4" name="Freeform 52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5" name="Freeform 52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9" name="Group 527"/>
              <p:cNvGrpSpPr>
                <a:grpSpLocks/>
              </p:cNvGrpSpPr>
              <p:nvPr/>
            </p:nvGrpSpPr>
            <p:grpSpPr bwMode="auto">
              <a:xfrm>
                <a:off x="2569" y="1765"/>
                <a:ext cx="3641" cy="838"/>
                <a:chOff x="2569" y="1765"/>
                <a:chExt cx="3641" cy="838"/>
              </a:xfrm>
            </p:grpSpPr>
            <p:grpSp>
              <p:nvGrpSpPr>
                <p:cNvPr id="2790" name="Group 528"/>
                <p:cNvGrpSpPr>
                  <a:grpSpLocks/>
                </p:cNvGrpSpPr>
                <p:nvPr/>
              </p:nvGrpSpPr>
              <p:grpSpPr bwMode="auto">
                <a:xfrm rot="1361465">
                  <a:off x="6099" y="2351"/>
                  <a:ext cx="111" cy="252"/>
                  <a:chOff x="2887" y="1765"/>
                  <a:chExt cx="111" cy="265"/>
                </a:xfrm>
              </p:grpSpPr>
              <p:sp>
                <p:nvSpPr>
                  <p:cNvPr id="2983" name="Freeform 52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4" name="Freeform 53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5" name="Freeform 53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6" name="Freeform 53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91" name="Group 533"/>
                <p:cNvGrpSpPr>
                  <a:grpSpLocks/>
                </p:cNvGrpSpPr>
                <p:nvPr/>
              </p:nvGrpSpPr>
              <p:grpSpPr bwMode="auto">
                <a:xfrm rot="923342">
                  <a:off x="5690" y="2231"/>
                  <a:ext cx="216" cy="252"/>
                  <a:chOff x="2782" y="1765"/>
                  <a:chExt cx="216" cy="265"/>
                </a:xfrm>
              </p:grpSpPr>
              <p:grpSp>
                <p:nvGrpSpPr>
                  <p:cNvPr id="2973" name="Group 534"/>
                  <p:cNvGrpSpPr>
                    <a:grpSpLocks/>
                  </p:cNvGrpSpPr>
                  <p:nvPr/>
                </p:nvGrpSpPr>
                <p:grpSpPr bwMode="auto">
                  <a:xfrm>
                    <a:off x="2782" y="1765"/>
                    <a:ext cx="111" cy="265"/>
                    <a:chOff x="2887" y="1765"/>
                    <a:chExt cx="111" cy="265"/>
                  </a:xfrm>
                </p:grpSpPr>
                <p:sp>
                  <p:nvSpPr>
                    <p:cNvPr id="2979" name="Freeform 53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0" name="Freeform 53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1" name="Freeform 53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2" name="Freeform 53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74" name="Group 539"/>
                  <p:cNvGrpSpPr>
                    <a:grpSpLocks/>
                  </p:cNvGrpSpPr>
                  <p:nvPr/>
                </p:nvGrpSpPr>
                <p:grpSpPr bwMode="auto">
                  <a:xfrm>
                    <a:off x="2887" y="1765"/>
                    <a:ext cx="111" cy="265"/>
                    <a:chOff x="2887" y="1765"/>
                    <a:chExt cx="111" cy="265"/>
                  </a:xfrm>
                </p:grpSpPr>
                <p:sp>
                  <p:nvSpPr>
                    <p:cNvPr id="2975" name="Freeform 54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6" name="Freeform 54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7" name="Freeform 54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8" name="Freeform 54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2" name="Group 544"/>
                <p:cNvGrpSpPr>
                  <a:grpSpLocks/>
                </p:cNvGrpSpPr>
                <p:nvPr/>
              </p:nvGrpSpPr>
              <p:grpSpPr bwMode="auto">
                <a:xfrm rot="1155618">
                  <a:off x="5891" y="2301"/>
                  <a:ext cx="216" cy="252"/>
                  <a:chOff x="2782" y="1765"/>
                  <a:chExt cx="216" cy="265"/>
                </a:xfrm>
              </p:grpSpPr>
              <p:grpSp>
                <p:nvGrpSpPr>
                  <p:cNvPr id="2963" name="Group 545"/>
                  <p:cNvGrpSpPr>
                    <a:grpSpLocks/>
                  </p:cNvGrpSpPr>
                  <p:nvPr/>
                </p:nvGrpSpPr>
                <p:grpSpPr bwMode="auto">
                  <a:xfrm>
                    <a:off x="2782" y="1765"/>
                    <a:ext cx="111" cy="265"/>
                    <a:chOff x="2887" y="1765"/>
                    <a:chExt cx="111" cy="265"/>
                  </a:xfrm>
                </p:grpSpPr>
                <p:sp>
                  <p:nvSpPr>
                    <p:cNvPr id="2969" name="Freeform 54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0" name="Freeform 54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1" name="Freeform 54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2" name="Freeform 54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64" name="Group 550"/>
                  <p:cNvGrpSpPr>
                    <a:grpSpLocks/>
                  </p:cNvGrpSpPr>
                  <p:nvPr/>
                </p:nvGrpSpPr>
                <p:grpSpPr bwMode="auto">
                  <a:xfrm>
                    <a:off x="2887" y="1765"/>
                    <a:ext cx="111" cy="265"/>
                    <a:chOff x="2887" y="1765"/>
                    <a:chExt cx="111" cy="265"/>
                  </a:xfrm>
                </p:grpSpPr>
                <p:sp>
                  <p:nvSpPr>
                    <p:cNvPr id="2965" name="Freeform 55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6" name="Freeform 55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7" name="Freeform 55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8" name="Freeform 55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3" name="Group 555"/>
                <p:cNvGrpSpPr>
                  <a:grpSpLocks/>
                </p:cNvGrpSpPr>
                <p:nvPr/>
              </p:nvGrpSpPr>
              <p:grpSpPr bwMode="auto">
                <a:xfrm rot="827374">
                  <a:off x="5099" y="2110"/>
                  <a:ext cx="645" cy="252"/>
                  <a:chOff x="2569" y="1765"/>
                  <a:chExt cx="645" cy="265"/>
                </a:xfrm>
              </p:grpSpPr>
              <p:grpSp>
                <p:nvGrpSpPr>
                  <p:cNvPr id="2930" name="Group 556"/>
                  <p:cNvGrpSpPr>
                    <a:grpSpLocks/>
                  </p:cNvGrpSpPr>
                  <p:nvPr/>
                </p:nvGrpSpPr>
                <p:grpSpPr bwMode="auto">
                  <a:xfrm rot="205847">
                    <a:off x="2998" y="1765"/>
                    <a:ext cx="216" cy="265"/>
                    <a:chOff x="2782" y="1765"/>
                    <a:chExt cx="216" cy="265"/>
                  </a:xfrm>
                </p:grpSpPr>
                <p:grpSp>
                  <p:nvGrpSpPr>
                    <p:cNvPr id="2953" name="Group 557"/>
                    <p:cNvGrpSpPr>
                      <a:grpSpLocks/>
                    </p:cNvGrpSpPr>
                    <p:nvPr/>
                  </p:nvGrpSpPr>
                  <p:grpSpPr bwMode="auto">
                    <a:xfrm>
                      <a:off x="2782" y="1765"/>
                      <a:ext cx="111" cy="265"/>
                      <a:chOff x="2887" y="1765"/>
                      <a:chExt cx="111" cy="265"/>
                    </a:xfrm>
                  </p:grpSpPr>
                  <p:sp>
                    <p:nvSpPr>
                      <p:cNvPr id="2959" name="Freeform 55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0" name="Freeform 55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1" name="Freeform 56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2" name="Freeform 56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54" name="Group 562"/>
                    <p:cNvGrpSpPr>
                      <a:grpSpLocks/>
                    </p:cNvGrpSpPr>
                    <p:nvPr/>
                  </p:nvGrpSpPr>
                  <p:grpSpPr bwMode="auto">
                    <a:xfrm>
                      <a:off x="2887" y="1765"/>
                      <a:ext cx="111" cy="265"/>
                      <a:chOff x="2887" y="1765"/>
                      <a:chExt cx="111" cy="265"/>
                    </a:xfrm>
                  </p:grpSpPr>
                  <p:sp>
                    <p:nvSpPr>
                      <p:cNvPr id="2955" name="Freeform 56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6" name="Freeform 56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7" name="Freeform 56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8" name="Freeform 56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1" name="Group 567"/>
                  <p:cNvGrpSpPr>
                    <a:grpSpLocks/>
                  </p:cNvGrpSpPr>
                  <p:nvPr/>
                </p:nvGrpSpPr>
                <p:grpSpPr bwMode="auto">
                  <a:xfrm rot="-232276">
                    <a:off x="2569" y="1765"/>
                    <a:ext cx="216" cy="265"/>
                    <a:chOff x="2782" y="1765"/>
                    <a:chExt cx="216" cy="265"/>
                  </a:xfrm>
                </p:grpSpPr>
                <p:grpSp>
                  <p:nvGrpSpPr>
                    <p:cNvPr id="2943" name="Group 568"/>
                    <p:cNvGrpSpPr>
                      <a:grpSpLocks/>
                    </p:cNvGrpSpPr>
                    <p:nvPr/>
                  </p:nvGrpSpPr>
                  <p:grpSpPr bwMode="auto">
                    <a:xfrm>
                      <a:off x="2782" y="1765"/>
                      <a:ext cx="111" cy="265"/>
                      <a:chOff x="2887" y="1765"/>
                      <a:chExt cx="111" cy="265"/>
                    </a:xfrm>
                  </p:grpSpPr>
                  <p:sp>
                    <p:nvSpPr>
                      <p:cNvPr id="2949" name="Freeform 56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0" name="Freeform 57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1" name="Freeform 57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2" name="Freeform 57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44" name="Group 573"/>
                    <p:cNvGrpSpPr>
                      <a:grpSpLocks/>
                    </p:cNvGrpSpPr>
                    <p:nvPr/>
                  </p:nvGrpSpPr>
                  <p:grpSpPr bwMode="auto">
                    <a:xfrm>
                      <a:off x="2887" y="1765"/>
                      <a:ext cx="111" cy="265"/>
                      <a:chOff x="2887" y="1765"/>
                      <a:chExt cx="111" cy="265"/>
                    </a:xfrm>
                  </p:grpSpPr>
                  <p:sp>
                    <p:nvSpPr>
                      <p:cNvPr id="2945" name="Freeform 57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6" name="Freeform 57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7" name="Freeform 57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8" name="Freeform 57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2" name="Group 578"/>
                  <p:cNvGrpSpPr>
                    <a:grpSpLocks/>
                  </p:cNvGrpSpPr>
                  <p:nvPr/>
                </p:nvGrpSpPr>
                <p:grpSpPr bwMode="auto">
                  <a:xfrm>
                    <a:off x="2782" y="1765"/>
                    <a:ext cx="216" cy="265"/>
                    <a:chOff x="2782" y="1765"/>
                    <a:chExt cx="216" cy="265"/>
                  </a:xfrm>
                </p:grpSpPr>
                <p:grpSp>
                  <p:nvGrpSpPr>
                    <p:cNvPr id="2933" name="Group 579"/>
                    <p:cNvGrpSpPr>
                      <a:grpSpLocks/>
                    </p:cNvGrpSpPr>
                    <p:nvPr/>
                  </p:nvGrpSpPr>
                  <p:grpSpPr bwMode="auto">
                    <a:xfrm>
                      <a:off x="2782" y="1765"/>
                      <a:ext cx="111" cy="265"/>
                      <a:chOff x="2887" y="1765"/>
                      <a:chExt cx="111" cy="265"/>
                    </a:xfrm>
                  </p:grpSpPr>
                  <p:sp>
                    <p:nvSpPr>
                      <p:cNvPr id="2939" name="Freeform 58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0" name="Freeform 58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1" name="Freeform 58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2" name="Freeform 58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34" name="Group 584"/>
                    <p:cNvGrpSpPr>
                      <a:grpSpLocks/>
                    </p:cNvGrpSpPr>
                    <p:nvPr/>
                  </p:nvGrpSpPr>
                  <p:grpSpPr bwMode="auto">
                    <a:xfrm>
                      <a:off x="2887" y="1765"/>
                      <a:ext cx="111" cy="265"/>
                      <a:chOff x="2887" y="1765"/>
                      <a:chExt cx="111" cy="265"/>
                    </a:xfrm>
                  </p:grpSpPr>
                  <p:sp>
                    <p:nvSpPr>
                      <p:cNvPr id="2935" name="Freeform 58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6" name="Freeform 58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7" name="Freeform 58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8" name="Freeform 58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4" name="Group 589"/>
                <p:cNvGrpSpPr>
                  <a:grpSpLocks/>
                </p:cNvGrpSpPr>
                <p:nvPr/>
              </p:nvGrpSpPr>
              <p:grpSpPr bwMode="auto">
                <a:xfrm rot="827374">
                  <a:off x="4474" y="1960"/>
                  <a:ext cx="645" cy="265"/>
                  <a:chOff x="2569" y="1765"/>
                  <a:chExt cx="645" cy="265"/>
                </a:xfrm>
              </p:grpSpPr>
              <p:grpSp>
                <p:nvGrpSpPr>
                  <p:cNvPr id="2897" name="Group 590"/>
                  <p:cNvGrpSpPr>
                    <a:grpSpLocks/>
                  </p:cNvGrpSpPr>
                  <p:nvPr/>
                </p:nvGrpSpPr>
                <p:grpSpPr bwMode="auto">
                  <a:xfrm rot="205847">
                    <a:off x="2998" y="1765"/>
                    <a:ext cx="216" cy="265"/>
                    <a:chOff x="2782" y="1765"/>
                    <a:chExt cx="216" cy="265"/>
                  </a:xfrm>
                </p:grpSpPr>
                <p:grpSp>
                  <p:nvGrpSpPr>
                    <p:cNvPr id="2920" name="Group 591"/>
                    <p:cNvGrpSpPr>
                      <a:grpSpLocks/>
                    </p:cNvGrpSpPr>
                    <p:nvPr/>
                  </p:nvGrpSpPr>
                  <p:grpSpPr bwMode="auto">
                    <a:xfrm>
                      <a:off x="2782" y="1765"/>
                      <a:ext cx="111" cy="265"/>
                      <a:chOff x="2887" y="1765"/>
                      <a:chExt cx="111" cy="265"/>
                    </a:xfrm>
                  </p:grpSpPr>
                  <p:sp>
                    <p:nvSpPr>
                      <p:cNvPr id="2926" name="Freeform 59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7" name="Freeform 59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8" name="Freeform 59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9" name="Freeform 59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21" name="Group 596"/>
                    <p:cNvGrpSpPr>
                      <a:grpSpLocks/>
                    </p:cNvGrpSpPr>
                    <p:nvPr/>
                  </p:nvGrpSpPr>
                  <p:grpSpPr bwMode="auto">
                    <a:xfrm>
                      <a:off x="2887" y="1765"/>
                      <a:ext cx="111" cy="265"/>
                      <a:chOff x="2887" y="1765"/>
                      <a:chExt cx="111" cy="265"/>
                    </a:xfrm>
                  </p:grpSpPr>
                  <p:sp>
                    <p:nvSpPr>
                      <p:cNvPr id="2922" name="Freeform 59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3" name="Freeform 59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4" name="Freeform 59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5" name="Freeform 60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8" name="Group 601"/>
                  <p:cNvGrpSpPr>
                    <a:grpSpLocks/>
                  </p:cNvGrpSpPr>
                  <p:nvPr/>
                </p:nvGrpSpPr>
                <p:grpSpPr bwMode="auto">
                  <a:xfrm rot="-232276">
                    <a:off x="2569" y="1765"/>
                    <a:ext cx="216" cy="265"/>
                    <a:chOff x="2782" y="1765"/>
                    <a:chExt cx="216" cy="265"/>
                  </a:xfrm>
                </p:grpSpPr>
                <p:grpSp>
                  <p:nvGrpSpPr>
                    <p:cNvPr id="2910" name="Group 602"/>
                    <p:cNvGrpSpPr>
                      <a:grpSpLocks/>
                    </p:cNvGrpSpPr>
                    <p:nvPr/>
                  </p:nvGrpSpPr>
                  <p:grpSpPr bwMode="auto">
                    <a:xfrm>
                      <a:off x="2782" y="1765"/>
                      <a:ext cx="111" cy="265"/>
                      <a:chOff x="2887" y="1765"/>
                      <a:chExt cx="111" cy="265"/>
                    </a:xfrm>
                  </p:grpSpPr>
                  <p:sp>
                    <p:nvSpPr>
                      <p:cNvPr id="2916" name="Freeform 60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7" name="Freeform 60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8" name="Freeform 60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9" name="Freeform 60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11" name="Group 607"/>
                    <p:cNvGrpSpPr>
                      <a:grpSpLocks/>
                    </p:cNvGrpSpPr>
                    <p:nvPr/>
                  </p:nvGrpSpPr>
                  <p:grpSpPr bwMode="auto">
                    <a:xfrm>
                      <a:off x="2887" y="1765"/>
                      <a:ext cx="111" cy="265"/>
                      <a:chOff x="2887" y="1765"/>
                      <a:chExt cx="111" cy="265"/>
                    </a:xfrm>
                  </p:grpSpPr>
                  <p:sp>
                    <p:nvSpPr>
                      <p:cNvPr id="2912" name="Freeform 60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3" name="Freeform 60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4" name="Freeform 61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5" name="Freeform 61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9" name="Group 612"/>
                  <p:cNvGrpSpPr>
                    <a:grpSpLocks/>
                  </p:cNvGrpSpPr>
                  <p:nvPr/>
                </p:nvGrpSpPr>
                <p:grpSpPr bwMode="auto">
                  <a:xfrm>
                    <a:off x="2782" y="1765"/>
                    <a:ext cx="216" cy="265"/>
                    <a:chOff x="2782" y="1765"/>
                    <a:chExt cx="216" cy="265"/>
                  </a:xfrm>
                </p:grpSpPr>
                <p:grpSp>
                  <p:nvGrpSpPr>
                    <p:cNvPr id="2900" name="Group 613"/>
                    <p:cNvGrpSpPr>
                      <a:grpSpLocks/>
                    </p:cNvGrpSpPr>
                    <p:nvPr/>
                  </p:nvGrpSpPr>
                  <p:grpSpPr bwMode="auto">
                    <a:xfrm>
                      <a:off x="2782" y="1765"/>
                      <a:ext cx="111" cy="265"/>
                      <a:chOff x="2887" y="1765"/>
                      <a:chExt cx="111" cy="265"/>
                    </a:xfrm>
                  </p:grpSpPr>
                  <p:sp>
                    <p:nvSpPr>
                      <p:cNvPr id="2906" name="Freeform 61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7" name="Freeform 61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8" name="Freeform 61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9" name="Freeform 61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01" name="Group 618"/>
                    <p:cNvGrpSpPr>
                      <a:grpSpLocks/>
                    </p:cNvGrpSpPr>
                    <p:nvPr/>
                  </p:nvGrpSpPr>
                  <p:grpSpPr bwMode="auto">
                    <a:xfrm>
                      <a:off x="2887" y="1765"/>
                      <a:ext cx="111" cy="265"/>
                      <a:chOff x="2887" y="1765"/>
                      <a:chExt cx="111" cy="265"/>
                    </a:xfrm>
                  </p:grpSpPr>
                  <p:sp>
                    <p:nvSpPr>
                      <p:cNvPr id="2902" name="Freeform 61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3" name="Freeform 62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4" name="Freeform 62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5" name="Freeform 62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5" name="Group 623"/>
                <p:cNvGrpSpPr>
                  <a:grpSpLocks/>
                </p:cNvGrpSpPr>
                <p:nvPr/>
              </p:nvGrpSpPr>
              <p:grpSpPr bwMode="auto">
                <a:xfrm rot="386853">
                  <a:off x="3844" y="1843"/>
                  <a:ext cx="645" cy="265"/>
                  <a:chOff x="2569" y="1765"/>
                  <a:chExt cx="645" cy="265"/>
                </a:xfrm>
              </p:grpSpPr>
              <p:grpSp>
                <p:nvGrpSpPr>
                  <p:cNvPr id="2864" name="Group 624"/>
                  <p:cNvGrpSpPr>
                    <a:grpSpLocks/>
                  </p:cNvGrpSpPr>
                  <p:nvPr/>
                </p:nvGrpSpPr>
                <p:grpSpPr bwMode="auto">
                  <a:xfrm rot="205847">
                    <a:off x="2998" y="1765"/>
                    <a:ext cx="216" cy="265"/>
                    <a:chOff x="2782" y="1765"/>
                    <a:chExt cx="216" cy="265"/>
                  </a:xfrm>
                </p:grpSpPr>
                <p:grpSp>
                  <p:nvGrpSpPr>
                    <p:cNvPr id="2887" name="Group 625"/>
                    <p:cNvGrpSpPr>
                      <a:grpSpLocks/>
                    </p:cNvGrpSpPr>
                    <p:nvPr/>
                  </p:nvGrpSpPr>
                  <p:grpSpPr bwMode="auto">
                    <a:xfrm>
                      <a:off x="2782" y="1765"/>
                      <a:ext cx="111" cy="265"/>
                      <a:chOff x="2887" y="1765"/>
                      <a:chExt cx="111" cy="265"/>
                    </a:xfrm>
                  </p:grpSpPr>
                  <p:sp>
                    <p:nvSpPr>
                      <p:cNvPr id="2893" name="Freeform 62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4" name="Freeform 62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5" name="Freeform 62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6" name="Freeform 62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88" name="Group 630"/>
                    <p:cNvGrpSpPr>
                      <a:grpSpLocks/>
                    </p:cNvGrpSpPr>
                    <p:nvPr/>
                  </p:nvGrpSpPr>
                  <p:grpSpPr bwMode="auto">
                    <a:xfrm>
                      <a:off x="2887" y="1765"/>
                      <a:ext cx="111" cy="265"/>
                      <a:chOff x="2887" y="1765"/>
                      <a:chExt cx="111" cy="265"/>
                    </a:xfrm>
                  </p:grpSpPr>
                  <p:sp>
                    <p:nvSpPr>
                      <p:cNvPr id="2889" name="Freeform 63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0" name="Freeform 63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1" name="Freeform 63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2" name="Freeform 63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5" name="Group 635"/>
                  <p:cNvGrpSpPr>
                    <a:grpSpLocks/>
                  </p:cNvGrpSpPr>
                  <p:nvPr/>
                </p:nvGrpSpPr>
                <p:grpSpPr bwMode="auto">
                  <a:xfrm rot="-232276">
                    <a:off x="2569" y="1765"/>
                    <a:ext cx="216" cy="265"/>
                    <a:chOff x="2782" y="1765"/>
                    <a:chExt cx="216" cy="265"/>
                  </a:xfrm>
                </p:grpSpPr>
                <p:grpSp>
                  <p:nvGrpSpPr>
                    <p:cNvPr id="2877" name="Group 636"/>
                    <p:cNvGrpSpPr>
                      <a:grpSpLocks/>
                    </p:cNvGrpSpPr>
                    <p:nvPr/>
                  </p:nvGrpSpPr>
                  <p:grpSpPr bwMode="auto">
                    <a:xfrm>
                      <a:off x="2782" y="1765"/>
                      <a:ext cx="111" cy="265"/>
                      <a:chOff x="2887" y="1765"/>
                      <a:chExt cx="111" cy="265"/>
                    </a:xfrm>
                  </p:grpSpPr>
                  <p:sp>
                    <p:nvSpPr>
                      <p:cNvPr id="2883" name="Freeform 63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4" name="Freeform 63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5" name="Freeform 63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6" name="Freeform 64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78" name="Group 641"/>
                    <p:cNvGrpSpPr>
                      <a:grpSpLocks/>
                    </p:cNvGrpSpPr>
                    <p:nvPr/>
                  </p:nvGrpSpPr>
                  <p:grpSpPr bwMode="auto">
                    <a:xfrm>
                      <a:off x="2887" y="1765"/>
                      <a:ext cx="111" cy="265"/>
                      <a:chOff x="2887" y="1765"/>
                      <a:chExt cx="111" cy="265"/>
                    </a:xfrm>
                  </p:grpSpPr>
                  <p:sp>
                    <p:nvSpPr>
                      <p:cNvPr id="2879" name="Freeform 64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0" name="Freeform 64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1" name="Freeform 64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2" name="Freeform 64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6" name="Group 646"/>
                  <p:cNvGrpSpPr>
                    <a:grpSpLocks/>
                  </p:cNvGrpSpPr>
                  <p:nvPr/>
                </p:nvGrpSpPr>
                <p:grpSpPr bwMode="auto">
                  <a:xfrm>
                    <a:off x="2782" y="1765"/>
                    <a:ext cx="216" cy="265"/>
                    <a:chOff x="2782" y="1765"/>
                    <a:chExt cx="216" cy="265"/>
                  </a:xfrm>
                </p:grpSpPr>
                <p:grpSp>
                  <p:nvGrpSpPr>
                    <p:cNvPr id="2867" name="Group 647"/>
                    <p:cNvGrpSpPr>
                      <a:grpSpLocks/>
                    </p:cNvGrpSpPr>
                    <p:nvPr/>
                  </p:nvGrpSpPr>
                  <p:grpSpPr bwMode="auto">
                    <a:xfrm>
                      <a:off x="2782" y="1765"/>
                      <a:ext cx="111" cy="265"/>
                      <a:chOff x="2887" y="1765"/>
                      <a:chExt cx="111" cy="265"/>
                    </a:xfrm>
                  </p:grpSpPr>
                  <p:sp>
                    <p:nvSpPr>
                      <p:cNvPr id="2873" name="Freeform 64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4" name="Freeform 64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5" name="Freeform 65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6" name="Freeform 65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68" name="Group 652"/>
                    <p:cNvGrpSpPr>
                      <a:grpSpLocks/>
                    </p:cNvGrpSpPr>
                    <p:nvPr/>
                  </p:nvGrpSpPr>
                  <p:grpSpPr bwMode="auto">
                    <a:xfrm>
                      <a:off x="2887" y="1765"/>
                      <a:ext cx="111" cy="265"/>
                      <a:chOff x="2887" y="1765"/>
                      <a:chExt cx="111" cy="265"/>
                    </a:xfrm>
                  </p:grpSpPr>
                  <p:sp>
                    <p:nvSpPr>
                      <p:cNvPr id="2869" name="Freeform 65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0" name="Freeform 65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1" name="Freeform 65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2" name="Freeform 65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6" name="Group 657"/>
                <p:cNvGrpSpPr>
                  <a:grpSpLocks/>
                </p:cNvGrpSpPr>
                <p:nvPr/>
              </p:nvGrpSpPr>
              <p:grpSpPr bwMode="auto">
                <a:xfrm rot="232611">
                  <a:off x="3208" y="1768"/>
                  <a:ext cx="645" cy="265"/>
                  <a:chOff x="2569" y="1765"/>
                  <a:chExt cx="645" cy="265"/>
                </a:xfrm>
              </p:grpSpPr>
              <p:grpSp>
                <p:nvGrpSpPr>
                  <p:cNvPr id="2831" name="Group 658"/>
                  <p:cNvGrpSpPr>
                    <a:grpSpLocks/>
                  </p:cNvGrpSpPr>
                  <p:nvPr/>
                </p:nvGrpSpPr>
                <p:grpSpPr bwMode="auto">
                  <a:xfrm rot="205847">
                    <a:off x="2998" y="1765"/>
                    <a:ext cx="216" cy="265"/>
                    <a:chOff x="2782" y="1765"/>
                    <a:chExt cx="216" cy="265"/>
                  </a:xfrm>
                </p:grpSpPr>
                <p:grpSp>
                  <p:nvGrpSpPr>
                    <p:cNvPr id="2854" name="Group 659"/>
                    <p:cNvGrpSpPr>
                      <a:grpSpLocks/>
                    </p:cNvGrpSpPr>
                    <p:nvPr/>
                  </p:nvGrpSpPr>
                  <p:grpSpPr bwMode="auto">
                    <a:xfrm>
                      <a:off x="2782" y="1765"/>
                      <a:ext cx="111" cy="265"/>
                      <a:chOff x="2887" y="1765"/>
                      <a:chExt cx="111" cy="265"/>
                    </a:xfrm>
                  </p:grpSpPr>
                  <p:sp>
                    <p:nvSpPr>
                      <p:cNvPr id="2860" name="Freeform 66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1" name="Freeform 66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2" name="Freeform 66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3" name="Freeform 66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55" name="Group 664"/>
                    <p:cNvGrpSpPr>
                      <a:grpSpLocks/>
                    </p:cNvGrpSpPr>
                    <p:nvPr/>
                  </p:nvGrpSpPr>
                  <p:grpSpPr bwMode="auto">
                    <a:xfrm>
                      <a:off x="2887" y="1765"/>
                      <a:ext cx="111" cy="265"/>
                      <a:chOff x="2887" y="1765"/>
                      <a:chExt cx="111" cy="265"/>
                    </a:xfrm>
                  </p:grpSpPr>
                  <p:sp>
                    <p:nvSpPr>
                      <p:cNvPr id="2856" name="Freeform 66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7" name="Freeform 66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8" name="Freeform 66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9" name="Freeform 66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2" name="Group 669"/>
                  <p:cNvGrpSpPr>
                    <a:grpSpLocks/>
                  </p:cNvGrpSpPr>
                  <p:nvPr/>
                </p:nvGrpSpPr>
                <p:grpSpPr bwMode="auto">
                  <a:xfrm rot="-232276">
                    <a:off x="2569" y="1765"/>
                    <a:ext cx="216" cy="265"/>
                    <a:chOff x="2782" y="1765"/>
                    <a:chExt cx="216" cy="265"/>
                  </a:xfrm>
                </p:grpSpPr>
                <p:grpSp>
                  <p:nvGrpSpPr>
                    <p:cNvPr id="2844" name="Group 670"/>
                    <p:cNvGrpSpPr>
                      <a:grpSpLocks/>
                    </p:cNvGrpSpPr>
                    <p:nvPr/>
                  </p:nvGrpSpPr>
                  <p:grpSpPr bwMode="auto">
                    <a:xfrm>
                      <a:off x="2782" y="1765"/>
                      <a:ext cx="111" cy="265"/>
                      <a:chOff x="2887" y="1765"/>
                      <a:chExt cx="111" cy="265"/>
                    </a:xfrm>
                  </p:grpSpPr>
                  <p:sp>
                    <p:nvSpPr>
                      <p:cNvPr id="2850" name="Freeform 67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1" name="Freeform 67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2" name="Freeform 67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3" name="Freeform 67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45" name="Group 675"/>
                    <p:cNvGrpSpPr>
                      <a:grpSpLocks/>
                    </p:cNvGrpSpPr>
                    <p:nvPr/>
                  </p:nvGrpSpPr>
                  <p:grpSpPr bwMode="auto">
                    <a:xfrm>
                      <a:off x="2887" y="1765"/>
                      <a:ext cx="111" cy="265"/>
                      <a:chOff x="2887" y="1765"/>
                      <a:chExt cx="111" cy="265"/>
                    </a:xfrm>
                  </p:grpSpPr>
                  <p:sp>
                    <p:nvSpPr>
                      <p:cNvPr id="2846" name="Freeform 67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7" name="Freeform 67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8" name="Freeform 67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9" name="Freeform 67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3" name="Group 680"/>
                  <p:cNvGrpSpPr>
                    <a:grpSpLocks/>
                  </p:cNvGrpSpPr>
                  <p:nvPr/>
                </p:nvGrpSpPr>
                <p:grpSpPr bwMode="auto">
                  <a:xfrm>
                    <a:off x="2782" y="1765"/>
                    <a:ext cx="216" cy="265"/>
                    <a:chOff x="2782" y="1765"/>
                    <a:chExt cx="216" cy="265"/>
                  </a:xfrm>
                </p:grpSpPr>
                <p:grpSp>
                  <p:nvGrpSpPr>
                    <p:cNvPr id="2834" name="Group 681"/>
                    <p:cNvGrpSpPr>
                      <a:grpSpLocks/>
                    </p:cNvGrpSpPr>
                    <p:nvPr/>
                  </p:nvGrpSpPr>
                  <p:grpSpPr bwMode="auto">
                    <a:xfrm>
                      <a:off x="2782" y="1765"/>
                      <a:ext cx="111" cy="265"/>
                      <a:chOff x="2887" y="1765"/>
                      <a:chExt cx="111" cy="265"/>
                    </a:xfrm>
                  </p:grpSpPr>
                  <p:sp>
                    <p:nvSpPr>
                      <p:cNvPr id="2840" name="Freeform 68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1" name="Freeform 68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2" name="Freeform 68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3" name="Freeform 68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35" name="Group 686"/>
                    <p:cNvGrpSpPr>
                      <a:grpSpLocks/>
                    </p:cNvGrpSpPr>
                    <p:nvPr/>
                  </p:nvGrpSpPr>
                  <p:grpSpPr bwMode="auto">
                    <a:xfrm>
                      <a:off x="2887" y="1765"/>
                      <a:ext cx="111" cy="265"/>
                      <a:chOff x="2887" y="1765"/>
                      <a:chExt cx="111" cy="265"/>
                    </a:xfrm>
                  </p:grpSpPr>
                  <p:sp>
                    <p:nvSpPr>
                      <p:cNvPr id="2836" name="Freeform 68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7" name="Freeform 68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8" name="Freeform 68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9" name="Freeform 69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7" name="Group 691"/>
                <p:cNvGrpSpPr>
                  <a:grpSpLocks/>
                </p:cNvGrpSpPr>
                <p:nvPr/>
              </p:nvGrpSpPr>
              <p:grpSpPr bwMode="auto">
                <a:xfrm rot="-154920">
                  <a:off x="2569" y="1765"/>
                  <a:ext cx="645" cy="265"/>
                  <a:chOff x="2569" y="1765"/>
                  <a:chExt cx="645" cy="265"/>
                </a:xfrm>
              </p:grpSpPr>
              <p:grpSp>
                <p:nvGrpSpPr>
                  <p:cNvPr id="2798" name="Group 692"/>
                  <p:cNvGrpSpPr>
                    <a:grpSpLocks/>
                  </p:cNvGrpSpPr>
                  <p:nvPr/>
                </p:nvGrpSpPr>
                <p:grpSpPr bwMode="auto">
                  <a:xfrm rot="205847">
                    <a:off x="2998" y="1765"/>
                    <a:ext cx="216" cy="265"/>
                    <a:chOff x="2782" y="1765"/>
                    <a:chExt cx="216" cy="265"/>
                  </a:xfrm>
                </p:grpSpPr>
                <p:grpSp>
                  <p:nvGrpSpPr>
                    <p:cNvPr id="2821" name="Group 693"/>
                    <p:cNvGrpSpPr>
                      <a:grpSpLocks/>
                    </p:cNvGrpSpPr>
                    <p:nvPr/>
                  </p:nvGrpSpPr>
                  <p:grpSpPr bwMode="auto">
                    <a:xfrm>
                      <a:off x="2782" y="1765"/>
                      <a:ext cx="111" cy="265"/>
                      <a:chOff x="2887" y="1765"/>
                      <a:chExt cx="111" cy="265"/>
                    </a:xfrm>
                  </p:grpSpPr>
                  <p:sp>
                    <p:nvSpPr>
                      <p:cNvPr id="2827" name="Freeform 6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8" name="Freeform 6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9" name="Freeform 6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0" name="Freeform 6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22" name="Group 698"/>
                    <p:cNvGrpSpPr>
                      <a:grpSpLocks/>
                    </p:cNvGrpSpPr>
                    <p:nvPr/>
                  </p:nvGrpSpPr>
                  <p:grpSpPr bwMode="auto">
                    <a:xfrm>
                      <a:off x="2887" y="1765"/>
                      <a:ext cx="111" cy="265"/>
                      <a:chOff x="2887" y="1765"/>
                      <a:chExt cx="111" cy="265"/>
                    </a:xfrm>
                  </p:grpSpPr>
                  <p:sp>
                    <p:nvSpPr>
                      <p:cNvPr id="2823" name="Freeform 69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4" name="Freeform 70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5" name="Freeform 70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6" name="Freeform 70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9" name="Group 703"/>
                  <p:cNvGrpSpPr>
                    <a:grpSpLocks/>
                  </p:cNvGrpSpPr>
                  <p:nvPr/>
                </p:nvGrpSpPr>
                <p:grpSpPr bwMode="auto">
                  <a:xfrm rot="-232276">
                    <a:off x="2569" y="1765"/>
                    <a:ext cx="216" cy="265"/>
                    <a:chOff x="2782" y="1765"/>
                    <a:chExt cx="216" cy="265"/>
                  </a:xfrm>
                </p:grpSpPr>
                <p:grpSp>
                  <p:nvGrpSpPr>
                    <p:cNvPr id="2811" name="Group 704"/>
                    <p:cNvGrpSpPr>
                      <a:grpSpLocks/>
                    </p:cNvGrpSpPr>
                    <p:nvPr/>
                  </p:nvGrpSpPr>
                  <p:grpSpPr bwMode="auto">
                    <a:xfrm>
                      <a:off x="2782" y="1765"/>
                      <a:ext cx="111" cy="265"/>
                      <a:chOff x="2887" y="1765"/>
                      <a:chExt cx="111" cy="265"/>
                    </a:xfrm>
                  </p:grpSpPr>
                  <p:sp>
                    <p:nvSpPr>
                      <p:cNvPr id="2817" name="Freeform 7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8" name="Freeform 7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9" name="Freeform 7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0" name="Freeform 7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12" name="Group 709"/>
                    <p:cNvGrpSpPr>
                      <a:grpSpLocks/>
                    </p:cNvGrpSpPr>
                    <p:nvPr/>
                  </p:nvGrpSpPr>
                  <p:grpSpPr bwMode="auto">
                    <a:xfrm>
                      <a:off x="2887" y="1765"/>
                      <a:ext cx="111" cy="265"/>
                      <a:chOff x="2887" y="1765"/>
                      <a:chExt cx="111" cy="265"/>
                    </a:xfrm>
                  </p:grpSpPr>
                  <p:sp>
                    <p:nvSpPr>
                      <p:cNvPr id="2813" name="Freeform 71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4" name="Freeform 71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5" name="Freeform 71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6" name="Freeform 71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00" name="Group 714"/>
                  <p:cNvGrpSpPr>
                    <a:grpSpLocks/>
                  </p:cNvGrpSpPr>
                  <p:nvPr/>
                </p:nvGrpSpPr>
                <p:grpSpPr bwMode="auto">
                  <a:xfrm>
                    <a:off x="2782" y="1765"/>
                    <a:ext cx="216" cy="265"/>
                    <a:chOff x="2782" y="1765"/>
                    <a:chExt cx="216" cy="265"/>
                  </a:xfrm>
                </p:grpSpPr>
                <p:grpSp>
                  <p:nvGrpSpPr>
                    <p:cNvPr id="2801" name="Group 715"/>
                    <p:cNvGrpSpPr>
                      <a:grpSpLocks/>
                    </p:cNvGrpSpPr>
                    <p:nvPr/>
                  </p:nvGrpSpPr>
                  <p:grpSpPr bwMode="auto">
                    <a:xfrm>
                      <a:off x="2782" y="1765"/>
                      <a:ext cx="111" cy="265"/>
                      <a:chOff x="2887" y="1765"/>
                      <a:chExt cx="111" cy="265"/>
                    </a:xfrm>
                  </p:grpSpPr>
                  <p:sp>
                    <p:nvSpPr>
                      <p:cNvPr id="2807" name="Freeform 7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8" name="Freeform 7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9" name="Freeform 7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0" name="Freeform 7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02" name="Group 720"/>
                    <p:cNvGrpSpPr>
                      <a:grpSpLocks/>
                    </p:cNvGrpSpPr>
                    <p:nvPr/>
                  </p:nvGrpSpPr>
                  <p:grpSpPr bwMode="auto">
                    <a:xfrm>
                      <a:off x="2887" y="1765"/>
                      <a:ext cx="111" cy="265"/>
                      <a:chOff x="2887" y="1765"/>
                      <a:chExt cx="111" cy="265"/>
                    </a:xfrm>
                  </p:grpSpPr>
                  <p:sp>
                    <p:nvSpPr>
                      <p:cNvPr id="2803" name="Freeform 7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4" name="Freeform 7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5" name="Freeform 7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6" name="Freeform 7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grpSp>
        <p:grpSp>
          <p:nvGrpSpPr>
            <p:cNvPr id="2463" name="Group 725"/>
            <p:cNvGrpSpPr>
              <a:grpSpLocks/>
            </p:cNvGrpSpPr>
            <p:nvPr/>
          </p:nvGrpSpPr>
          <p:grpSpPr bwMode="auto">
            <a:xfrm>
              <a:off x="-114" y="2713"/>
              <a:ext cx="6246" cy="723"/>
              <a:chOff x="-2" y="1713"/>
              <a:chExt cx="6240" cy="728"/>
            </a:xfrm>
          </p:grpSpPr>
          <p:sp>
            <p:nvSpPr>
              <p:cNvPr id="2721" name="Oval 726"/>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2" name="Oval 727"/>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3" name="Oval 728"/>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4" name="Oval 729"/>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5" name="Oval 730"/>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6" name="Oval 731"/>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7" name="Oval 732"/>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8" name="Oval 733"/>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9" name="Oval 734"/>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0" name="Oval 735"/>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1" name="Oval 736"/>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2" name="Oval 737"/>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3" name="Oval 738"/>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4" name="Oval 739"/>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5" name="Oval 740"/>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6" name="Oval 741"/>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7" name="Oval 742"/>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8" name="Oval 743"/>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9" name="Oval 744"/>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0" name="Oval 745"/>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1" name="Oval 746"/>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2" name="Oval 747"/>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3" name="Oval 748"/>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4" name="Oval 749"/>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5" name="Oval 750"/>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6" name="Oval 751"/>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7" name="Oval 752"/>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8" name="Oval 753"/>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9" name="Oval 754"/>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0" name="Oval 755"/>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1" name="Oval 756"/>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2" name="Oval 757"/>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3" name="Oval 758"/>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4" name="Oval 759"/>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5" name="Oval 760"/>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6" name="Oval 761"/>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7" name="Oval 762"/>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8" name="Oval 763"/>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9" name="Oval 764"/>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0" name="Oval 765"/>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1" name="Oval 766"/>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2" name="Oval 767"/>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3" name="Oval 768"/>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4" name="Oval 769"/>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5" name="Oval 770"/>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6" name="Oval 771"/>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7" name="Oval 772"/>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8" name="Oval 773"/>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9" name="Oval 774"/>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0" name="Oval 775"/>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1" name="Oval 776"/>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2" name="Oval 777"/>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3" name="Oval 778"/>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4" name="Oval 779"/>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5" name="Oval 780"/>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6" name="Oval 781"/>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7" name="Oval 782"/>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8" name="Oval 783"/>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9" name="Oval 784"/>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0" name="Oval 785"/>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1" name="Oval 786"/>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2" name="Oval 787"/>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3" name="Oval 788"/>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4" name="Group 789"/>
            <p:cNvGrpSpPr>
              <a:grpSpLocks/>
            </p:cNvGrpSpPr>
            <p:nvPr/>
          </p:nvGrpSpPr>
          <p:grpSpPr bwMode="auto">
            <a:xfrm>
              <a:off x="-150" y="2333"/>
              <a:ext cx="6289" cy="827"/>
              <a:chOff x="-14" y="2795"/>
              <a:chExt cx="4721" cy="621"/>
            </a:xfrm>
          </p:grpSpPr>
          <p:grpSp>
            <p:nvGrpSpPr>
              <p:cNvPr id="2465" name="Group 790"/>
              <p:cNvGrpSpPr>
                <a:grpSpLocks/>
              </p:cNvGrpSpPr>
              <p:nvPr/>
            </p:nvGrpSpPr>
            <p:grpSpPr bwMode="auto">
              <a:xfrm>
                <a:off x="11" y="2795"/>
                <a:ext cx="4689" cy="543"/>
                <a:chOff x="-2" y="1713"/>
                <a:chExt cx="6240" cy="728"/>
              </a:xfrm>
            </p:grpSpPr>
            <p:sp>
              <p:nvSpPr>
                <p:cNvPr id="2658" name="Oval 791"/>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9" name="Oval 792"/>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0" name="Oval 793"/>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1" name="Oval 794"/>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2" name="Oval 795"/>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3" name="Oval 796"/>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4" name="Oval 797"/>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5" name="Oval 798"/>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6" name="Oval 799"/>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7" name="Oval 800"/>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8" name="Oval 801"/>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9" name="Oval 802"/>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0" name="Oval 803"/>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1" name="Oval 804"/>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2" name="Oval 805"/>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3" name="Oval 806"/>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4" name="Oval 807"/>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5" name="Oval 808"/>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6" name="Oval 809"/>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7" name="Oval 810"/>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8" name="Oval 811"/>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9" name="Oval 812"/>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0" name="Oval 813"/>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1" name="Oval 814"/>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2" name="Oval 815"/>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3" name="Oval 816"/>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4" name="Oval 817"/>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5" name="Oval 818"/>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6" name="Oval 819"/>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7" name="Oval 820"/>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8" name="Oval 821"/>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9" name="Oval 822"/>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0" name="Oval 823"/>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1" name="Oval 824"/>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2" name="Oval 825"/>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3" name="Oval 826"/>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4" name="Oval 827"/>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5" name="Oval 828"/>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6" name="Oval 829"/>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7" name="Oval 830"/>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8" name="Oval 831"/>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9" name="Oval 832"/>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0" name="Oval 833"/>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1" name="Oval 834"/>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2" name="Oval 835"/>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3" name="Oval 836"/>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4" name="Oval 837"/>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5" name="Oval 838"/>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6" name="Oval 839"/>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7" name="Oval 840"/>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8" name="Oval 841"/>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9" name="Oval 842"/>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0" name="Oval 843"/>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1" name="Oval 844"/>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2" name="Oval 845"/>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3" name="Oval 846"/>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4" name="Oval 847"/>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5" name="Oval 848"/>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6" name="Oval 849"/>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7" name="Oval 850"/>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8" name="Oval 851"/>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9" name="Oval 852"/>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0" name="Oval 853"/>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6" name="Group 854"/>
              <p:cNvGrpSpPr>
                <a:grpSpLocks/>
              </p:cNvGrpSpPr>
              <p:nvPr/>
            </p:nvGrpSpPr>
            <p:grpSpPr bwMode="auto">
              <a:xfrm>
                <a:off x="-14" y="2812"/>
                <a:ext cx="4689" cy="543"/>
                <a:chOff x="-2" y="1713"/>
                <a:chExt cx="6240" cy="728"/>
              </a:xfrm>
            </p:grpSpPr>
            <p:sp>
              <p:nvSpPr>
                <p:cNvPr id="2595" name="Oval 855"/>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6" name="Oval 856"/>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7" name="Oval 857"/>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8" name="Oval 858"/>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9" name="Oval 859"/>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0" name="Oval 860"/>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1" name="Oval 861"/>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2" name="Oval 862"/>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3" name="Oval 863"/>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4" name="Oval 864"/>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5" name="Oval 865"/>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6" name="Oval 866"/>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7" name="Oval 867"/>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8" name="Oval 868"/>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9" name="Oval 869"/>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0" name="Oval 870"/>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1" name="Oval 871"/>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2" name="Oval 872"/>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3" name="Oval 873"/>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4" name="Oval 874"/>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5" name="Oval 875"/>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6" name="Oval 876"/>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7" name="Oval 877"/>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8" name="Oval 878"/>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9" name="Oval 879"/>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0" name="Oval 880"/>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1" name="Oval 881"/>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2" name="Oval 882"/>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3" name="Oval 883"/>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4" name="Oval 884"/>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5" name="Oval 885"/>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6" name="Oval 886"/>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7" name="Oval 887"/>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8" name="Oval 888"/>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9" name="Oval 889"/>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0" name="Oval 890"/>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1" name="Oval 891"/>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2" name="Oval 892"/>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3" name="Oval 893"/>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4" name="Oval 894"/>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5" name="Oval 895"/>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6" name="Oval 896"/>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7" name="Oval 897"/>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8" name="Oval 898"/>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9" name="Oval 899"/>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0" name="Oval 900"/>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1" name="Oval 901"/>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2" name="Oval 902"/>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3" name="Oval 903"/>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4" name="Oval 904"/>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5" name="Oval 905"/>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6" name="Oval 906"/>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7" name="Oval 907"/>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8" name="Oval 908"/>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9" name="Oval 909"/>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0" name="Oval 910"/>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1" name="Oval 911"/>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2" name="Oval 912"/>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3" name="Oval 913"/>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4" name="Oval 914"/>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5" name="Oval 915"/>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6" name="Oval 916"/>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7" name="Oval 917"/>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7" name="Group 918"/>
              <p:cNvGrpSpPr>
                <a:grpSpLocks/>
              </p:cNvGrpSpPr>
              <p:nvPr/>
            </p:nvGrpSpPr>
            <p:grpSpPr bwMode="auto">
              <a:xfrm>
                <a:off x="18" y="2839"/>
                <a:ext cx="4689" cy="543"/>
                <a:chOff x="-2" y="1713"/>
                <a:chExt cx="6240" cy="728"/>
              </a:xfrm>
            </p:grpSpPr>
            <p:sp>
              <p:nvSpPr>
                <p:cNvPr id="2532" name="Oval 919"/>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3" name="Oval 920"/>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4" name="Oval 921"/>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5" name="Oval 922"/>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6" name="Oval 923"/>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7" name="Oval 924"/>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8" name="Oval 925"/>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9" name="Oval 926"/>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0" name="Oval 927"/>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1" name="Oval 928"/>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2" name="Oval 929"/>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3" name="Oval 930"/>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4" name="Oval 931"/>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5" name="Oval 932"/>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6" name="Oval 933"/>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7" name="Oval 934"/>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8" name="Oval 935"/>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9" name="Oval 936"/>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0" name="Oval 937"/>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1" name="Oval 938"/>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2" name="Oval 939"/>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3" name="Oval 940"/>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4" name="Oval 941"/>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5" name="Oval 942"/>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6" name="Oval 943"/>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7" name="Oval 944"/>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8" name="Oval 945"/>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9" name="Oval 946"/>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0" name="Oval 947"/>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1" name="Oval 948"/>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2" name="Oval 949"/>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3" name="Oval 950"/>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4" name="Oval 951"/>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5" name="Oval 952"/>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6" name="Oval 953"/>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7" name="Oval 954"/>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8" name="Oval 955"/>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9" name="Oval 956"/>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0" name="Oval 957"/>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1" name="Oval 958"/>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2" name="Oval 959"/>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3" name="Oval 960"/>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4" name="Oval 961"/>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5" name="Oval 962"/>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6" name="Oval 963"/>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7" name="Oval 964"/>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8" name="Oval 965"/>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9" name="Oval 966"/>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0" name="Oval 967"/>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1" name="Oval 968"/>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2" name="Oval 969"/>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3" name="Oval 970"/>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4" name="Oval 971"/>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5" name="Oval 972"/>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6" name="Oval 973"/>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7" name="Oval 974"/>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8" name="Oval 975"/>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9" name="Oval 976"/>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0" name="Oval 977"/>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1" name="Oval 978"/>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2" name="Oval 979"/>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3" name="Oval 980"/>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4" name="Oval 981"/>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8" name="Group 982"/>
              <p:cNvGrpSpPr>
                <a:grpSpLocks/>
              </p:cNvGrpSpPr>
              <p:nvPr/>
            </p:nvGrpSpPr>
            <p:grpSpPr bwMode="auto">
              <a:xfrm>
                <a:off x="9" y="2873"/>
                <a:ext cx="4689" cy="543"/>
                <a:chOff x="-2" y="1713"/>
                <a:chExt cx="6240" cy="728"/>
              </a:xfrm>
            </p:grpSpPr>
            <p:sp>
              <p:nvSpPr>
                <p:cNvPr id="2469" name="Oval 983"/>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0" name="Oval 984"/>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1" name="Oval 985"/>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2" name="Oval 986"/>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3" name="Oval 987"/>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4" name="Oval 988"/>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5" name="Oval 989"/>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6" name="Oval 990"/>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7" name="Oval 991"/>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8" name="Oval 992"/>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9" name="Oval 993"/>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0" name="Oval 994"/>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1" name="Oval 995"/>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2" name="Oval 996"/>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3" name="Oval 997"/>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4" name="Oval 998"/>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5" name="Oval 999"/>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6" name="Oval 1000"/>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7" name="Oval 1001"/>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8" name="Oval 1002"/>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9" name="Oval 1003"/>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0" name="Oval 1004"/>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1" name="Oval 1005"/>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2" name="Oval 1006"/>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3" name="Oval 1007"/>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4" name="Oval 1008"/>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5" name="Oval 1009"/>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6" name="Oval 1010"/>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7" name="Oval 1011"/>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8" name="Oval 1012"/>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9" name="Oval 1013"/>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0" name="Oval 1014"/>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1" name="Oval 1015"/>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2" name="Oval 1016"/>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3" name="Oval 1017"/>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4" name="Oval 1018"/>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5" name="Oval 1019"/>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6" name="Oval 1020"/>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7" name="Oval 1021"/>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8" name="Oval 1022"/>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9" name="Oval 1023"/>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0" name="Oval 1024"/>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1" name="Oval 1025"/>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2" name="Oval 1026"/>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3" name="Oval 1027"/>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4" name="Oval 1028"/>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5" name="Oval 1029"/>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6" name="Oval 1030"/>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7" name="Oval 1031"/>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8" name="Oval 1032"/>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9" name="Oval 1033"/>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0" name="Oval 1034"/>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1" name="Oval 1035"/>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2" name="Oval 1036"/>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3" name="Oval 1037"/>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4" name="Oval 1038"/>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5" name="Oval 1039"/>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6" name="Oval 1040"/>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7" name="Oval 1041"/>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8" name="Oval 1042"/>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9" name="Oval 1043"/>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0" name="Oval 1044"/>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1" name="Oval 1045"/>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pic>
        <p:nvPicPr>
          <p:cNvPr id="2053" name="Picture 382" descr="Nucleus"/>
          <p:cNvPicPr>
            <a:picLocks noChangeAspect="1" noChangeArrowheads="1"/>
          </p:cNvPicPr>
          <p:nvPr/>
        </p:nvPicPr>
        <p:blipFill>
          <a:blip r:embed="rId3">
            <a:extLst>
              <a:ext uri="{28A0092B-C50C-407E-A947-70E740481C1C}">
                <a14:useLocalDpi xmlns:a14="http://schemas.microsoft.com/office/drawing/2010/main" val="0"/>
              </a:ext>
            </a:extLst>
          </a:blip>
          <a:srcRect r="3082" b="26964"/>
          <a:stretch>
            <a:fillRect/>
          </a:stretch>
        </p:blipFill>
        <p:spPr bwMode="auto">
          <a:xfrm>
            <a:off x="2534464" y="4680628"/>
            <a:ext cx="6681365" cy="221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83" descr="DNA 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34955">
            <a:off x="3727669" y="6202622"/>
            <a:ext cx="2814441" cy="51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Rectangle 4"/>
          <p:cNvSpPr>
            <a:spLocks noGrp="1" noChangeArrowheads="1"/>
          </p:cNvSpPr>
          <p:nvPr>
            <p:ph type="ctrTitle"/>
          </p:nvPr>
        </p:nvSpPr>
        <p:spPr>
          <a:xfrm>
            <a:off x="6156590" y="6320"/>
            <a:ext cx="3622127" cy="309634"/>
          </a:xfrm>
        </p:spPr>
        <p:txBody>
          <a:bodyPr/>
          <a:lstStyle/>
          <a:p>
            <a:pPr eaLnBrk="1" hangingPunct="1"/>
            <a:r>
              <a:rPr lang="en-US" sz="1500" b="1">
                <a:solidFill>
                  <a:srgbClr val="FFFF00"/>
                </a:solidFill>
                <a:latin typeface="Arial" charset="0"/>
              </a:rPr>
              <a:t>HIF1</a:t>
            </a:r>
            <a:r>
              <a:rPr lang="en-US" sz="1700" b="1">
                <a:solidFill>
                  <a:srgbClr val="FFFF00"/>
                </a:solidFill>
                <a:latin typeface="Symbol" charset="0"/>
              </a:rPr>
              <a:t>a</a:t>
            </a:r>
            <a:r>
              <a:rPr lang="en-US" sz="1500" b="1">
                <a:solidFill>
                  <a:srgbClr val="FFFF00"/>
                </a:solidFill>
                <a:latin typeface="Arial" charset="0"/>
              </a:rPr>
              <a:t> Pathway</a:t>
            </a:r>
          </a:p>
        </p:txBody>
      </p:sp>
      <p:sp>
        <p:nvSpPr>
          <p:cNvPr id="2" name="Freeform 5"/>
          <p:cNvSpPr>
            <a:spLocks/>
          </p:cNvSpPr>
          <p:nvPr/>
        </p:nvSpPr>
        <p:spPr bwMode="auto">
          <a:xfrm>
            <a:off x="3219018" y="3198354"/>
            <a:ext cx="606864" cy="436016"/>
          </a:xfrm>
          <a:custGeom>
            <a:avLst/>
            <a:gdLst/>
            <a:ahLst/>
            <a:cxnLst>
              <a:cxn ang="0">
                <a:pos x="69" y="0"/>
              </a:cxn>
              <a:cxn ang="0">
                <a:pos x="414" y="483"/>
              </a:cxn>
            </a:cxnLst>
            <a:rect l="0" t="0" r="r" b="b"/>
            <a:pathLst>
              <a:path w="414" h="483">
                <a:moveTo>
                  <a:pt x="69" y="0"/>
                </a:moveTo>
                <a:cubicBezTo>
                  <a:pt x="0" y="156"/>
                  <a:pt x="333" y="327"/>
                  <a:pt x="414" y="483"/>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4" name="Freeform 8"/>
          <p:cNvSpPr>
            <a:spLocks/>
          </p:cNvSpPr>
          <p:nvPr/>
        </p:nvSpPr>
        <p:spPr bwMode="auto">
          <a:xfrm>
            <a:off x="2656128" y="1563520"/>
            <a:ext cx="955737" cy="519969"/>
          </a:xfrm>
          <a:custGeom>
            <a:avLst/>
            <a:gdLst/>
            <a:ahLst/>
            <a:cxnLst>
              <a:cxn ang="0">
                <a:pos x="0" y="16"/>
              </a:cxn>
              <a:cxn ang="0">
                <a:pos x="312" y="576"/>
              </a:cxn>
            </a:cxnLst>
            <a:rect l="0" t="0" r="r" b="b"/>
            <a:pathLst>
              <a:path w="652" h="576">
                <a:moveTo>
                  <a:pt x="0" y="16"/>
                </a:moveTo>
                <a:cubicBezTo>
                  <a:pt x="4" y="392"/>
                  <a:pt x="652" y="0"/>
                  <a:pt x="312" y="57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7" name="Freeform 9"/>
          <p:cNvSpPr>
            <a:spLocks/>
          </p:cNvSpPr>
          <p:nvPr/>
        </p:nvSpPr>
        <p:spPr bwMode="auto">
          <a:xfrm>
            <a:off x="3191167" y="1487692"/>
            <a:ext cx="775437" cy="519067"/>
          </a:xfrm>
          <a:custGeom>
            <a:avLst/>
            <a:gdLst/>
            <a:ahLst/>
            <a:cxnLst>
              <a:cxn ang="0">
                <a:pos x="471" y="0"/>
              </a:cxn>
              <a:cxn ang="0">
                <a:pos x="0" y="575"/>
              </a:cxn>
            </a:cxnLst>
            <a:rect l="0" t="0" r="r" b="b"/>
            <a:pathLst>
              <a:path w="529" h="575">
                <a:moveTo>
                  <a:pt x="471" y="0"/>
                </a:moveTo>
                <a:cubicBezTo>
                  <a:pt x="529" y="530"/>
                  <a:pt x="166" y="94"/>
                  <a:pt x="0" y="575"/>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8" name="Freeform 10"/>
          <p:cNvSpPr>
            <a:spLocks/>
          </p:cNvSpPr>
          <p:nvPr/>
        </p:nvSpPr>
        <p:spPr bwMode="auto">
          <a:xfrm>
            <a:off x="1492241" y="2370556"/>
            <a:ext cx="1792740" cy="1854197"/>
          </a:xfrm>
          <a:custGeom>
            <a:avLst/>
            <a:gdLst/>
            <a:ahLst/>
            <a:cxnLst>
              <a:cxn ang="0">
                <a:pos x="921" y="0"/>
              </a:cxn>
              <a:cxn ang="0">
                <a:pos x="1204" y="2054"/>
              </a:cxn>
            </a:cxnLst>
            <a:rect l="0" t="0" r="r" b="b"/>
            <a:pathLst>
              <a:path w="1223" h="2054">
                <a:moveTo>
                  <a:pt x="921" y="0"/>
                </a:moveTo>
                <a:cubicBezTo>
                  <a:pt x="0" y="1641"/>
                  <a:pt x="1223" y="1368"/>
                  <a:pt x="1204" y="205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9" name="Freeform 11"/>
          <p:cNvSpPr>
            <a:spLocks/>
          </p:cNvSpPr>
          <p:nvPr/>
        </p:nvSpPr>
        <p:spPr bwMode="auto">
          <a:xfrm>
            <a:off x="4277365" y="2132236"/>
            <a:ext cx="1005576" cy="536218"/>
          </a:xfrm>
          <a:custGeom>
            <a:avLst/>
            <a:gdLst/>
            <a:ahLst/>
            <a:cxnLst>
              <a:cxn ang="0">
                <a:pos x="0" y="0"/>
              </a:cxn>
              <a:cxn ang="0">
                <a:pos x="686" y="594"/>
              </a:cxn>
            </a:cxnLst>
            <a:rect l="0" t="0" r="r" b="b"/>
            <a:pathLst>
              <a:path w="686" h="594">
                <a:moveTo>
                  <a:pt x="0" y="0"/>
                </a:moveTo>
                <a:cubicBezTo>
                  <a:pt x="204" y="480"/>
                  <a:pt x="630" y="326"/>
                  <a:pt x="686" y="594"/>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1" name="Freeform 13"/>
          <p:cNvSpPr>
            <a:spLocks/>
          </p:cNvSpPr>
          <p:nvPr/>
        </p:nvSpPr>
        <p:spPr bwMode="auto">
          <a:xfrm>
            <a:off x="5693378" y="2812890"/>
            <a:ext cx="457347" cy="368312"/>
          </a:xfrm>
          <a:custGeom>
            <a:avLst/>
            <a:gdLst/>
            <a:ahLst/>
            <a:cxnLst>
              <a:cxn ang="0">
                <a:pos x="0" y="4"/>
              </a:cxn>
              <a:cxn ang="0">
                <a:pos x="260" y="408"/>
              </a:cxn>
            </a:cxnLst>
            <a:rect l="0" t="0" r="r" b="b"/>
            <a:pathLst>
              <a:path w="312" h="408">
                <a:moveTo>
                  <a:pt x="0" y="4"/>
                </a:moveTo>
                <a:cubicBezTo>
                  <a:pt x="104" y="0"/>
                  <a:pt x="312" y="56"/>
                  <a:pt x="260" y="4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1" name="Freeform 23"/>
          <p:cNvSpPr>
            <a:spLocks/>
          </p:cNvSpPr>
          <p:nvPr/>
        </p:nvSpPr>
        <p:spPr bwMode="auto">
          <a:xfrm>
            <a:off x="4632100" y="3238976"/>
            <a:ext cx="1049552" cy="491082"/>
          </a:xfrm>
          <a:custGeom>
            <a:avLst/>
            <a:gdLst/>
            <a:ahLst/>
            <a:cxnLst>
              <a:cxn ang="0">
                <a:pos x="716" y="68"/>
              </a:cxn>
              <a:cxn ang="0">
                <a:pos x="0" y="544"/>
              </a:cxn>
            </a:cxnLst>
            <a:rect l="0" t="0" r="r" b="b"/>
            <a:pathLst>
              <a:path w="716" h="544">
                <a:moveTo>
                  <a:pt x="716" y="68"/>
                </a:moveTo>
                <a:cubicBezTo>
                  <a:pt x="400" y="0"/>
                  <a:pt x="124" y="200"/>
                  <a:pt x="0" y="5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3" name="Freeform 25"/>
          <p:cNvSpPr>
            <a:spLocks/>
          </p:cNvSpPr>
          <p:nvPr/>
        </p:nvSpPr>
        <p:spPr bwMode="auto">
          <a:xfrm>
            <a:off x="3740861" y="4037888"/>
            <a:ext cx="1184410" cy="475736"/>
          </a:xfrm>
          <a:custGeom>
            <a:avLst/>
            <a:gdLst/>
            <a:ahLst/>
            <a:cxnLst>
              <a:cxn ang="0">
                <a:pos x="553" y="0"/>
              </a:cxn>
              <a:cxn ang="0">
                <a:pos x="0" y="391"/>
              </a:cxn>
            </a:cxnLst>
            <a:rect l="0" t="0" r="r" b="b"/>
            <a:pathLst>
              <a:path w="808" h="527">
                <a:moveTo>
                  <a:pt x="553" y="0"/>
                </a:moveTo>
                <a:cubicBezTo>
                  <a:pt x="808" y="527"/>
                  <a:pt x="496" y="343"/>
                  <a:pt x="0" y="391"/>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4" name="Freeform 26"/>
          <p:cNvSpPr>
            <a:spLocks/>
          </p:cNvSpPr>
          <p:nvPr/>
        </p:nvSpPr>
        <p:spPr bwMode="auto">
          <a:xfrm>
            <a:off x="4558808" y="4042403"/>
            <a:ext cx="2653197" cy="940639"/>
          </a:xfrm>
          <a:custGeom>
            <a:avLst/>
            <a:gdLst/>
            <a:ahLst/>
            <a:cxnLst>
              <a:cxn ang="0">
                <a:pos x="0" y="0"/>
              </a:cxn>
              <a:cxn ang="0">
                <a:pos x="1810" y="1042"/>
              </a:cxn>
            </a:cxnLst>
            <a:rect l="0" t="0" r="r" b="b"/>
            <a:pathLst>
              <a:path w="1810" h="1042">
                <a:moveTo>
                  <a:pt x="0" y="0"/>
                </a:moveTo>
                <a:cubicBezTo>
                  <a:pt x="298" y="826"/>
                  <a:pt x="1274" y="530"/>
                  <a:pt x="1810" y="1042"/>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6" name="Freeform 38"/>
          <p:cNvSpPr>
            <a:spLocks/>
          </p:cNvSpPr>
          <p:nvPr/>
        </p:nvSpPr>
        <p:spPr bwMode="auto">
          <a:xfrm>
            <a:off x="3236606" y="4484736"/>
            <a:ext cx="2744080" cy="1542757"/>
          </a:xfrm>
          <a:custGeom>
            <a:avLst/>
            <a:gdLst/>
            <a:ahLst/>
            <a:cxnLst>
              <a:cxn ang="0">
                <a:pos x="77" y="0"/>
              </a:cxn>
              <a:cxn ang="0">
                <a:pos x="1037" y="1709"/>
              </a:cxn>
            </a:cxnLst>
            <a:rect l="0" t="0" r="r" b="b"/>
            <a:pathLst>
              <a:path w="1872" h="1709">
                <a:moveTo>
                  <a:pt x="77" y="0"/>
                </a:moveTo>
                <a:cubicBezTo>
                  <a:pt x="0" y="586"/>
                  <a:pt x="1872" y="826"/>
                  <a:pt x="1037" y="1709"/>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2" name="Freeform 44"/>
          <p:cNvSpPr>
            <a:spLocks/>
          </p:cNvSpPr>
          <p:nvPr/>
        </p:nvSpPr>
        <p:spPr bwMode="auto">
          <a:xfrm>
            <a:off x="7475857" y="5150947"/>
            <a:ext cx="205220" cy="624686"/>
          </a:xfrm>
          <a:custGeom>
            <a:avLst/>
            <a:gdLst/>
            <a:ahLst/>
            <a:cxnLst>
              <a:cxn ang="0">
                <a:pos x="0" y="0"/>
              </a:cxn>
              <a:cxn ang="0">
                <a:pos x="137" y="692"/>
              </a:cxn>
            </a:cxnLst>
            <a:rect l="0" t="0" r="r" b="b"/>
            <a:pathLst>
              <a:path w="140" h="692">
                <a:moveTo>
                  <a:pt x="0" y="0"/>
                </a:moveTo>
                <a:cubicBezTo>
                  <a:pt x="93" y="15"/>
                  <a:pt x="140" y="455"/>
                  <a:pt x="137" y="692"/>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03" name="Group 88"/>
          <p:cNvGrpSpPr>
            <a:grpSpLocks/>
          </p:cNvGrpSpPr>
          <p:nvPr/>
        </p:nvGrpSpPr>
        <p:grpSpPr bwMode="auto">
          <a:xfrm>
            <a:off x="2263279" y="1306244"/>
            <a:ext cx="773971" cy="278039"/>
            <a:chOff x="1005" y="3765"/>
            <a:chExt cx="481" cy="281"/>
          </a:xfrm>
        </p:grpSpPr>
        <p:grpSp>
          <p:nvGrpSpPr>
            <p:cNvPr id="2438" name="Group 89"/>
            <p:cNvGrpSpPr>
              <a:grpSpLocks/>
            </p:cNvGrpSpPr>
            <p:nvPr/>
          </p:nvGrpSpPr>
          <p:grpSpPr bwMode="auto">
            <a:xfrm>
              <a:off x="1005" y="3765"/>
              <a:ext cx="481" cy="281"/>
              <a:chOff x="989" y="3765"/>
              <a:chExt cx="481" cy="281"/>
            </a:xfrm>
          </p:grpSpPr>
          <p:sp>
            <p:nvSpPr>
              <p:cNvPr id="2440" name="AutoShape 90"/>
              <p:cNvSpPr>
                <a:spLocks noChangeArrowheads="1"/>
              </p:cNvSpPr>
              <p:nvPr/>
            </p:nvSpPr>
            <p:spPr bwMode="auto">
              <a:xfrm>
                <a:off x="989" y="3765"/>
                <a:ext cx="481" cy="281"/>
              </a:xfrm>
              <a:prstGeom prst="octagon">
                <a:avLst>
                  <a:gd name="adj" fmla="val 30806"/>
                </a:avLst>
              </a:prstGeom>
              <a:gradFill rotWithShape="1">
                <a:gsLst>
                  <a:gs pos="0">
                    <a:srgbClr val="FF4A4A"/>
                  </a:gs>
                  <a:gs pos="50000">
                    <a:srgbClr val="FFA3A3"/>
                  </a:gs>
                  <a:gs pos="100000">
                    <a:srgbClr val="FF4A4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1" name="Oval 91"/>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9" name="Text Box 92"/>
            <p:cNvSpPr txBox="1">
              <a:spLocks noChangeArrowheads="1"/>
            </p:cNvSpPr>
            <p:nvPr/>
          </p:nvSpPr>
          <p:spPr bwMode="auto">
            <a:xfrm>
              <a:off x="1134" y="3841"/>
              <a:ext cx="271"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dirty="0" smtClean="0">
                  <a:solidFill>
                    <a:srgbClr val="000000"/>
                  </a:solidFill>
                </a:rPr>
                <a:t>MKK3</a:t>
              </a:r>
            </a:p>
          </p:txBody>
        </p:sp>
      </p:grpSp>
      <p:grpSp>
        <p:nvGrpSpPr>
          <p:cNvPr id="2104" name="Group 1082"/>
          <p:cNvGrpSpPr>
            <a:grpSpLocks/>
          </p:cNvGrpSpPr>
          <p:nvPr/>
        </p:nvGrpSpPr>
        <p:grpSpPr bwMode="auto">
          <a:xfrm>
            <a:off x="3446224" y="1219581"/>
            <a:ext cx="773971" cy="278039"/>
            <a:chOff x="2351" y="1351"/>
            <a:chExt cx="528" cy="308"/>
          </a:xfrm>
        </p:grpSpPr>
        <p:grpSp>
          <p:nvGrpSpPr>
            <p:cNvPr id="2434" name="Group 94"/>
            <p:cNvGrpSpPr>
              <a:grpSpLocks/>
            </p:cNvGrpSpPr>
            <p:nvPr/>
          </p:nvGrpSpPr>
          <p:grpSpPr bwMode="auto">
            <a:xfrm>
              <a:off x="2351" y="1351"/>
              <a:ext cx="528" cy="308"/>
              <a:chOff x="989" y="3765"/>
              <a:chExt cx="481" cy="281"/>
            </a:xfrm>
          </p:grpSpPr>
          <p:sp>
            <p:nvSpPr>
              <p:cNvPr id="2436" name="AutoShape 95"/>
              <p:cNvSpPr>
                <a:spLocks noChangeArrowheads="1"/>
              </p:cNvSpPr>
              <p:nvPr/>
            </p:nvSpPr>
            <p:spPr bwMode="auto">
              <a:xfrm>
                <a:off x="989" y="3765"/>
                <a:ext cx="481" cy="281"/>
              </a:xfrm>
              <a:prstGeom prst="octagon">
                <a:avLst>
                  <a:gd name="adj" fmla="val 30806"/>
                </a:avLst>
              </a:prstGeom>
              <a:gradFill rotWithShape="1">
                <a:gsLst>
                  <a:gs pos="0">
                    <a:srgbClr val="FD57CC"/>
                  </a:gs>
                  <a:gs pos="50000">
                    <a:srgbClr val="FEBEEC"/>
                  </a:gs>
                  <a:gs pos="100000">
                    <a:srgbClr val="FD57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37" name="Oval 96"/>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5" name="Text Box 97"/>
            <p:cNvSpPr txBox="1">
              <a:spLocks noChangeArrowheads="1"/>
            </p:cNvSpPr>
            <p:nvPr/>
          </p:nvSpPr>
          <p:spPr bwMode="auto">
            <a:xfrm>
              <a:off x="2496" y="1434"/>
              <a:ext cx="297"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MKK6</a:t>
              </a:r>
            </a:p>
          </p:txBody>
        </p:sp>
      </p:grpSp>
      <p:grpSp>
        <p:nvGrpSpPr>
          <p:cNvPr id="2105" name="Group 1081"/>
          <p:cNvGrpSpPr>
            <a:grpSpLocks/>
          </p:cNvGrpSpPr>
          <p:nvPr/>
        </p:nvGrpSpPr>
        <p:grpSpPr bwMode="auto">
          <a:xfrm>
            <a:off x="2601892" y="2119598"/>
            <a:ext cx="705076" cy="253666"/>
            <a:chOff x="1775" y="2348"/>
            <a:chExt cx="481" cy="281"/>
          </a:xfrm>
        </p:grpSpPr>
        <p:grpSp>
          <p:nvGrpSpPr>
            <p:cNvPr id="2430" name="Group 99"/>
            <p:cNvGrpSpPr>
              <a:grpSpLocks/>
            </p:cNvGrpSpPr>
            <p:nvPr/>
          </p:nvGrpSpPr>
          <p:grpSpPr bwMode="auto">
            <a:xfrm>
              <a:off x="1775" y="2348"/>
              <a:ext cx="481" cy="281"/>
              <a:chOff x="989" y="3765"/>
              <a:chExt cx="481" cy="281"/>
            </a:xfrm>
          </p:grpSpPr>
          <p:sp>
            <p:nvSpPr>
              <p:cNvPr id="2432" name="AutoShape 100"/>
              <p:cNvSpPr>
                <a:spLocks noChangeArrowheads="1"/>
              </p:cNvSpPr>
              <p:nvPr/>
            </p:nvSpPr>
            <p:spPr bwMode="auto">
              <a:xfrm>
                <a:off x="989" y="3765"/>
                <a:ext cx="481" cy="281"/>
              </a:xfrm>
              <a:prstGeom prst="octagon">
                <a:avLst>
                  <a:gd name="adj" fmla="val 30806"/>
                </a:avLst>
              </a:prstGeom>
              <a:gradFill rotWithShape="1">
                <a:gsLst>
                  <a:gs pos="0">
                    <a:srgbClr val="C01FF9"/>
                  </a:gs>
                  <a:gs pos="50000">
                    <a:srgbClr val="EAB5FD"/>
                  </a:gs>
                  <a:gs pos="100000">
                    <a:srgbClr val="C01FF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33" name="Oval 101"/>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1" name="Text Box 102"/>
            <p:cNvSpPr txBox="1">
              <a:spLocks noChangeArrowheads="1"/>
            </p:cNvSpPr>
            <p:nvPr/>
          </p:nvSpPr>
          <p:spPr bwMode="auto">
            <a:xfrm>
              <a:off x="1886" y="2424"/>
              <a:ext cx="280"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ERK2</a:t>
              </a:r>
            </a:p>
          </p:txBody>
        </p:sp>
      </p:grpSp>
      <p:grpSp>
        <p:nvGrpSpPr>
          <p:cNvPr id="2106" name="Group 1122"/>
          <p:cNvGrpSpPr>
            <a:grpSpLocks/>
          </p:cNvGrpSpPr>
          <p:nvPr/>
        </p:nvGrpSpPr>
        <p:grpSpPr bwMode="auto">
          <a:xfrm>
            <a:off x="2953697" y="2909478"/>
            <a:ext cx="809152" cy="379144"/>
            <a:chOff x="2015" y="3223"/>
            <a:chExt cx="552" cy="420"/>
          </a:xfrm>
        </p:grpSpPr>
        <p:grpSp>
          <p:nvGrpSpPr>
            <p:cNvPr id="5" name="Group 104"/>
            <p:cNvGrpSpPr>
              <a:grpSpLocks/>
            </p:cNvGrpSpPr>
            <p:nvPr/>
          </p:nvGrpSpPr>
          <p:grpSpPr bwMode="auto">
            <a:xfrm rot="-186416">
              <a:off x="2015" y="3223"/>
              <a:ext cx="552" cy="370"/>
              <a:chOff x="3181" y="6201"/>
              <a:chExt cx="844" cy="471"/>
            </a:xfrm>
          </p:grpSpPr>
          <p:sp>
            <p:nvSpPr>
              <p:cNvPr id="6" name="Freeform 10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7" name="Oval 10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8" name="Text Box 107"/>
            <p:cNvSpPr txBox="1">
              <a:spLocks noChangeArrowheads="1"/>
            </p:cNvSpPr>
            <p:nvPr/>
          </p:nvSpPr>
          <p:spPr bwMode="auto">
            <a:xfrm>
              <a:off x="2146" y="3336"/>
              <a:ext cx="35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FIH1</a:t>
              </a:r>
            </a:p>
          </p:txBody>
        </p:sp>
      </p:grpSp>
      <p:grpSp>
        <p:nvGrpSpPr>
          <p:cNvPr id="2107" name="Group 1087"/>
          <p:cNvGrpSpPr>
            <a:grpSpLocks/>
          </p:cNvGrpSpPr>
          <p:nvPr/>
        </p:nvGrpSpPr>
        <p:grpSpPr bwMode="auto">
          <a:xfrm>
            <a:off x="4994166" y="2719917"/>
            <a:ext cx="779835" cy="348452"/>
            <a:chOff x="3407" y="3013"/>
            <a:chExt cx="532" cy="386"/>
          </a:xfrm>
        </p:grpSpPr>
        <p:grpSp>
          <p:nvGrpSpPr>
            <p:cNvPr id="2422" name="Group 109"/>
            <p:cNvGrpSpPr>
              <a:grpSpLocks/>
            </p:cNvGrpSpPr>
            <p:nvPr/>
          </p:nvGrpSpPr>
          <p:grpSpPr bwMode="auto">
            <a:xfrm rot="203243">
              <a:off x="3407" y="3013"/>
              <a:ext cx="532" cy="334"/>
              <a:chOff x="4489" y="2452"/>
              <a:chExt cx="539" cy="338"/>
            </a:xfrm>
          </p:grpSpPr>
          <p:sp>
            <p:nvSpPr>
              <p:cNvPr id="9" name="Freeform 110"/>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FF00"/>
                  </a:gs>
                  <a:gs pos="100000">
                    <a:srgbClr val="85FF8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0" name="Oval 111"/>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11" name="Text Box 112"/>
            <p:cNvSpPr txBox="1">
              <a:spLocks noChangeArrowheads="1"/>
            </p:cNvSpPr>
            <p:nvPr/>
          </p:nvSpPr>
          <p:spPr bwMode="auto">
            <a:xfrm>
              <a:off x="3514" y="3092"/>
              <a:ext cx="35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Ref1</a:t>
              </a:r>
            </a:p>
          </p:txBody>
        </p:sp>
      </p:grpSp>
      <p:grpSp>
        <p:nvGrpSpPr>
          <p:cNvPr id="2111" name="Group 1121"/>
          <p:cNvGrpSpPr>
            <a:grpSpLocks/>
          </p:cNvGrpSpPr>
          <p:nvPr/>
        </p:nvGrpSpPr>
        <p:grpSpPr bwMode="auto">
          <a:xfrm>
            <a:off x="3802428" y="3435766"/>
            <a:ext cx="612727" cy="672530"/>
            <a:chOff x="2594" y="3806"/>
            <a:chExt cx="418" cy="745"/>
          </a:xfrm>
        </p:grpSpPr>
        <p:grpSp>
          <p:nvGrpSpPr>
            <p:cNvPr id="2406" name="Group 134"/>
            <p:cNvGrpSpPr>
              <a:grpSpLocks/>
            </p:cNvGrpSpPr>
            <p:nvPr/>
          </p:nvGrpSpPr>
          <p:grpSpPr bwMode="auto">
            <a:xfrm rot="-2959099">
              <a:off x="2459" y="3966"/>
              <a:ext cx="688" cy="418"/>
              <a:chOff x="4264" y="6050"/>
              <a:chExt cx="852" cy="518"/>
            </a:xfrm>
          </p:grpSpPr>
          <p:sp>
            <p:nvSpPr>
              <p:cNvPr id="2408" name="Freeform 135"/>
              <p:cNvSpPr>
                <a:spLocks/>
              </p:cNvSpPr>
              <p:nvPr/>
            </p:nvSpPr>
            <p:spPr bwMode="auto">
              <a:xfrm>
                <a:off x="4264" y="6050"/>
                <a:ext cx="852" cy="518"/>
              </a:xfrm>
              <a:custGeom>
                <a:avLst/>
                <a:gdLst>
                  <a:gd name="T0" fmla="*/ 51 w 852"/>
                  <a:gd name="T1" fmla="*/ 34 h 518"/>
                  <a:gd name="T2" fmla="*/ 116 w 852"/>
                  <a:gd name="T3" fmla="*/ 258 h 518"/>
                  <a:gd name="T4" fmla="*/ 8 w 852"/>
                  <a:gd name="T5" fmla="*/ 442 h 518"/>
                  <a:gd name="T6" fmla="*/ 456 w 852"/>
                  <a:gd name="T7" fmla="*/ 422 h 518"/>
                  <a:gd name="T8" fmla="*/ 776 w 852"/>
                  <a:gd name="T9" fmla="*/ 482 h 518"/>
                  <a:gd name="T10" fmla="*/ 700 w 852"/>
                  <a:gd name="T11" fmla="*/ 254 h 518"/>
                  <a:gd name="T12" fmla="*/ 828 w 852"/>
                  <a:gd name="T13" fmla="*/ 30 h 518"/>
                  <a:gd name="T14" fmla="*/ 656 w 852"/>
                  <a:gd name="T15" fmla="*/ 50 h 518"/>
                  <a:gd name="T16" fmla="*/ 384 w 852"/>
                  <a:gd name="T17" fmla="*/ 82 h 518"/>
                  <a:gd name="T18" fmla="*/ 51 w 852"/>
                  <a:gd name="T19" fmla="*/ 34 h 5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2"/>
                  <a:gd name="T31" fmla="*/ 0 h 518"/>
                  <a:gd name="T32" fmla="*/ 852 w 852"/>
                  <a:gd name="T33" fmla="*/ 518 h 5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2" h="518">
                    <a:moveTo>
                      <a:pt x="51" y="34"/>
                    </a:moveTo>
                    <a:cubicBezTo>
                      <a:pt x="112" y="122"/>
                      <a:pt x="124" y="186"/>
                      <a:pt x="116" y="258"/>
                    </a:cubicBezTo>
                    <a:cubicBezTo>
                      <a:pt x="108" y="330"/>
                      <a:pt x="0" y="430"/>
                      <a:pt x="8" y="442"/>
                    </a:cubicBezTo>
                    <a:cubicBezTo>
                      <a:pt x="50" y="479"/>
                      <a:pt x="284" y="326"/>
                      <a:pt x="456" y="422"/>
                    </a:cubicBezTo>
                    <a:cubicBezTo>
                      <a:pt x="628" y="518"/>
                      <a:pt x="708" y="514"/>
                      <a:pt x="776" y="482"/>
                    </a:cubicBezTo>
                    <a:cubicBezTo>
                      <a:pt x="852" y="422"/>
                      <a:pt x="688" y="402"/>
                      <a:pt x="700" y="254"/>
                    </a:cubicBezTo>
                    <a:cubicBezTo>
                      <a:pt x="712" y="106"/>
                      <a:pt x="844" y="54"/>
                      <a:pt x="828" y="30"/>
                    </a:cubicBezTo>
                    <a:cubicBezTo>
                      <a:pt x="812" y="6"/>
                      <a:pt x="712" y="22"/>
                      <a:pt x="656" y="50"/>
                    </a:cubicBezTo>
                    <a:cubicBezTo>
                      <a:pt x="600" y="78"/>
                      <a:pt x="504" y="146"/>
                      <a:pt x="384" y="82"/>
                    </a:cubicBezTo>
                    <a:cubicBezTo>
                      <a:pt x="264" y="18"/>
                      <a:pt x="121" y="0"/>
                      <a:pt x="51" y="34"/>
                    </a:cubicBezTo>
                    <a:close/>
                  </a:path>
                </a:pathLst>
              </a:custGeom>
              <a:gradFill rotWithShape="1">
                <a:gsLst>
                  <a:gs pos="0">
                    <a:srgbClr val="D88500"/>
                  </a:gs>
                  <a:gs pos="100000">
                    <a:srgbClr val="FFD289"/>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9" name="Oval 136"/>
              <p:cNvSpPr>
                <a:spLocks noChangeArrowheads="1"/>
              </p:cNvSpPr>
              <p:nvPr/>
            </p:nvSpPr>
            <p:spPr bwMode="auto">
              <a:xfrm rot="557454">
                <a:off x="4739" y="6382"/>
                <a:ext cx="243" cy="109"/>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07" name="Text Box 137"/>
            <p:cNvSpPr txBox="1">
              <a:spLocks noChangeArrowheads="1"/>
            </p:cNvSpPr>
            <p:nvPr/>
          </p:nvSpPr>
          <p:spPr bwMode="auto">
            <a:xfrm rot="18640901">
              <a:off x="2410" y="4084"/>
              <a:ext cx="74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HSP90</a:t>
              </a:r>
            </a:p>
          </p:txBody>
        </p:sp>
      </p:grpSp>
      <p:grpSp>
        <p:nvGrpSpPr>
          <p:cNvPr id="2114" name="Group 1119"/>
          <p:cNvGrpSpPr>
            <a:grpSpLocks/>
          </p:cNvGrpSpPr>
          <p:nvPr/>
        </p:nvGrpSpPr>
        <p:grpSpPr bwMode="auto">
          <a:xfrm>
            <a:off x="2883336" y="4239197"/>
            <a:ext cx="809152" cy="356576"/>
            <a:chOff x="1967" y="4696"/>
            <a:chExt cx="552" cy="395"/>
          </a:xfrm>
        </p:grpSpPr>
        <p:grpSp>
          <p:nvGrpSpPr>
            <p:cNvPr id="2395" name="Group 148"/>
            <p:cNvGrpSpPr>
              <a:grpSpLocks/>
            </p:cNvGrpSpPr>
            <p:nvPr/>
          </p:nvGrpSpPr>
          <p:grpSpPr bwMode="auto">
            <a:xfrm rot="-186416">
              <a:off x="1967" y="4696"/>
              <a:ext cx="552" cy="370"/>
              <a:chOff x="3181" y="6201"/>
              <a:chExt cx="844" cy="471"/>
            </a:xfrm>
          </p:grpSpPr>
          <p:sp>
            <p:nvSpPr>
              <p:cNvPr id="2397" name="Freeform 14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8" name="Oval 15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96" name="Text Box 151"/>
            <p:cNvSpPr txBox="1">
              <a:spLocks noChangeArrowheads="1"/>
            </p:cNvSpPr>
            <p:nvPr/>
          </p:nvSpPr>
          <p:spPr bwMode="auto">
            <a:xfrm>
              <a:off x="2069" y="4784"/>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5" name="Group 152"/>
          <p:cNvGrpSpPr>
            <a:grpSpLocks/>
          </p:cNvGrpSpPr>
          <p:nvPr/>
        </p:nvGrpSpPr>
        <p:grpSpPr bwMode="auto">
          <a:xfrm>
            <a:off x="4044293" y="3745424"/>
            <a:ext cx="809152" cy="347549"/>
            <a:chOff x="2526" y="12467"/>
            <a:chExt cx="552" cy="385"/>
          </a:xfrm>
        </p:grpSpPr>
        <p:grpSp>
          <p:nvGrpSpPr>
            <p:cNvPr id="2391" name="Group 153"/>
            <p:cNvGrpSpPr>
              <a:grpSpLocks/>
            </p:cNvGrpSpPr>
            <p:nvPr/>
          </p:nvGrpSpPr>
          <p:grpSpPr bwMode="auto">
            <a:xfrm rot="-186416">
              <a:off x="2526" y="12467"/>
              <a:ext cx="552" cy="370"/>
              <a:chOff x="3181" y="6201"/>
              <a:chExt cx="844" cy="471"/>
            </a:xfrm>
          </p:grpSpPr>
          <p:sp>
            <p:nvSpPr>
              <p:cNvPr id="2393" name="Freeform 15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4" name="Oval 15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92" name="Text Box 156"/>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6" name="Group 157"/>
          <p:cNvGrpSpPr>
            <a:grpSpLocks/>
          </p:cNvGrpSpPr>
          <p:nvPr/>
        </p:nvGrpSpPr>
        <p:grpSpPr bwMode="auto">
          <a:xfrm>
            <a:off x="5592235" y="3180318"/>
            <a:ext cx="809152" cy="347549"/>
            <a:chOff x="2526" y="12467"/>
            <a:chExt cx="552" cy="385"/>
          </a:xfrm>
        </p:grpSpPr>
        <p:grpSp>
          <p:nvGrpSpPr>
            <p:cNvPr id="2387" name="Group 158"/>
            <p:cNvGrpSpPr>
              <a:grpSpLocks/>
            </p:cNvGrpSpPr>
            <p:nvPr/>
          </p:nvGrpSpPr>
          <p:grpSpPr bwMode="auto">
            <a:xfrm rot="-186416">
              <a:off x="2526" y="12467"/>
              <a:ext cx="552" cy="370"/>
              <a:chOff x="3181" y="6201"/>
              <a:chExt cx="844" cy="471"/>
            </a:xfrm>
          </p:grpSpPr>
          <p:sp>
            <p:nvSpPr>
              <p:cNvPr id="2389" name="Freeform 15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0" name="Oval 16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8" name="Text Box 161"/>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8" name="Group 1102"/>
          <p:cNvGrpSpPr>
            <a:grpSpLocks/>
          </p:cNvGrpSpPr>
          <p:nvPr/>
        </p:nvGrpSpPr>
        <p:grpSpPr bwMode="auto">
          <a:xfrm>
            <a:off x="7424553" y="5748552"/>
            <a:ext cx="809152" cy="356576"/>
            <a:chOff x="5065" y="6368"/>
            <a:chExt cx="552" cy="395"/>
          </a:xfrm>
        </p:grpSpPr>
        <p:grpSp>
          <p:nvGrpSpPr>
            <p:cNvPr id="2379" name="Group 168"/>
            <p:cNvGrpSpPr>
              <a:grpSpLocks/>
            </p:cNvGrpSpPr>
            <p:nvPr/>
          </p:nvGrpSpPr>
          <p:grpSpPr bwMode="auto">
            <a:xfrm rot="-186416">
              <a:off x="5065" y="6368"/>
              <a:ext cx="552" cy="370"/>
              <a:chOff x="3181" y="6201"/>
              <a:chExt cx="844" cy="471"/>
            </a:xfrm>
          </p:grpSpPr>
          <p:sp>
            <p:nvSpPr>
              <p:cNvPr id="2381" name="Freeform 16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82" name="Oval 17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14" name="Text Box 171"/>
            <p:cNvSpPr txBox="1">
              <a:spLocks noChangeArrowheads="1"/>
            </p:cNvSpPr>
            <p:nvPr/>
          </p:nvSpPr>
          <p:spPr bwMode="auto">
            <a:xfrm>
              <a:off x="5157" y="6456"/>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9" name="Group 1101"/>
          <p:cNvGrpSpPr>
            <a:grpSpLocks/>
          </p:cNvGrpSpPr>
          <p:nvPr/>
        </p:nvGrpSpPr>
        <p:grpSpPr bwMode="auto">
          <a:xfrm>
            <a:off x="6964275" y="4958677"/>
            <a:ext cx="809152" cy="361090"/>
            <a:chOff x="4751" y="5397"/>
            <a:chExt cx="552" cy="400"/>
          </a:xfrm>
        </p:grpSpPr>
        <p:grpSp>
          <p:nvGrpSpPr>
            <p:cNvPr id="2375" name="Group 173"/>
            <p:cNvGrpSpPr>
              <a:grpSpLocks/>
            </p:cNvGrpSpPr>
            <p:nvPr/>
          </p:nvGrpSpPr>
          <p:grpSpPr bwMode="auto">
            <a:xfrm rot="-186416">
              <a:off x="4751" y="5397"/>
              <a:ext cx="552" cy="370"/>
              <a:chOff x="3181" y="6201"/>
              <a:chExt cx="844" cy="471"/>
            </a:xfrm>
          </p:grpSpPr>
          <p:sp>
            <p:nvSpPr>
              <p:cNvPr id="2377" name="Freeform 17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78" name="Oval 17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6" name="Text Box 176"/>
            <p:cNvSpPr txBox="1">
              <a:spLocks noChangeArrowheads="1"/>
            </p:cNvSpPr>
            <p:nvPr/>
          </p:nvSpPr>
          <p:spPr bwMode="auto">
            <a:xfrm>
              <a:off x="4828" y="5490"/>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sp>
        <p:nvSpPr>
          <p:cNvPr id="2151" name="Text Box 371"/>
          <p:cNvSpPr txBox="1">
            <a:spLocks noChangeArrowheads="1"/>
          </p:cNvSpPr>
          <p:nvPr/>
        </p:nvSpPr>
        <p:spPr bwMode="auto">
          <a:xfrm>
            <a:off x="4009113" y="1999537"/>
            <a:ext cx="733157"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FFFFFF"/>
                </a:solidFill>
              </a:rPr>
              <a:t>Hypoxia</a:t>
            </a:r>
          </a:p>
        </p:txBody>
      </p:sp>
      <p:sp>
        <p:nvSpPr>
          <p:cNvPr id="2425" name="Text Box 377"/>
          <p:cNvSpPr txBox="1">
            <a:spLocks noChangeArrowheads="1"/>
          </p:cNvSpPr>
          <p:nvPr/>
        </p:nvSpPr>
        <p:spPr bwMode="auto">
          <a:xfrm>
            <a:off x="7386441" y="6202622"/>
            <a:ext cx="107745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Gene Expression</a:t>
            </a:r>
          </a:p>
        </p:txBody>
      </p:sp>
      <p:grpSp>
        <p:nvGrpSpPr>
          <p:cNvPr id="2169" name="Group 1071"/>
          <p:cNvGrpSpPr>
            <a:grpSpLocks/>
          </p:cNvGrpSpPr>
          <p:nvPr/>
        </p:nvGrpSpPr>
        <p:grpSpPr bwMode="auto">
          <a:xfrm>
            <a:off x="2683981" y="4231078"/>
            <a:ext cx="388451" cy="247347"/>
            <a:chOff x="2062" y="4168"/>
            <a:chExt cx="265" cy="274"/>
          </a:xfrm>
        </p:grpSpPr>
        <p:grpSp>
          <p:nvGrpSpPr>
            <p:cNvPr id="2193" name="Group 1072"/>
            <p:cNvGrpSpPr>
              <a:grpSpLocks/>
            </p:cNvGrpSpPr>
            <p:nvPr/>
          </p:nvGrpSpPr>
          <p:grpSpPr bwMode="auto">
            <a:xfrm>
              <a:off x="2062" y="4168"/>
              <a:ext cx="265" cy="251"/>
              <a:chOff x="3233" y="4869"/>
              <a:chExt cx="222" cy="222"/>
            </a:xfrm>
          </p:grpSpPr>
          <p:sp>
            <p:nvSpPr>
              <p:cNvPr id="2195" name="Oval 1073"/>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96" name="Oval 1074"/>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4" name="Text Box 1075"/>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dirty="0">
                  <a:solidFill>
                    <a:srgbClr val="000000"/>
                  </a:solidFill>
                </a:rPr>
                <a:t>P</a:t>
              </a:r>
            </a:p>
          </p:txBody>
        </p:sp>
      </p:grpSp>
      <p:grpSp>
        <p:nvGrpSpPr>
          <p:cNvPr id="2174" name="Group 1128"/>
          <p:cNvGrpSpPr>
            <a:grpSpLocks/>
          </p:cNvGrpSpPr>
          <p:nvPr/>
        </p:nvGrpSpPr>
        <p:grpSpPr bwMode="auto">
          <a:xfrm>
            <a:off x="7735317" y="5502122"/>
            <a:ext cx="1155231" cy="412220"/>
            <a:chOff x="2255" y="6247"/>
            <a:chExt cx="784" cy="438"/>
          </a:xfrm>
        </p:grpSpPr>
        <p:grpSp>
          <p:nvGrpSpPr>
            <p:cNvPr id="2181" name="Group 1124"/>
            <p:cNvGrpSpPr>
              <a:grpSpLocks/>
            </p:cNvGrpSpPr>
            <p:nvPr/>
          </p:nvGrpSpPr>
          <p:grpSpPr bwMode="auto">
            <a:xfrm>
              <a:off x="2255" y="6247"/>
              <a:ext cx="766" cy="376"/>
              <a:chOff x="1318" y="6903"/>
              <a:chExt cx="980" cy="479"/>
            </a:xfrm>
          </p:grpSpPr>
          <p:sp>
            <p:nvSpPr>
              <p:cNvPr id="2183" name="Freeform 1125"/>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00ACA0"/>
                  </a:gs>
                  <a:gs pos="100000">
                    <a:srgbClr val="B7FFFA"/>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84" name="Oval 1126"/>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82" name="Text Box 1127"/>
            <p:cNvSpPr txBox="1">
              <a:spLocks noChangeArrowheads="1"/>
            </p:cNvSpPr>
            <p:nvPr/>
          </p:nvSpPr>
          <p:spPr bwMode="auto">
            <a:xfrm>
              <a:off x="2351" y="6391"/>
              <a:ext cx="688"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p16(INK4A)</a:t>
              </a:r>
            </a:p>
          </p:txBody>
        </p:sp>
      </p:grpSp>
      <p:grpSp>
        <p:nvGrpSpPr>
          <p:cNvPr id="2176" name="Group 1074"/>
          <p:cNvGrpSpPr>
            <a:grpSpLocks/>
          </p:cNvGrpSpPr>
          <p:nvPr/>
        </p:nvGrpSpPr>
        <p:grpSpPr bwMode="auto">
          <a:xfrm>
            <a:off x="6926164" y="445955"/>
            <a:ext cx="1937860" cy="399907"/>
            <a:chOff x="197" y="6103"/>
            <a:chExt cx="1322" cy="443"/>
          </a:xfrm>
        </p:grpSpPr>
        <p:sp>
          <p:nvSpPr>
            <p:cNvPr id="1078" name="Text Box 2474"/>
            <p:cNvSpPr txBox="1">
              <a:spLocks noChangeArrowheads="1"/>
            </p:cNvSpPr>
            <p:nvPr/>
          </p:nvSpPr>
          <p:spPr bwMode="auto">
            <a:xfrm>
              <a:off x="197" y="6103"/>
              <a:ext cx="1322" cy="443"/>
            </a:xfrm>
            <a:prstGeom prst="rect">
              <a:avLst/>
            </a:prstGeom>
            <a:noFill/>
            <a:ln w="9525">
              <a:noFill/>
              <a:miter lim="800000"/>
              <a:headEnd/>
              <a:tailEnd/>
            </a:ln>
            <a:effectLst>
              <a:outerShdw dist="12700" dir="10800000" algn="ctr" rotWithShape="0">
                <a:schemeClr val="tx1"/>
              </a:outerShdw>
            </a:effectLst>
          </p:spPr>
          <p:txBody>
            <a:bodyPr>
              <a:spAutoFit/>
            </a:bodyP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941260">
                <a:defRPr/>
              </a:pPr>
              <a:r>
                <a:rPr lang="en-US" sz="800" b="1" dirty="0">
                  <a:solidFill>
                    <a:srgbClr val="FFFFFF"/>
                  </a:solidFill>
                </a:rPr>
                <a:t>     </a:t>
              </a:r>
              <a:r>
                <a:rPr lang="en-US" sz="1000" b="1" dirty="0">
                  <a:solidFill>
                    <a:srgbClr val="FFFFFF"/>
                  </a:solidFill>
                </a:rPr>
                <a:t>2009</a:t>
              </a:r>
            </a:p>
            <a:p>
              <a:pPr defTabSz="941260">
                <a:defRPr/>
              </a:pPr>
              <a:r>
                <a:rPr lang="en-US" sz="1000" b="1" dirty="0">
                  <a:solidFill>
                    <a:srgbClr val="FFFFFF"/>
                  </a:solidFill>
                </a:rPr>
                <a:t>ProteinLounge.com</a:t>
              </a:r>
              <a:endParaRPr lang="en-US" b="1" dirty="0">
                <a:solidFill>
                  <a:srgbClr val="000000"/>
                </a:solidFill>
              </a:endParaRPr>
            </a:p>
          </p:txBody>
        </p:sp>
        <p:sp>
          <p:nvSpPr>
            <p:cNvPr id="1079" name="Oval 1078"/>
            <p:cNvSpPr>
              <a:spLocks noChangeArrowheads="1"/>
            </p:cNvSpPr>
            <p:nvPr/>
          </p:nvSpPr>
          <p:spPr bwMode="auto">
            <a:xfrm>
              <a:off x="240" y="6153"/>
              <a:ext cx="91" cy="91"/>
            </a:xfrm>
            <a:prstGeom prst="ellipse">
              <a:avLst/>
            </a:prstGeom>
            <a:noFill/>
            <a:ln w="3175">
              <a:solidFill>
                <a:schemeClr val="bg1"/>
              </a:solidFill>
              <a:round/>
              <a:headEnd/>
              <a:tailEnd/>
            </a:ln>
            <a:effectLst>
              <a:outerShdw dist="17961" dir="2700000" algn="ctr" rotWithShape="0">
                <a:schemeClr val="tx1"/>
              </a:outerShdw>
            </a:effectLst>
          </p:spPr>
          <p:txBody>
            <a:bodyPr wrap="none" anchor="ct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defRPr/>
              </a:pPr>
              <a:endParaRPr lang="en-US" b="1">
                <a:ln w="18000">
                  <a:solidFill>
                    <a:srgbClr val="FFFFFF"/>
                  </a:solidFill>
                  <a:prstDash val="solid"/>
                  <a:miter lim="800000"/>
                </a:ln>
                <a:noFill/>
                <a:effectLst>
                  <a:outerShdw blurRad="25500" dist="23000" dir="7020000" algn="tl">
                    <a:srgbClr val="000000">
                      <a:alpha val="50000"/>
                    </a:srgbClr>
                  </a:outerShdw>
                </a:effectLst>
              </a:endParaRPr>
            </a:p>
          </p:txBody>
        </p:sp>
      </p:grpSp>
      <p:sp>
        <p:nvSpPr>
          <p:cNvPr id="2177" name="TextBox 1446"/>
          <p:cNvSpPr txBox="1">
            <a:spLocks noChangeArrowheads="1"/>
          </p:cNvSpPr>
          <p:nvPr/>
        </p:nvSpPr>
        <p:spPr bwMode="auto">
          <a:xfrm>
            <a:off x="6939355" y="471223"/>
            <a:ext cx="190077" cy="15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600">
                <a:solidFill>
                  <a:srgbClr val="FFFFFF"/>
                </a:solidFill>
              </a:rPr>
              <a:t>C</a:t>
            </a:r>
          </a:p>
        </p:txBody>
      </p:sp>
      <p:pic>
        <p:nvPicPr>
          <p:cNvPr id="2178" name="Picture 1076" descr="SAB_LOGO_Whit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64275" y="266304"/>
            <a:ext cx="1868964" cy="17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97237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5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0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6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7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0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7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9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7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07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1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0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05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10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10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05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16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0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057" grpId="0" animBg="1"/>
      <p:bldP spid="2058" grpId="0" animBg="1"/>
      <p:bldP spid="2059" grpId="0" animBg="1"/>
      <p:bldP spid="2061" grpId="0" animBg="1"/>
      <p:bldP spid="2071" grpId="0" animBg="1"/>
      <p:bldP spid="2073" grpId="0" animBg="1"/>
      <p:bldP spid="2074" grpId="0" animBg="1"/>
      <p:bldP spid="2086" grpId="0" animBg="1"/>
      <p:bldP spid="2092" grpId="0" animBg="1"/>
      <p:bldP spid="215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384"/>
          <p:cNvGrpSpPr>
            <a:grpSpLocks/>
          </p:cNvGrpSpPr>
          <p:nvPr/>
        </p:nvGrpSpPr>
        <p:grpSpPr bwMode="auto">
          <a:xfrm>
            <a:off x="-192027" y="699612"/>
            <a:ext cx="9572030" cy="1033620"/>
            <a:chOff x="-150" y="2333"/>
            <a:chExt cx="6289" cy="1103"/>
          </a:xfrm>
        </p:grpSpPr>
        <p:grpSp>
          <p:nvGrpSpPr>
            <p:cNvPr id="2462" name="Group 385"/>
            <p:cNvGrpSpPr>
              <a:grpSpLocks/>
            </p:cNvGrpSpPr>
            <p:nvPr/>
          </p:nvGrpSpPr>
          <p:grpSpPr bwMode="auto">
            <a:xfrm>
              <a:off x="-106" y="2505"/>
              <a:ext cx="6216" cy="866"/>
              <a:chOff x="0" y="1765"/>
              <a:chExt cx="6210" cy="872"/>
            </a:xfrm>
          </p:grpSpPr>
          <p:grpSp>
            <p:nvGrpSpPr>
              <p:cNvPr id="2784" name="Group 386"/>
              <p:cNvGrpSpPr>
                <a:grpSpLocks/>
              </p:cNvGrpSpPr>
              <p:nvPr/>
            </p:nvGrpSpPr>
            <p:grpSpPr bwMode="auto">
              <a:xfrm rot="20386544" flipH="1">
                <a:off x="55" y="2244"/>
                <a:ext cx="645" cy="253"/>
                <a:chOff x="2569" y="1765"/>
                <a:chExt cx="645" cy="265"/>
              </a:xfrm>
            </p:grpSpPr>
            <p:grpSp>
              <p:nvGrpSpPr>
                <p:cNvPr id="3090" name="Group 387"/>
                <p:cNvGrpSpPr>
                  <a:grpSpLocks/>
                </p:cNvGrpSpPr>
                <p:nvPr/>
              </p:nvGrpSpPr>
              <p:grpSpPr bwMode="auto">
                <a:xfrm rot="205847">
                  <a:off x="2998" y="1765"/>
                  <a:ext cx="216" cy="265"/>
                  <a:chOff x="2782" y="1765"/>
                  <a:chExt cx="216" cy="265"/>
                </a:xfrm>
              </p:grpSpPr>
              <p:grpSp>
                <p:nvGrpSpPr>
                  <p:cNvPr id="3113" name="Group 388"/>
                  <p:cNvGrpSpPr>
                    <a:grpSpLocks/>
                  </p:cNvGrpSpPr>
                  <p:nvPr/>
                </p:nvGrpSpPr>
                <p:grpSpPr bwMode="auto">
                  <a:xfrm>
                    <a:off x="2782" y="1765"/>
                    <a:ext cx="111" cy="265"/>
                    <a:chOff x="2887" y="1765"/>
                    <a:chExt cx="111" cy="265"/>
                  </a:xfrm>
                </p:grpSpPr>
                <p:sp>
                  <p:nvSpPr>
                    <p:cNvPr id="3119" name="Freeform 3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0" name="Freeform 3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1" name="Freeform 3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2" name="Freeform 3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14" name="Group 393"/>
                  <p:cNvGrpSpPr>
                    <a:grpSpLocks/>
                  </p:cNvGrpSpPr>
                  <p:nvPr/>
                </p:nvGrpSpPr>
                <p:grpSpPr bwMode="auto">
                  <a:xfrm>
                    <a:off x="2887" y="1765"/>
                    <a:ext cx="111" cy="265"/>
                    <a:chOff x="2887" y="1765"/>
                    <a:chExt cx="111" cy="265"/>
                  </a:xfrm>
                </p:grpSpPr>
                <p:sp>
                  <p:nvSpPr>
                    <p:cNvPr id="3115" name="Freeform 3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6" name="Freeform 3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7" name="Freeform 3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8" name="Freeform 3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1" name="Group 398"/>
                <p:cNvGrpSpPr>
                  <a:grpSpLocks/>
                </p:cNvGrpSpPr>
                <p:nvPr/>
              </p:nvGrpSpPr>
              <p:grpSpPr bwMode="auto">
                <a:xfrm rot="-232276">
                  <a:off x="2569" y="1765"/>
                  <a:ext cx="216" cy="265"/>
                  <a:chOff x="2782" y="1765"/>
                  <a:chExt cx="216" cy="265"/>
                </a:xfrm>
              </p:grpSpPr>
              <p:grpSp>
                <p:nvGrpSpPr>
                  <p:cNvPr id="3103" name="Group 399"/>
                  <p:cNvGrpSpPr>
                    <a:grpSpLocks/>
                  </p:cNvGrpSpPr>
                  <p:nvPr/>
                </p:nvGrpSpPr>
                <p:grpSpPr bwMode="auto">
                  <a:xfrm>
                    <a:off x="2782" y="1765"/>
                    <a:ext cx="111" cy="265"/>
                    <a:chOff x="2887" y="1765"/>
                    <a:chExt cx="111" cy="265"/>
                  </a:xfrm>
                </p:grpSpPr>
                <p:sp>
                  <p:nvSpPr>
                    <p:cNvPr id="3109" name="Freeform 40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0" name="Freeform 40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1" name="Freeform 40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2" name="Freeform 40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04" name="Group 404"/>
                  <p:cNvGrpSpPr>
                    <a:grpSpLocks/>
                  </p:cNvGrpSpPr>
                  <p:nvPr/>
                </p:nvGrpSpPr>
                <p:grpSpPr bwMode="auto">
                  <a:xfrm>
                    <a:off x="2887" y="1765"/>
                    <a:ext cx="111" cy="265"/>
                    <a:chOff x="2887" y="1765"/>
                    <a:chExt cx="111" cy="265"/>
                  </a:xfrm>
                </p:grpSpPr>
                <p:sp>
                  <p:nvSpPr>
                    <p:cNvPr id="3105" name="Freeform 4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6" name="Freeform 4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7" name="Freeform 4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8" name="Freeform 4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2" name="Group 409"/>
                <p:cNvGrpSpPr>
                  <a:grpSpLocks/>
                </p:cNvGrpSpPr>
                <p:nvPr/>
              </p:nvGrpSpPr>
              <p:grpSpPr bwMode="auto">
                <a:xfrm>
                  <a:off x="2782" y="1765"/>
                  <a:ext cx="216" cy="265"/>
                  <a:chOff x="2782" y="1765"/>
                  <a:chExt cx="216" cy="265"/>
                </a:xfrm>
              </p:grpSpPr>
              <p:grpSp>
                <p:nvGrpSpPr>
                  <p:cNvPr id="3093" name="Group 410"/>
                  <p:cNvGrpSpPr>
                    <a:grpSpLocks/>
                  </p:cNvGrpSpPr>
                  <p:nvPr/>
                </p:nvGrpSpPr>
                <p:grpSpPr bwMode="auto">
                  <a:xfrm>
                    <a:off x="2782" y="1765"/>
                    <a:ext cx="111" cy="265"/>
                    <a:chOff x="2887" y="1765"/>
                    <a:chExt cx="111" cy="265"/>
                  </a:xfrm>
                </p:grpSpPr>
                <p:sp>
                  <p:nvSpPr>
                    <p:cNvPr id="3099" name="Freeform 41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0" name="Freeform 41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1" name="Freeform 41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2" name="Freeform 41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94" name="Group 415"/>
                  <p:cNvGrpSpPr>
                    <a:grpSpLocks/>
                  </p:cNvGrpSpPr>
                  <p:nvPr/>
                </p:nvGrpSpPr>
                <p:grpSpPr bwMode="auto">
                  <a:xfrm>
                    <a:off x="2887" y="1765"/>
                    <a:ext cx="111" cy="265"/>
                    <a:chOff x="2887" y="1765"/>
                    <a:chExt cx="111" cy="265"/>
                  </a:xfrm>
                </p:grpSpPr>
                <p:sp>
                  <p:nvSpPr>
                    <p:cNvPr id="3095" name="Freeform 4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6" name="Freeform 4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7" name="Freeform 4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8" name="Freeform 4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5" name="Group 420"/>
              <p:cNvGrpSpPr>
                <a:grpSpLocks/>
              </p:cNvGrpSpPr>
              <p:nvPr/>
            </p:nvGrpSpPr>
            <p:grpSpPr bwMode="auto">
              <a:xfrm rot="19852452" flipH="1">
                <a:off x="0" y="2396"/>
                <a:ext cx="111" cy="241"/>
                <a:chOff x="2887" y="1765"/>
                <a:chExt cx="111" cy="265"/>
              </a:xfrm>
            </p:grpSpPr>
            <p:sp>
              <p:nvSpPr>
                <p:cNvPr id="3086" name="Freeform 4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7" name="Freeform 4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8" name="Freeform 4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9" name="Freeform 4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86" name="Group 425"/>
              <p:cNvGrpSpPr>
                <a:grpSpLocks/>
              </p:cNvGrpSpPr>
              <p:nvPr/>
            </p:nvGrpSpPr>
            <p:grpSpPr bwMode="auto">
              <a:xfrm rot="20827064" flipH="1">
                <a:off x="669" y="2062"/>
                <a:ext cx="645" cy="253"/>
                <a:chOff x="2569" y="1765"/>
                <a:chExt cx="645" cy="265"/>
              </a:xfrm>
            </p:grpSpPr>
            <p:grpSp>
              <p:nvGrpSpPr>
                <p:cNvPr id="3053" name="Group 426"/>
                <p:cNvGrpSpPr>
                  <a:grpSpLocks/>
                </p:cNvGrpSpPr>
                <p:nvPr/>
              </p:nvGrpSpPr>
              <p:grpSpPr bwMode="auto">
                <a:xfrm rot="205847">
                  <a:off x="2998" y="1765"/>
                  <a:ext cx="216" cy="265"/>
                  <a:chOff x="2782" y="1765"/>
                  <a:chExt cx="216" cy="265"/>
                </a:xfrm>
              </p:grpSpPr>
              <p:grpSp>
                <p:nvGrpSpPr>
                  <p:cNvPr id="3076" name="Group 427"/>
                  <p:cNvGrpSpPr>
                    <a:grpSpLocks/>
                  </p:cNvGrpSpPr>
                  <p:nvPr/>
                </p:nvGrpSpPr>
                <p:grpSpPr bwMode="auto">
                  <a:xfrm>
                    <a:off x="2782" y="1765"/>
                    <a:ext cx="111" cy="265"/>
                    <a:chOff x="2887" y="1765"/>
                    <a:chExt cx="111" cy="265"/>
                  </a:xfrm>
                </p:grpSpPr>
                <p:sp>
                  <p:nvSpPr>
                    <p:cNvPr id="3082" name="Freeform 42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3" name="Freeform 42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4" name="Freeform 43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5" name="Freeform 43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77" name="Group 432"/>
                  <p:cNvGrpSpPr>
                    <a:grpSpLocks/>
                  </p:cNvGrpSpPr>
                  <p:nvPr/>
                </p:nvGrpSpPr>
                <p:grpSpPr bwMode="auto">
                  <a:xfrm>
                    <a:off x="2887" y="1765"/>
                    <a:ext cx="111" cy="265"/>
                    <a:chOff x="2887" y="1765"/>
                    <a:chExt cx="111" cy="265"/>
                  </a:xfrm>
                </p:grpSpPr>
                <p:sp>
                  <p:nvSpPr>
                    <p:cNvPr id="3078" name="Freeform 43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9" name="Freeform 43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0" name="Freeform 43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1" name="Freeform 43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4" name="Group 437"/>
                <p:cNvGrpSpPr>
                  <a:grpSpLocks/>
                </p:cNvGrpSpPr>
                <p:nvPr/>
              </p:nvGrpSpPr>
              <p:grpSpPr bwMode="auto">
                <a:xfrm rot="-232276">
                  <a:off x="2569" y="1765"/>
                  <a:ext cx="216" cy="265"/>
                  <a:chOff x="2782" y="1765"/>
                  <a:chExt cx="216" cy="265"/>
                </a:xfrm>
              </p:grpSpPr>
              <p:grpSp>
                <p:nvGrpSpPr>
                  <p:cNvPr id="3066" name="Group 438"/>
                  <p:cNvGrpSpPr>
                    <a:grpSpLocks/>
                  </p:cNvGrpSpPr>
                  <p:nvPr/>
                </p:nvGrpSpPr>
                <p:grpSpPr bwMode="auto">
                  <a:xfrm>
                    <a:off x="2782" y="1765"/>
                    <a:ext cx="111" cy="265"/>
                    <a:chOff x="2887" y="1765"/>
                    <a:chExt cx="111" cy="265"/>
                  </a:xfrm>
                </p:grpSpPr>
                <p:sp>
                  <p:nvSpPr>
                    <p:cNvPr id="3072" name="Freeform 43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3" name="Freeform 44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4" name="Freeform 44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5" name="Freeform 44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67" name="Group 443"/>
                  <p:cNvGrpSpPr>
                    <a:grpSpLocks/>
                  </p:cNvGrpSpPr>
                  <p:nvPr/>
                </p:nvGrpSpPr>
                <p:grpSpPr bwMode="auto">
                  <a:xfrm>
                    <a:off x="2887" y="1765"/>
                    <a:ext cx="111" cy="265"/>
                    <a:chOff x="2887" y="1765"/>
                    <a:chExt cx="111" cy="265"/>
                  </a:xfrm>
                </p:grpSpPr>
                <p:sp>
                  <p:nvSpPr>
                    <p:cNvPr id="3068" name="Freeform 44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9" name="Freeform 44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0" name="Freeform 44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1" name="Freeform 44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5" name="Group 448"/>
                <p:cNvGrpSpPr>
                  <a:grpSpLocks/>
                </p:cNvGrpSpPr>
                <p:nvPr/>
              </p:nvGrpSpPr>
              <p:grpSpPr bwMode="auto">
                <a:xfrm>
                  <a:off x="2782" y="1765"/>
                  <a:ext cx="216" cy="265"/>
                  <a:chOff x="2782" y="1765"/>
                  <a:chExt cx="216" cy="265"/>
                </a:xfrm>
              </p:grpSpPr>
              <p:grpSp>
                <p:nvGrpSpPr>
                  <p:cNvPr id="3056" name="Group 449"/>
                  <p:cNvGrpSpPr>
                    <a:grpSpLocks/>
                  </p:cNvGrpSpPr>
                  <p:nvPr/>
                </p:nvGrpSpPr>
                <p:grpSpPr bwMode="auto">
                  <a:xfrm>
                    <a:off x="2782" y="1765"/>
                    <a:ext cx="111" cy="265"/>
                    <a:chOff x="2887" y="1765"/>
                    <a:chExt cx="111" cy="265"/>
                  </a:xfrm>
                </p:grpSpPr>
                <p:sp>
                  <p:nvSpPr>
                    <p:cNvPr id="3062" name="Freeform 45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3" name="Freeform 45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4" name="Freeform 45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5" name="Freeform 45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57" name="Group 454"/>
                  <p:cNvGrpSpPr>
                    <a:grpSpLocks/>
                  </p:cNvGrpSpPr>
                  <p:nvPr/>
                </p:nvGrpSpPr>
                <p:grpSpPr bwMode="auto">
                  <a:xfrm>
                    <a:off x="2887" y="1765"/>
                    <a:ext cx="111" cy="265"/>
                    <a:chOff x="2887" y="1765"/>
                    <a:chExt cx="111" cy="265"/>
                  </a:xfrm>
                </p:grpSpPr>
                <p:sp>
                  <p:nvSpPr>
                    <p:cNvPr id="3058" name="Freeform 45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9" name="Freeform 45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0" name="Freeform 45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1" name="Freeform 45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7" name="Group 459"/>
              <p:cNvGrpSpPr>
                <a:grpSpLocks/>
              </p:cNvGrpSpPr>
              <p:nvPr/>
            </p:nvGrpSpPr>
            <p:grpSpPr bwMode="auto">
              <a:xfrm rot="20981307" flipH="1">
                <a:off x="1293" y="1919"/>
                <a:ext cx="645" cy="253"/>
                <a:chOff x="2569" y="1765"/>
                <a:chExt cx="645" cy="265"/>
              </a:xfrm>
            </p:grpSpPr>
            <p:grpSp>
              <p:nvGrpSpPr>
                <p:cNvPr id="3020" name="Group 460"/>
                <p:cNvGrpSpPr>
                  <a:grpSpLocks/>
                </p:cNvGrpSpPr>
                <p:nvPr/>
              </p:nvGrpSpPr>
              <p:grpSpPr bwMode="auto">
                <a:xfrm rot="205847">
                  <a:off x="2998" y="1765"/>
                  <a:ext cx="216" cy="265"/>
                  <a:chOff x="2782" y="1765"/>
                  <a:chExt cx="216" cy="265"/>
                </a:xfrm>
              </p:grpSpPr>
              <p:grpSp>
                <p:nvGrpSpPr>
                  <p:cNvPr id="3043" name="Group 461"/>
                  <p:cNvGrpSpPr>
                    <a:grpSpLocks/>
                  </p:cNvGrpSpPr>
                  <p:nvPr/>
                </p:nvGrpSpPr>
                <p:grpSpPr bwMode="auto">
                  <a:xfrm>
                    <a:off x="2782" y="1765"/>
                    <a:ext cx="111" cy="265"/>
                    <a:chOff x="2887" y="1765"/>
                    <a:chExt cx="111" cy="265"/>
                  </a:xfrm>
                </p:grpSpPr>
                <p:sp>
                  <p:nvSpPr>
                    <p:cNvPr id="3049" name="Freeform 46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0" name="Freeform 46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1" name="Freeform 46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2" name="Freeform 46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44" name="Group 466"/>
                  <p:cNvGrpSpPr>
                    <a:grpSpLocks/>
                  </p:cNvGrpSpPr>
                  <p:nvPr/>
                </p:nvGrpSpPr>
                <p:grpSpPr bwMode="auto">
                  <a:xfrm>
                    <a:off x="2887" y="1765"/>
                    <a:ext cx="111" cy="265"/>
                    <a:chOff x="2887" y="1765"/>
                    <a:chExt cx="111" cy="265"/>
                  </a:xfrm>
                </p:grpSpPr>
                <p:sp>
                  <p:nvSpPr>
                    <p:cNvPr id="3045" name="Freeform 46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6" name="Freeform 46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7" name="Freeform 46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8" name="Freeform 47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1" name="Group 471"/>
                <p:cNvGrpSpPr>
                  <a:grpSpLocks/>
                </p:cNvGrpSpPr>
                <p:nvPr/>
              </p:nvGrpSpPr>
              <p:grpSpPr bwMode="auto">
                <a:xfrm rot="-232276">
                  <a:off x="2569" y="1765"/>
                  <a:ext cx="216" cy="265"/>
                  <a:chOff x="2782" y="1765"/>
                  <a:chExt cx="216" cy="265"/>
                </a:xfrm>
              </p:grpSpPr>
              <p:grpSp>
                <p:nvGrpSpPr>
                  <p:cNvPr id="3033" name="Group 472"/>
                  <p:cNvGrpSpPr>
                    <a:grpSpLocks/>
                  </p:cNvGrpSpPr>
                  <p:nvPr/>
                </p:nvGrpSpPr>
                <p:grpSpPr bwMode="auto">
                  <a:xfrm>
                    <a:off x="2782" y="1765"/>
                    <a:ext cx="111" cy="265"/>
                    <a:chOff x="2887" y="1765"/>
                    <a:chExt cx="111" cy="265"/>
                  </a:xfrm>
                </p:grpSpPr>
                <p:sp>
                  <p:nvSpPr>
                    <p:cNvPr id="3039" name="Freeform 47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0" name="Freeform 47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1" name="Freeform 47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2" name="Freeform 47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34" name="Group 477"/>
                  <p:cNvGrpSpPr>
                    <a:grpSpLocks/>
                  </p:cNvGrpSpPr>
                  <p:nvPr/>
                </p:nvGrpSpPr>
                <p:grpSpPr bwMode="auto">
                  <a:xfrm>
                    <a:off x="2887" y="1765"/>
                    <a:ext cx="111" cy="265"/>
                    <a:chOff x="2887" y="1765"/>
                    <a:chExt cx="111" cy="265"/>
                  </a:xfrm>
                </p:grpSpPr>
                <p:sp>
                  <p:nvSpPr>
                    <p:cNvPr id="3035" name="Freeform 47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6" name="Freeform 47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7" name="Freeform 48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8" name="Freeform 48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2" name="Group 482"/>
                <p:cNvGrpSpPr>
                  <a:grpSpLocks/>
                </p:cNvGrpSpPr>
                <p:nvPr/>
              </p:nvGrpSpPr>
              <p:grpSpPr bwMode="auto">
                <a:xfrm>
                  <a:off x="2782" y="1765"/>
                  <a:ext cx="216" cy="265"/>
                  <a:chOff x="2782" y="1765"/>
                  <a:chExt cx="216" cy="265"/>
                </a:xfrm>
              </p:grpSpPr>
              <p:grpSp>
                <p:nvGrpSpPr>
                  <p:cNvPr id="3023" name="Group 483"/>
                  <p:cNvGrpSpPr>
                    <a:grpSpLocks/>
                  </p:cNvGrpSpPr>
                  <p:nvPr/>
                </p:nvGrpSpPr>
                <p:grpSpPr bwMode="auto">
                  <a:xfrm>
                    <a:off x="2782" y="1765"/>
                    <a:ext cx="111" cy="265"/>
                    <a:chOff x="2887" y="1765"/>
                    <a:chExt cx="111" cy="265"/>
                  </a:xfrm>
                </p:grpSpPr>
                <p:sp>
                  <p:nvSpPr>
                    <p:cNvPr id="3029" name="Freeform 48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0" name="Freeform 48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1" name="Freeform 48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2" name="Freeform 48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24" name="Group 488"/>
                  <p:cNvGrpSpPr>
                    <a:grpSpLocks/>
                  </p:cNvGrpSpPr>
                  <p:nvPr/>
                </p:nvGrpSpPr>
                <p:grpSpPr bwMode="auto">
                  <a:xfrm>
                    <a:off x="2887" y="1765"/>
                    <a:ext cx="111" cy="265"/>
                    <a:chOff x="2887" y="1765"/>
                    <a:chExt cx="111" cy="265"/>
                  </a:xfrm>
                </p:grpSpPr>
                <p:sp>
                  <p:nvSpPr>
                    <p:cNvPr id="3025" name="Freeform 4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6" name="Freeform 4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7" name="Freeform 4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8" name="Freeform 4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8" name="Group 493"/>
              <p:cNvGrpSpPr>
                <a:grpSpLocks/>
              </p:cNvGrpSpPr>
              <p:nvPr/>
            </p:nvGrpSpPr>
            <p:grpSpPr bwMode="auto">
              <a:xfrm rot="-420166" flipH="1" flipV="1">
                <a:off x="1927" y="1828"/>
                <a:ext cx="645" cy="254"/>
                <a:chOff x="2569" y="1765"/>
                <a:chExt cx="645" cy="265"/>
              </a:xfrm>
            </p:grpSpPr>
            <p:grpSp>
              <p:nvGrpSpPr>
                <p:cNvPr id="2987" name="Group 494"/>
                <p:cNvGrpSpPr>
                  <a:grpSpLocks/>
                </p:cNvGrpSpPr>
                <p:nvPr/>
              </p:nvGrpSpPr>
              <p:grpSpPr bwMode="auto">
                <a:xfrm rot="205847">
                  <a:off x="2998" y="1765"/>
                  <a:ext cx="216" cy="265"/>
                  <a:chOff x="2782" y="1765"/>
                  <a:chExt cx="216" cy="265"/>
                </a:xfrm>
              </p:grpSpPr>
              <p:grpSp>
                <p:nvGrpSpPr>
                  <p:cNvPr id="3010" name="Group 495"/>
                  <p:cNvGrpSpPr>
                    <a:grpSpLocks/>
                  </p:cNvGrpSpPr>
                  <p:nvPr/>
                </p:nvGrpSpPr>
                <p:grpSpPr bwMode="auto">
                  <a:xfrm>
                    <a:off x="2782" y="1765"/>
                    <a:ext cx="111" cy="265"/>
                    <a:chOff x="2887" y="1765"/>
                    <a:chExt cx="111" cy="265"/>
                  </a:xfrm>
                </p:grpSpPr>
                <p:sp>
                  <p:nvSpPr>
                    <p:cNvPr id="3016" name="Freeform 49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7" name="Freeform 49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8" name="Freeform 49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9" name="Freeform 49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11" name="Group 500"/>
                  <p:cNvGrpSpPr>
                    <a:grpSpLocks/>
                  </p:cNvGrpSpPr>
                  <p:nvPr/>
                </p:nvGrpSpPr>
                <p:grpSpPr bwMode="auto">
                  <a:xfrm>
                    <a:off x="2887" y="1765"/>
                    <a:ext cx="111" cy="265"/>
                    <a:chOff x="2887" y="1765"/>
                    <a:chExt cx="111" cy="265"/>
                  </a:xfrm>
                </p:grpSpPr>
                <p:sp>
                  <p:nvSpPr>
                    <p:cNvPr id="3012" name="Freeform 50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3" name="Freeform 50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4" name="Freeform 50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5" name="Freeform 50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8" name="Group 505"/>
                <p:cNvGrpSpPr>
                  <a:grpSpLocks/>
                </p:cNvGrpSpPr>
                <p:nvPr/>
              </p:nvGrpSpPr>
              <p:grpSpPr bwMode="auto">
                <a:xfrm rot="-232276">
                  <a:off x="2569" y="1765"/>
                  <a:ext cx="216" cy="265"/>
                  <a:chOff x="2782" y="1765"/>
                  <a:chExt cx="216" cy="265"/>
                </a:xfrm>
              </p:grpSpPr>
              <p:grpSp>
                <p:nvGrpSpPr>
                  <p:cNvPr id="3000" name="Group 506"/>
                  <p:cNvGrpSpPr>
                    <a:grpSpLocks/>
                  </p:cNvGrpSpPr>
                  <p:nvPr/>
                </p:nvGrpSpPr>
                <p:grpSpPr bwMode="auto">
                  <a:xfrm>
                    <a:off x="2782" y="1765"/>
                    <a:ext cx="111" cy="265"/>
                    <a:chOff x="2887" y="1765"/>
                    <a:chExt cx="111" cy="265"/>
                  </a:xfrm>
                </p:grpSpPr>
                <p:sp>
                  <p:nvSpPr>
                    <p:cNvPr id="3006" name="Freeform 50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7" name="Freeform 50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8" name="Freeform 50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9" name="Freeform 51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01" name="Group 511"/>
                  <p:cNvGrpSpPr>
                    <a:grpSpLocks/>
                  </p:cNvGrpSpPr>
                  <p:nvPr/>
                </p:nvGrpSpPr>
                <p:grpSpPr bwMode="auto">
                  <a:xfrm>
                    <a:off x="2887" y="1765"/>
                    <a:ext cx="111" cy="265"/>
                    <a:chOff x="2887" y="1765"/>
                    <a:chExt cx="111" cy="265"/>
                  </a:xfrm>
                </p:grpSpPr>
                <p:sp>
                  <p:nvSpPr>
                    <p:cNvPr id="3002" name="Freeform 51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3" name="Freeform 51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4" name="Freeform 51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5" name="Freeform 51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9" name="Group 516"/>
                <p:cNvGrpSpPr>
                  <a:grpSpLocks/>
                </p:cNvGrpSpPr>
                <p:nvPr/>
              </p:nvGrpSpPr>
              <p:grpSpPr bwMode="auto">
                <a:xfrm>
                  <a:off x="2782" y="1765"/>
                  <a:ext cx="216" cy="265"/>
                  <a:chOff x="2782" y="1765"/>
                  <a:chExt cx="216" cy="265"/>
                </a:xfrm>
              </p:grpSpPr>
              <p:grpSp>
                <p:nvGrpSpPr>
                  <p:cNvPr id="2990" name="Group 517"/>
                  <p:cNvGrpSpPr>
                    <a:grpSpLocks/>
                  </p:cNvGrpSpPr>
                  <p:nvPr/>
                </p:nvGrpSpPr>
                <p:grpSpPr bwMode="auto">
                  <a:xfrm>
                    <a:off x="2782" y="1765"/>
                    <a:ext cx="111" cy="265"/>
                    <a:chOff x="2887" y="1765"/>
                    <a:chExt cx="111" cy="265"/>
                  </a:xfrm>
                </p:grpSpPr>
                <p:sp>
                  <p:nvSpPr>
                    <p:cNvPr id="2996" name="Freeform 51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7" name="Freeform 51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8" name="Freeform 52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9" name="Freeform 52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91" name="Group 522"/>
                  <p:cNvGrpSpPr>
                    <a:grpSpLocks/>
                  </p:cNvGrpSpPr>
                  <p:nvPr/>
                </p:nvGrpSpPr>
                <p:grpSpPr bwMode="auto">
                  <a:xfrm>
                    <a:off x="2887" y="1765"/>
                    <a:ext cx="111" cy="265"/>
                    <a:chOff x="2887" y="1765"/>
                    <a:chExt cx="111" cy="265"/>
                  </a:xfrm>
                </p:grpSpPr>
                <p:sp>
                  <p:nvSpPr>
                    <p:cNvPr id="2992" name="Freeform 52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3" name="Freeform 52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4" name="Freeform 52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5" name="Freeform 52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9" name="Group 527"/>
              <p:cNvGrpSpPr>
                <a:grpSpLocks/>
              </p:cNvGrpSpPr>
              <p:nvPr/>
            </p:nvGrpSpPr>
            <p:grpSpPr bwMode="auto">
              <a:xfrm>
                <a:off x="2569" y="1765"/>
                <a:ext cx="3641" cy="838"/>
                <a:chOff x="2569" y="1765"/>
                <a:chExt cx="3641" cy="838"/>
              </a:xfrm>
            </p:grpSpPr>
            <p:grpSp>
              <p:nvGrpSpPr>
                <p:cNvPr id="2790" name="Group 528"/>
                <p:cNvGrpSpPr>
                  <a:grpSpLocks/>
                </p:cNvGrpSpPr>
                <p:nvPr/>
              </p:nvGrpSpPr>
              <p:grpSpPr bwMode="auto">
                <a:xfrm rot="1361465">
                  <a:off x="6099" y="2351"/>
                  <a:ext cx="111" cy="252"/>
                  <a:chOff x="2887" y="1765"/>
                  <a:chExt cx="111" cy="265"/>
                </a:xfrm>
              </p:grpSpPr>
              <p:sp>
                <p:nvSpPr>
                  <p:cNvPr id="2983" name="Freeform 52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4" name="Freeform 53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5" name="Freeform 53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6" name="Freeform 53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91" name="Group 533"/>
                <p:cNvGrpSpPr>
                  <a:grpSpLocks/>
                </p:cNvGrpSpPr>
                <p:nvPr/>
              </p:nvGrpSpPr>
              <p:grpSpPr bwMode="auto">
                <a:xfrm rot="923342">
                  <a:off x="5690" y="2231"/>
                  <a:ext cx="216" cy="252"/>
                  <a:chOff x="2782" y="1765"/>
                  <a:chExt cx="216" cy="265"/>
                </a:xfrm>
              </p:grpSpPr>
              <p:grpSp>
                <p:nvGrpSpPr>
                  <p:cNvPr id="2973" name="Group 534"/>
                  <p:cNvGrpSpPr>
                    <a:grpSpLocks/>
                  </p:cNvGrpSpPr>
                  <p:nvPr/>
                </p:nvGrpSpPr>
                <p:grpSpPr bwMode="auto">
                  <a:xfrm>
                    <a:off x="2782" y="1765"/>
                    <a:ext cx="111" cy="265"/>
                    <a:chOff x="2887" y="1765"/>
                    <a:chExt cx="111" cy="265"/>
                  </a:xfrm>
                </p:grpSpPr>
                <p:sp>
                  <p:nvSpPr>
                    <p:cNvPr id="2979" name="Freeform 53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0" name="Freeform 53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1" name="Freeform 53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2" name="Freeform 53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74" name="Group 539"/>
                  <p:cNvGrpSpPr>
                    <a:grpSpLocks/>
                  </p:cNvGrpSpPr>
                  <p:nvPr/>
                </p:nvGrpSpPr>
                <p:grpSpPr bwMode="auto">
                  <a:xfrm>
                    <a:off x="2887" y="1765"/>
                    <a:ext cx="111" cy="265"/>
                    <a:chOff x="2887" y="1765"/>
                    <a:chExt cx="111" cy="265"/>
                  </a:xfrm>
                </p:grpSpPr>
                <p:sp>
                  <p:nvSpPr>
                    <p:cNvPr id="2975" name="Freeform 54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6" name="Freeform 54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7" name="Freeform 54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8" name="Freeform 54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2" name="Group 544"/>
                <p:cNvGrpSpPr>
                  <a:grpSpLocks/>
                </p:cNvGrpSpPr>
                <p:nvPr/>
              </p:nvGrpSpPr>
              <p:grpSpPr bwMode="auto">
                <a:xfrm rot="1155618">
                  <a:off x="5891" y="2301"/>
                  <a:ext cx="216" cy="252"/>
                  <a:chOff x="2782" y="1765"/>
                  <a:chExt cx="216" cy="265"/>
                </a:xfrm>
              </p:grpSpPr>
              <p:grpSp>
                <p:nvGrpSpPr>
                  <p:cNvPr id="2963" name="Group 545"/>
                  <p:cNvGrpSpPr>
                    <a:grpSpLocks/>
                  </p:cNvGrpSpPr>
                  <p:nvPr/>
                </p:nvGrpSpPr>
                <p:grpSpPr bwMode="auto">
                  <a:xfrm>
                    <a:off x="2782" y="1765"/>
                    <a:ext cx="111" cy="265"/>
                    <a:chOff x="2887" y="1765"/>
                    <a:chExt cx="111" cy="265"/>
                  </a:xfrm>
                </p:grpSpPr>
                <p:sp>
                  <p:nvSpPr>
                    <p:cNvPr id="2969" name="Freeform 54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0" name="Freeform 54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1" name="Freeform 54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2" name="Freeform 54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64" name="Group 550"/>
                  <p:cNvGrpSpPr>
                    <a:grpSpLocks/>
                  </p:cNvGrpSpPr>
                  <p:nvPr/>
                </p:nvGrpSpPr>
                <p:grpSpPr bwMode="auto">
                  <a:xfrm>
                    <a:off x="2887" y="1765"/>
                    <a:ext cx="111" cy="265"/>
                    <a:chOff x="2887" y="1765"/>
                    <a:chExt cx="111" cy="265"/>
                  </a:xfrm>
                </p:grpSpPr>
                <p:sp>
                  <p:nvSpPr>
                    <p:cNvPr id="2965" name="Freeform 55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6" name="Freeform 55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7" name="Freeform 55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8" name="Freeform 55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3" name="Group 555"/>
                <p:cNvGrpSpPr>
                  <a:grpSpLocks/>
                </p:cNvGrpSpPr>
                <p:nvPr/>
              </p:nvGrpSpPr>
              <p:grpSpPr bwMode="auto">
                <a:xfrm rot="827374">
                  <a:off x="5099" y="2110"/>
                  <a:ext cx="645" cy="252"/>
                  <a:chOff x="2569" y="1765"/>
                  <a:chExt cx="645" cy="265"/>
                </a:xfrm>
              </p:grpSpPr>
              <p:grpSp>
                <p:nvGrpSpPr>
                  <p:cNvPr id="2930" name="Group 556"/>
                  <p:cNvGrpSpPr>
                    <a:grpSpLocks/>
                  </p:cNvGrpSpPr>
                  <p:nvPr/>
                </p:nvGrpSpPr>
                <p:grpSpPr bwMode="auto">
                  <a:xfrm rot="205847">
                    <a:off x="2998" y="1765"/>
                    <a:ext cx="216" cy="265"/>
                    <a:chOff x="2782" y="1765"/>
                    <a:chExt cx="216" cy="265"/>
                  </a:xfrm>
                </p:grpSpPr>
                <p:grpSp>
                  <p:nvGrpSpPr>
                    <p:cNvPr id="2953" name="Group 557"/>
                    <p:cNvGrpSpPr>
                      <a:grpSpLocks/>
                    </p:cNvGrpSpPr>
                    <p:nvPr/>
                  </p:nvGrpSpPr>
                  <p:grpSpPr bwMode="auto">
                    <a:xfrm>
                      <a:off x="2782" y="1765"/>
                      <a:ext cx="111" cy="265"/>
                      <a:chOff x="2887" y="1765"/>
                      <a:chExt cx="111" cy="265"/>
                    </a:xfrm>
                  </p:grpSpPr>
                  <p:sp>
                    <p:nvSpPr>
                      <p:cNvPr id="2959" name="Freeform 55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0" name="Freeform 55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1" name="Freeform 56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2" name="Freeform 56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54" name="Group 562"/>
                    <p:cNvGrpSpPr>
                      <a:grpSpLocks/>
                    </p:cNvGrpSpPr>
                    <p:nvPr/>
                  </p:nvGrpSpPr>
                  <p:grpSpPr bwMode="auto">
                    <a:xfrm>
                      <a:off x="2887" y="1765"/>
                      <a:ext cx="111" cy="265"/>
                      <a:chOff x="2887" y="1765"/>
                      <a:chExt cx="111" cy="265"/>
                    </a:xfrm>
                  </p:grpSpPr>
                  <p:sp>
                    <p:nvSpPr>
                      <p:cNvPr id="2955" name="Freeform 56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6" name="Freeform 56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7" name="Freeform 56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8" name="Freeform 56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1" name="Group 567"/>
                  <p:cNvGrpSpPr>
                    <a:grpSpLocks/>
                  </p:cNvGrpSpPr>
                  <p:nvPr/>
                </p:nvGrpSpPr>
                <p:grpSpPr bwMode="auto">
                  <a:xfrm rot="-232276">
                    <a:off x="2569" y="1765"/>
                    <a:ext cx="216" cy="265"/>
                    <a:chOff x="2782" y="1765"/>
                    <a:chExt cx="216" cy="265"/>
                  </a:xfrm>
                </p:grpSpPr>
                <p:grpSp>
                  <p:nvGrpSpPr>
                    <p:cNvPr id="2943" name="Group 568"/>
                    <p:cNvGrpSpPr>
                      <a:grpSpLocks/>
                    </p:cNvGrpSpPr>
                    <p:nvPr/>
                  </p:nvGrpSpPr>
                  <p:grpSpPr bwMode="auto">
                    <a:xfrm>
                      <a:off x="2782" y="1765"/>
                      <a:ext cx="111" cy="265"/>
                      <a:chOff x="2887" y="1765"/>
                      <a:chExt cx="111" cy="265"/>
                    </a:xfrm>
                  </p:grpSpPr>
                  <p:sp>
                    <p:nvSpPr>
                      <p:cNvPr id="2949" name="Freeform 56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0" name="Freeform 57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1" name="Freeform 57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2" name="Freeform 57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44" name="Group 573"/>
                    <p:cNvGrpSpPr>
                      <a:grpSpLocks/>
                    </p:cNvGrpSpPr>
                    <p:nvPr/>
                  </p:nvGrpSpPr>
                  <p:grpSpPr bwMode="auto">
                    <a:xfrm>
                      <a:off x="2887" y="1765"/>
                      <a:ext cx="111" cy="265"/>
                      <a:chOff x="2887" y="1765"/>
                      <a:chExt cx="111" cy="265"/>
                    </a:xfrm>
                  </p:grpSpPr>
                  <p:sp>
                    <p:nvSpPr>
                      <p:cNvPr id="2945" name="Freeform 57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6" name="Freeform 57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7" name="Freeform 57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8" name="Freeform 57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2" name="Group 578"/>
                  <p:cNvGrpSpPr>
                    <a:grpSpLocks/>
                  </p:cNvGrpSpPr>
                  <p:nvPr/>
                </p:nvGrpSpPr>
                <p:grpSpPr bwMode="auto">
                  <a:xfrm>
                    <a:off x="2782" y="1765"/>
                    <a:ext cx="216" cy="265"/>
                    <a:chOff x="2782" y="1765"/>
                    <a:chExt cx="216" cy="265"/>
                  </a:xfrm>
                </p:grpSpPr>
                <p:grpSp>
                  <p:nvGrpSpPr>
                    <p:cNvPr id="2933" name="Group 579"/>
                    <p:cNvGrpSpPr>
                      <a:grpSpLocks/>
                    </p:cNvGrpSpPr>
                    <p:nvPr/>
                  </p:nvGrpSpPr>
                  <p:grpSpPr bwMode="auto">
                    <a:xfrm>
                      <a:off x="2782" y="1765"/>
                      <a:ext cx="111" cy="265"/>
                      <a:chOff x="2887" y="1765"/>
                      <a:chExt cx="111" cy="265"/>
                    </a:xfrm>
                  </p:grpSpPr>
                  <p:sp>
                    <p:nvSpPr>
                      <p:cNvPr id="2939" name="Freeform 58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0" name="Freeform 58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1" name="Freeform 58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2" name="Freeform 58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34" name="Group 584"/>
                    <p:cNvGrpSpPr>
                      <a:grpSpLocks/>
                    </p:cNvGrpSpPr>
                    <p:nvPr/>
                  </p:nvGrpSpPr>
                  <p:grpSpPr bwMode="auto">
                    <a:xfrm>
                      <a:off x="2887" y="1765"/>
                      <a:ext cx="111" cy="265"/>
                      <a:chOff x="2887" y="1765"/>
                      <a:chExt cx="111" cy="265"/>
                    </a:xfrm>
                  </p:grpSpPr>
                  <p:sp>
                    <p:nvSpPr>
                      <p:cNvPr id="2935" name="Freeform 58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6" name="Freeform 58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7" name="Freeform 58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8" name="Freeform 58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4" name="Group 589"/>
                <p:cNvGrpSpPr>
                  <a:grpSpLocks/>
                </p:cNvGrpSpPr>
                <p:nvPr/>
              </p:nvGrpSpPr>
              <p:grpSpPr bwMode="auto">
                <a:xfrm rot="827374">
                  <a:off x="4474" y="1960"/>
                  <a:ext cx="645" cy="265"/>
                  <a:chOff x="2569" y="1765"/>
                  <a:chExt cx="645" cy="265"/>
                </a:xfrm>
              </p:grpSpPr>
              <p:grpSp>
                <p:nvGrpSpPr>
                  <p:cNvPr id="2897" name="Group 590"/>
                  <p:cNvGrpSpPr>
                    <a:grpSpLocks/>
                  </p:cNvGrpSpPr>
                  <p:nvPr/>
                </p:nvGrpSpPr>
                <p:grpSpPr bwMode="auto">
                  <a:xfrm rot="205847">
                    <a:off x="2998" y="1765"/>
                    <a:ext cx="216" cy="265"/>
                    <a:chOff x="2782" y="1765"/>
                    <a:chExt cx="216" cy="265"/>
                  </a:xfrm>
                </p:grpSpPr>
                <p:grpSp>
                  <p:nvGrpSpPr>
                    <p:cNvPr id="2920" name="Group 591"/>
                    <p:cNvGrpSpPr>
                      <a:grpSpLocks/>
                    </p:cNvGrpSpPr>
                    <p:nvPr/>
                  </p:nvGrpSpPr>
                  <p:grpSpPr bwMode="auto">
                    <a:xfrm>
                      <a:off x="2782" y="1765"/>
                      <a:ext cx="111" cy="265"/>
                      <a:chOff x="2887" y="1765"/>
                      <a:chExt cx="111" cy="265"/>
                    </a:xfrm>
                  </p:grpSpPr>
                  <p:sp>
                    <p:nvSpPr>
                      <p:cNvPr id="2926" name="Freeform 59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7" name="Freeform 59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8" name="Freeform 59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9" name="Freeform 59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21" name="Group 596"/>
                    <p:cNvGrpSpPr>
                      <a:grpSpLocks/>
                    </p:cNvGrpSpPr>
                    <p:nvPr/>
                  </p:nvGrpSpPr>
                  <p:grpSpPr bwMode="auto">
                    <a:xfrm>
                      <a:off x="2887" y="1765"/>
                      <a:ext cx="111" cy="265"/>
                      <a:chOff x="2887" y="1765"/>
                      <a:chExt cx="111" cy="265"/>
                    </a:xfrm>
                  </p:grpSpPr>
                  <p:sp>
                    <p:nvSpPr>
                      <p:cNvPr id="2922" name="Freeform 59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3" name="Freeform 59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4" name="Freeform 59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5" name="Freeform 60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8" name="Group 601"/>
                  <p:cNvGrpSpPr>
                    <a:grpSpLocks/>
                  </p:cNvGrpSpPr>
                  <p:nvPr/>
                </p:nvGrpSpPr>
                <p:grpSpPr bwMode="auto">
                  <a:xfrm rot="-232276">
                    <a:off x="2569" y="1765"/>
                    <a:ext cx="216" cy="265"/>
                    <a:chOff x="2782" y="1765"/>
                    <a:chExt cx="216" cy="265"/>
                  </a:xfrm>
                </p:grpSpPr>
                <p:grpSp>
                  <p:nvGrpSpPr>
                    <p:cNvPr id="2910" name="Group 602"/>
                    <p:cNvGrpSpPr>
                      <a:grpSpLocks/>
                    </p:cNvGrpSpPr>
                    <p:nvPr/>
                  </p:nvGrpSpPr>
                  <p:grpSpPr bwMode="auto">
                    <a:xfrm>
                      <a:off x="2782" y="1765"/>
                      <a:ext cx="111" cy="265"/>
                      <a:chOff x="2887" y="1765"/>
                      <a:chExt cx="111" cy="265"/>
                    </a:xfrm>
                  </p:grpSpPr>
                  <p:sp>
                    <p:nvSpPr>
                      <p:cNvPr id="2916" name="Freeform 60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7" name="Freeform 60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8" name="Freeform 60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9" name="Freeform 60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11" name="Group 607"/>
                    <p:cNvGrpSpPr>
                      <a:grpSpLocks/>
                    </p:cNvGrpSpPr>
                    <p:nvPr/>
                  </p:nvGrpSpPr>
                  <p:grpSpPr bwMode="auto">
                    <a:xfrm>
                      <a:off x="2887" y="1765"/>
                      <a:ext cx="111" cy="265"/>
                      <a:chOff x="2887" y="1765"/>
                      <a:chExt cx="111" cy="265"/>
                    </a:xfrm>
                  </p:grpSpPr>
                  <p:sp>
                    <p:nvSpPr>
                      <p:cNvPr id="2912" name="Freeform 60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3" name="Freeform 60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4" name="Freeform 61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5" name="Freeform 61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9" name="Group 612"/>
                  <p:cNvGrpSpPr>
                    <a:grpSpLocks/>
                  </p:cNvGrpSpPr>
                  <p:nvPr/>
                </p:nvGrpSpPr>
                <p:grpSpPr bwMode="auto">
                  <a:xfrm>
                    <a:off x="2782" y="1765"/>
                    <a:ext cx="216" cy="265"/>
                    <a:chOff x="2782" y="1765"/>
                    <a:chExt cx="216" cy="265"/>
                  </a:xfrm>
                </p:grpSpPr>
                <p:grpSp>
                  <p:nvGrpSpPr>
                    <p:cNvPr id="2900" name="Group 613"/>
                    <p:cNvGrpSpPr>
                      <a:grpSpLocks/>
                    </p:cNvGrpSpPr>
                    <p:nvPr/>
                  </p:nvGrpSpPr>
                  <p:grpSpPr bwMode="auto">
                    <a:xfrm>
                      <a:off x="2782" y="1765"/>
                      <a:ext cx="111" cy="265"/>
                      <a:chOff x="2887" y="1765"/>
                      <a:chExt cx="111" cy="265"/>
                    </a:xfrm>
                  </p:grpSpPr>
                  <p:sp>
                    <p:nvSpPr>
                      <p:cNvPr id="2906" name="Freeform 61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7" name="Freeform 61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8" name="Freeform 61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9" name="Freeform 61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01" name="Group 618"/>
                    <p:cNvGrpSpPr>
                      <a:grpSpLocks/>
                    </p:cNvGrpSpPr>
                    <p:nvPr/>
                  </p:nvGrpSpPr>
                  <p:grpSpPr bwMode="auto">
                    <a:xfrm>
                      <a:off x="2887" y="1765"/>
                      <a:ext cx="111" cy="265"/>
                      <a:chOff x="2887" y="1765"/>
                      <a:chExt cx="111" cy="265"/>
                    </a:xfrm>
                  </p:grpSpPr>
                  <p:sp>
                    <p:nvSpPr>
                      <p:cNvPr id="2902" name="Freeform 61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3" name="Freeform 62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4" name="Freeform 62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5" name="Freeform 62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5" name="Group 623"/>
                <p:cNvGrpSpPr>
                  <a:grpSpLocks/>
                </p:cNvGrpSpPr>
                <p:nvPr/>
              </p:nvGrpSpPr>
              <p:grpSpPr bwMode="auto">
                <a:xfrm rot="386853">
                  <a:off x="3844" y="1843"/>
                  <a:ext cx="645" cy="265"/>
                  <a:chOff x="2569" y="1765"/>
                  <a:chExt cx="645" cy="265"/>
                </a:xfrm>
              </p:grpSpPr>
              <p:grpSp>
                <p:nvGrpSpPr>
                  <p:cNvPr id="2864" name="Group 624"/>
                  <p:cNvGrpSpPr>
                    <a:grpSpLocks/>
                  </p:cNvGrpSpPr>
                  <p:nvPr/>
                </p:nvGrpSpPr>
                <p:grpSpPr bwMode="auto">
                  <a:xfrm rot="205847">
                    <a:off x="2998" y="1765"/>
                    <a:ext cx="216" cy="265"/>
                    <a:chOff x="2782" y="1765"/>
                    <a:chExt cx="216" cy="265"/>
                  </a:xfrm>
                </p:grpSpPr>
                <p:grpSp>
                  <p:nvGrpSpPr>
                    <p:cNvPr id="2887" name="Group 625"/>
                    <p:cNvGrpSpPr>
                      <a:grpSpLocks/>
                    </p:cNvGrpSpPr>
                    <p:nvPr/>
                  </p:nvGrpSpPr>
                  <p:grpSpPr bwMode="auto">
                    <a:xfrm>
                      <a:off x="2782" y="1765"/>
                      <a:ext cx="111" cy="265"/>
                      <a:chOff x="2887" y="1765"/>
                      <a:chExt cx="111" cy="265"/>
                    </a:xfrm>
                  </p:grpSpPr>
                  <p:sp>
                    <p:nvSpPr>
                      <p:cNvPr id="2893" name="Freeform 62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4" name="Freeform 62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5" name="Freeform 62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6" name="Freeform 62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88" name="Group 630"/>
                    <p:cNvGrpSpPr>
                      <a:grpSpLocks/>
                    </p:cNvGrpSpPr>
                    <p:nvPr/>
                  </p:nvGrpSpPr>
                  <p:grpSpPr bwMode="auto">
                    <a:xfrm>
                      <a:off x="2887" y="1765"/>
                      <a:ext cx="111" cy="265"/>
                      <a:chOff x="2887" y="1765"/>
                      <a:chExt cx="111" cy="265"/>
                    </a:xfrm>
                  </p:grpSpPr>
                  <p:sp>
                    <p:nvSpPr>
                      <p:cNvPr id="2889" name="Freeform 63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0" name="Freeform 63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1" name="Freeform 63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2" name="Freeform 63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5" name="Group 635"/>
                  <p:cNvGrpSpPr>
                    <a:grpSpLocks/>
                  </p:cNvGrpSpPr>
                  <p:nvPr/>
                </p:nvGrpSpPr>
                <p:grpSpPr bwMode="auto">
                  <a:xfrm rot="-232276">
                    <a:off x="2569" y="1765"/>
                    <a:ext cx="216" cy="265"/>
                    <a:chOff x="2782" y="1765"/>
                    <a:chExt cx="216" cy="265"/>
                  </a:xfrm>
                </p:grpSpPr>
                <p:grpSp>
                  <p:nvGrpSpPr>
                    <p:cNvPr id="2877" name="Group 636"/>
                    <p:cNvGrpSpPr>
                      <a:grpSpLocks/>
                    </p:cNvGrpSpPr>
                    <p:nvPr/>
                  </p:nvGrpSpPr>
                  <p:grpSpPr bwMode="auto">
                    <a:xfrm>
                      <a:off x="2782" y="1765"/>
                      <a:ext cx="111" cy="265"/>
                      <a:chOff x="2887" y="1765"/>
                      <a:chExt cx="111" cy="265"/>
                    </a:xfrm>
                  </p:grpSpPr>
                  <p:sp>
                    <p:nvSpPr>
                      <p:cNvPr id="2883" name="Freeform 63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4" name="Freeform 63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5" name="Freeform 63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6" name="Freeform 64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78" name="Group 641"/>
                    <p:cNvGrpSpPr>
                      <a:grpSpLocks/>
                    </p:cNvGrpSpPr>
                    <p:nvPr/>
                  </p:nvGrpSpPr>
                  <p:grpSpPr bwMode="auto">
                    <a:xfrm>
                      <a:off x="2887" y="1765"/>
                      <a:ext cx="111" cy="265"/>
                      <a:chOff x="2887" y="1765"/>
                      <a:chExt cx="111" cy="265"/>
                    </a:xfrm>
                  </p:grpSpPr>
                  <p:sp>
                    <p:nvSpPr>
                      <p:cNvPr id="2879" name="Freeform 64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0" name="Freeform 64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1" name="Freeform 64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2" name="Freeform 64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6" name="Group 646"/>
                  <p:cNvGrpSpPr>
                    <a:grpSpLocks/>
                  </p:cNvGrpSpPr>
                  <p:nvPr/>
                </p:nvGrpSpPr>
                <p:grpSpPr bwMode="auto">
                  <a:xfrm>
                    <a:off x="2782" y="1765"/>
                    <a:ext cx="216" cy="265"/>
                    <a:chOff x="2782" y="1765"/>
                    <a:chExt cx="216" cy="265"/>
                  </a:xfrm>
                </p:grpSpPr>
                <p:grpSp>
                  <p:nvGrpSpPr>
                    <p:cNvPr id="2867" name="Group 647"/>
                    <p:cNvGrpSpPr>
                      <a:grpSpLocks/>
                    </p:cNvGrpSpPr>
                    <p:nvPr/>
                  </p:nvGrpSpPr>
                  <p:grpSpPr bwMode="auto">
                    <a:xfrm>
                      <a:off x="2782" y="1765"/>
                      <a:ext cx="111" cy="265"/>
                      <a:chOff x="2887" y="1765"/>
                      <a:chExt cx="111" cy="265"/>
                    </a:xfrm>
                  </p:grpSpPr>
                  <p:sp>
                    <p:nvSpPr>
                      <p:cNvPr id="2873" name="Freeform 64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4" name="Freeform 64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5" name="Freeform 65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6" name="Freeform 65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68" name="Group 652"/>
                    <p:cNvGrpSpPr>
                      <a:grpSpLocks/>
                    </p:cNvGrpSpPr>
                    <p:nvPr/>
                  </p:nvGrpSpPr>
                  <p:grpSpPr bwMode="auto">
                    <a:xfrm>
                      <a:off x="2887" y="1765"/>
                      <a:ext cx="111" cy="265"/>
                      <a:chOff x="2887" y="1765"/>
                      <a:chExt cx="111" cy="265"/>
                    </a:xfrm>
                  </p:grpSpPr>
                  <p:sp>
                    <p:nvSpPr>
                      <p:cNvPr id="2869" name="Freeform 65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0" name="Freeform 65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1" name="Freeform 65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2" name="Freeform 65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6" name="Group 657"/>
                <p:cNvGrpSpPr>
                  <a:grpSpLocks/>
                </p:cNvGrpSpPr>
                <p:nvPr/>
              </p:nvGrpSpPr>
              <p:grpSpPr bwMode="auto">
                <a:xfrm rot="232611">
                  <a:off x="3208" y="1768"/>
                  <a:ext cx="645" cy="265"/>
                  <a:chOff x="2569" y="1765"/>
                  <a:chExt cx="645" cy="265"/>
                </a:xfrm>
              </p:grpSpPr>
              <p:grpSp>
                <p:nvGrpSpPr>
                  <p:cNvPr id="2831" name="Group 658"/>
                  <p:cNvGrpSpPr>
                    <a:grpSpLocks/>
                  </p:cNvGrpSpPr>
                  <p:nvPr/>
                </p:nvGrpSpPr>
                <p:grpSpPr bwMode="auto">
                  <a:xfrm rot="205847">
                    <a:off x="2998" y="1765"/>
                    <a:ext cx="216" cy="265"/>
                    <a:chOff x="2782" y="1765"/>
                    <a:chExt cx="216" cy="265"/>
                  </a:xfrm>
                </p:grpSpPr>
                <p:grpSp>
                  <p:nvGrpSpPr>
                    <p:cNvPr id="2854" name="Group 659"/>
                    <p:cNvGrpSpPr>
                      <a:grpSpLocks/>
                    </p:cNvGrpSpPr>
                    <p:nvPr/>
                  </p:nvGrpSpPr>
                  <p:grpSpPr bwMode="auto">
                    <a:xfrm>
                      <a:off x="2782" y="1765"/>
                      <a:ext cx="111" cy="265"/>
                      <a:chOff x="2887" y="1765"/>
                      <a:chExt cx="111" cy="265"/>
                    </a:xfrm>
                  </p:grpSpPr>
                  <p:sp>
                    <p:nvSpPr>
                      <p:cNvPr id="2860" name="Freeform 66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1" name="Freeform 66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2" name="Freeform 66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3" name="Freeform 66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55" name="Group 664"/>
                    <p:cNvGrpSpPr>
                      <a:grpSpLocks/>
                    </p:cNvGrpSpPr>
                    <p:nvPr/>
                  </p:nvGrpSpPr>
                  <p:grpSpPr bwMode="auto">
                    <a:xfrm>
                      <a:off x="2887" y="1765"/>
                      <a:ext cx="111" cy="265"/>
                      <a:chOff x="2887" y="1765"/>
                      <a:chExt cx="111" cy="265"/>
                    </a:xfrm>
                  </p:grpSpPr>
                  <p:sp>
                    <p:nvSpPr>
                      <p:cNvPr id="2856" name="Freeform 66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7" name="Freeform 66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8" name="Freeform 66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9" name="Freeform 66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2" name="Group 669"/>
                  <p:cNvGrpSpPr>
                    <a:grpSpLocks/>
                  </p:cNvGrpSpPr>
                  <p:nvPr/>
                </p:nvGrpSpPr>
                <p:grpSpPr bwMode="auto">
                  <a:xfrm rot="-232276">
                    <a:off x="2569" y="1765"/>
                    <a:ext cx="216" cy="265"/>
                    <a:chOff x="2782" y="1765"/>
                    <a:chExt cx="216" cy="265"/>
                  </a:xfrm>
                </p:grpSpPr>
                <p:grpSp>
                  <p:nvGrpSpPr>
                    <p:cNvPr id="2844" name="Group 670"/>
                    <p:cNvGrpSpPr>
                      <a:grpSpLocks/>
                    </p:cNvGrpSpPr>
                    <p:nvPr/>
                  </p:nvGrpSpPr>
                  <p:grpSpPr bwMode="auto">
                    <a:xfrm>
                      <a:off x="2782" y="1765"/>
                      <a:ext cx="111" cy="265"/>
                      <a:chOff x="2887" y="1765"/>
                      <a:chExt cx="111" cy="265"/>
                    </a:xfrm>
                  </p:grpSpPr>
                  <p:sp>
                    <p:nvSpPr>
                      <p:cNvPr id="2850" name="Freeform 67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1" name="Freeform 67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2" name="Freeform 67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3" name="Freeform 67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45" name="Group 675"/>
                    <p:cNvGrpSpPr>
                      <a:grpSpLocks/>
                    </p:cNvGrpSpPr>
                    <p:nvPr/>
                  </p:nvGrpSpPr>
                  <p:grpSpPr bwMode="auto">
                    <a:xfrm>
                      <a:off x="2887" y="1765"/>
                      <a:ext cx="111" cy="265"/>
                      <a:chOff x="2887" y="1765"/>
                      <a:chExt cx="111" cy="265"/>
                    </a:xfrm>
                  </p:grpSpPr>
                  <p:sp>
                    <p:nvSpPr>
                      <p:cNvPr id="2846" name="Freeform 67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7" name="Freeform 67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8" name="Freeform 67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9" name="Freeform 67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3" name="Group 680"/>
                  <p:cNvGrpSpPr>
                    <a:grpSpLocks/>
                  </p:cNvGrpSpPr>
                  <p:nvPr/>
                </p:nvGrpSpPr>
                <p:grpSpPr bwMode="auto">
                  <a:xfrm>
                    <a:off x="2782" y="1765"/>
                    <a:ext cx="216" cy="265"/>
                    <a:chOff x="2782" y="1765"/>
                    <a:chExt cx="216" cy="265"/>
                  </a:xfrm>
                </p:grpSpPr>
                <p:grpSp>
                  <p:nvGrpSpPr>
                    <p:cNvPr id="2834" name="Group 681"/>
                    <p:cNvGrpSpPr>
                      <a:grpSpLocks/>
                    </p:cNvGrpSpPr>
                    <p:nvPr/>
                  </p:nvGrpSpPr>
                  <p:grpSpPr bwMode="auto">
                    <a:xfrm>
                      <a:off x="2782" y="1765"/>
                      <a:ext cx="111" cy="265"/>
                      <a:chOff x="2887" y="1765"/>
                      <a:chExt cx="111" cy="265"/>
                    </a:xfrm>
                  </p:grpSpPr>
                  <p:sp>
                    <p:nvSpPr>
                      <p:cNvPr id="2840" name="Freeform 68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1" name="Freeform 68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2" name="Freeform 68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3" name="Freeform 68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35" name="Group 686"/>
                    <p:cNvGrpSpPr>
                      <a:grpSpLocks/>
                    </p:cNvGrpSpPr>
                    <p:nvPr/>
                  </p:nvGrpSpPr>
                  <p:grpSpPr bwMode="auto">
                    <a:xfrm>
                      <a:off x="2887" y="1765"/>
                      <a:ext cx="111" cy="265"/>
                      <a:chOff x="2887" y="1765"/>
                      <a:chExt cx="111" cy="265"/>
                    </a:xfrm>
                  </p:grpSpPr>
                  <p:sp>
                    <p:nvSpPr>
                      <p:cNvPr id="2836" name="Freeform 68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7" name="Freeform 68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8" name="Freeform 68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9" name="Freeform 69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7" name="Group 691"/>
                <p:cNvGrpSpPr>
                  <a:grpSpLocks/>
                </p:cNvGrpSpPr>
                <p:nvPr/>
              </p:nvGrpSpPr>
              <p:grpSpPr bwMode="auto">
                <a:xfrm rot="-154920">
                  <a:off x="2569" y="1765"/>
                  <a:ext cx="645" cy="265"/>
                  <a:chOff x="2569" y="1765"/>
                  <a:chExt cx="645" cy="265"/>
                </a:xfrm>
              </p:grpSpPr>
              <p:grpSp>
                <p:nvGrpSpPr>
                  <p:cNvPr id="2798" name="Group 692"/>
                  <p:cNvGrpSpPr>
                    <a:grpSpLocks/>
                  </p:cNvGrpSpPr>
                  <p:nvPr/>
                </p:nvGrpSpPr>
                <p:grpSpPr bwMode="auto">
                  <a:xfrm rot="205847">
                    <a:off x="2998" y="1765"/>
                    <a:ext cx="216" cy="265"/>
                    <a:chOff x="2782" y="1765"/>
                    <a:chExt cx="216" cy="265"/>
                  </a:xfrm>
                </p:grpSpPr>
                <p:grpSp>
                  <p:nvGrpSpPr>
                    <p:cNvPr id="2821" name="Group 693"/>
                    <p:cNvGrpSpPr>
                      <a:grpSpLocks/>
                    </p:cNvGrpSpPr>
                    <p:nvPr/>
                  </p:nvGrpSpPr>
                  <p:grpSpPr bwMode="auto">
                    <a:xfrm>
                      <a:off x="2782" y="1765"/>
                      <a:ext cx="111" cy="265"/>
                      <a:chOff x="2887" y="1765"/>
                      <a:chExt cx="111" cy="265"/>
                    </a:xfrm>
                  </p:grpSpPr>
                  <p:sp>
                    <p:nvSpPr>
                      <p:cNvPr id="2827" name="Freeform 6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8" name="Freeform 6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9" name="Freeform 6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0" name="Freeform 6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22" name="Group 698"/>
                    <p:cNvGrpSpPr>
                      <a:grpSpLocks/>
                    </p:cNvGrpSpPr>
                    <p:nvPr/>
                  </p:nvGrpSpPr>
                  <p:grpSpPr bwMode="auto">
                    <a:xfrm>
                      <a:off x="2887" y="1765"/>
                      <a:ext cx="111" cy="265"/>
                      <a:chOff x="2887" y="1765"/>
                      <a:chExt cx="111" cy="265"/>
                    </a:xfrm>
                  </p:grpSpPr>
                  <p:sp>
                    <p:nvSpPr>
                      <p:cNvPr id="2823" name="Freeform 69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4" name="Freeform 70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5" name="Freeform 70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6" name="Freeform 70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9" name="Group 703"/>
                  <p:cNvGrpSpPr>
                    <a:grpSpLocks/>
                  </p:cNvGrpSpPr>
                  <p:nvPr/>
                </p:nvGrpSpPr>
                <p:grpSpPr bwMode="auto">
                  <a:xfrm rot="-232276">
                    <a:off x="2569" y="1765"/>
                    <a:ext cx="216" cy="265"/>
                    <a:chOff x="2782" y="1765"/>
                    <a:chExt cx="216" cy="265"/>
                  </a:xfrm>
                </p:grpSpPr>
                <p:grpSp>
                  <p:nvGrpSpPr>
                    <p:cNvPr id="2811" name="Group 704"/>
                    <p:cNvGrpSpPr>
                      <a:grpSpLocks/>
                    </p:cNvGrpSpPr>
                    <p:nvPr/>
                  </p:nvGrpSpPr>
                  <p:grpSpPr bwMode="auto">
                    <a:xfrm>
                      <a:off x="2782" y="1765"/>
                      <a:ext cx="111" cy="265"/>
                      <a:chOff x="2887" y="1765"/>
                      <a:chExt cx="111" cy="265"/>
                    </a:xfrm>
                  </p:grpSpPr>
                  <p:sp>
                    <p:nvSpPr>
                      <p:cNvPr id="2817" name="Freeform 7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8" name="Freeform 7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9" name="Freeform 7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0" name="Freeform 7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12" name="Group 709"/>
                    <p:cNvGrpSpPr>
                      <a:grpSpLocks/>
                    </p:cNvGrpSpPr>
                    <p:nvPr/>
                  </p:nvGrpSpPr>
                  <p:grpSpPr bwMode="auto">
                    <a:xfrm>
                      <a:off x="2887" y="1765"/>
                      <a:ext cx="111" cy="265"/>
                      <a:chOff x="2887" y="1765"/>
                      <a:chExt cx="111" cy="265"/>
                    </a:xfrm>
                  </p:grpSpPr>
                  <p:sp>
                    <p:nvSpPr>
                      <p:cNvPr id="2813" name="Freeform 71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4" name="Freeform 71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5" name="Freeform 71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6" name="Freeform 71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00" name="Group 714"/>
                  <p:cNvGrpSpPr>
                    <a:grpSpLocks/>
                  </p:cNvGrpSpPr>
                  <p:nvPr/>
                </p:nvGrpSpPr>
                <p:grpSpPr bwMode="auto">
                  <a:xfrm>
                    <a:off x="2782" y="1765"/>
                    <a:ext cx="216" cy="265"/>
                    <a:chOff x="2782" y="1765"/>
                    <a:chExt cx="216" cy="265"/>
                  </a:xfrm>
                </p:grpSpPr>
                <p:grpSp>
                  <p:nvGrpSpPr>
                    <p:cNvPr id="2801" name="Group 715"/>
                    <p:cNvGrpSpPr>
                      <a:grpSpLocks/>
                    </p:cNvGrpSpPr>
                    <p:nvPr/>
                  </p:nvGrpSpPr>
                  <p:grpSpPr bwMode="auto">
                    <a:xfrm>
                      <a:off x="2782" y="1765"/>
                      <a:ext cx="111" cy="265"/>
                      <a:chOff x="2887" y="1765"/>
                      <a:chExt cx="111" cy="265"/>
                    </a:xfrm>
                  </p:grpSpPr>
                  <p:sp>
                    <p:nvSpPr>
                      <p:cNvPr id="2807" name="Freeform 7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8" name="Freeform 7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9" name="Freeform 7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0" name="Freeform 7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02" name="Group 720"/>
                    <p:cNvGrpSpPr>
                      <a:grpSpLocks/>
                    </p:cNvGrpSpPr>
                    <p:nvPr/>
                  </p:nvGrpSpPr>
                  <p:grpSpPr bwMode="auto">
                    <a:xfrm>
                      <a:off x="2887" y="1765"/>
                      <a:ext cx="111" cy="265"/>
                      <a:chOff x="2887" y="1765"/>
                      <a:chExt cx="111" cy="265"/>
                    </a:xfrm>
                  </p:grpSpPr>
                  <p:sp>
                    <p:nvSpPr>
                      <p:cNvPr id="2803" name="Freeform 7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4" name="Freeform 7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5" name="Freeform 7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6" name="Freeform 7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grpSp>
        <p:grpSp>
          <p:nvGrpSpPr>
            <p:cNvPr id="2463" name="Group 725"/>
            <p:cNvGrpSpPr>
              <a:grpSpLocks/>
            </p:cNvGrpSpPr>
            <p:nvPr/>
          </p:nvGrpSpPr>
          <p:grpSpPr bwMode="auto">
            <a:xfrm>
              <a:off x="-114" y="2713"/>
              <a:ext cx="6246" cy="723"/>
              <a:chOff x="-2" y="1713"/>
              <a:chExt cx="6240" cy="728"/>
            </a:xfrm>
          </p:grpSpPr>
          <p:sp>
            <p:nvSpPr>
              <p:cNvPr id="2721" name="Oval 726"/>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2" name="Oval 727"/>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3" name="Oval 728"/>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4" name="Oval 729"/>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5" name="Oval 730"/>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6" name="Oval 731"/>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7" name="Oval 732"/>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8" name="Oval 733"/>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9" name="Oval 734"/>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0" name="Oval 735"/>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1" name="Oval 736"/>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2" name="Oval 737"/>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3" name="Oval 738"/>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4" name="Oval 739"/>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5" name="Oval 740"/>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6" name="Oval 741"/>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7" name="Oval 742"/>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8" name="Oval 743"/>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9" name="Oval 744"/>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0" name="Oval 745"/>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1" name="Oval 746"/>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2" name="Oval 747"/>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3" name="Oval 748"/>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4" name="Oval 749"/>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5" name="Oval 750"/>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6" name="Oval 751"/>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7" name="Oval 752"/>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8" name="Oval 753"/>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9" name="Oval 754"/>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0" name="Oval 755"/>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1" name="Oval 756"/>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2" name="Oval 757"/>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3" name="Oval 758"/>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4" name="Oval 759"/>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5" name="Oval 760"/>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6" name="Oval 761"/>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7" name="Oval 762"/>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8" name="Oval 763"/>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9" name="Oval 764"/>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0" name="Oval 765"/>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1" name="Oval 766"/>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2" name="Oval 767"/>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3" name="Oval 768"/>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4" name="Oval 769"/>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5" name="Oval 770"/>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6" name="Oval 771"/>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7" name="Oval 772"/>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8" name="Oval 773"/>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9" name="Oval 774"/>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0" name="Oval 775"/>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1" name="Oval 776"/>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2" name="Oval 777"/>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3" name="Oval 778"/>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4" name="Oval 779"/>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5" name="Oval 780"/>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6" name="Oval 781"/>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7" name="Oval 782"/>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8" name="Oval 783"/>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9" name="Oval 784"/>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0" name="Oval 785"/>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1" name="Oval 786"/>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2" name="Oval 787"/>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3" name="Oval 788"/>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4" name="Group 789"/>
            <p:cNvGrpSpPr>
              <a:grpSpLocks/>
            </p:cNvGrpSpPr>
            <p:nvPr/>
          </p:nvGrpSpPr>
          <p:grpSpPr bwMode="auto">
            <a:xfrm>
              <a:off x="-150" y="2333"/>
              <a:ext cx="6289" cy="827"/>
              <a:chOff x="-14" y="2795"/>
              <a:chExt cx="4721" cy="621"/>
            </a:xfrm>
          </p:grpSpPr>
          <p:grpSp>
            <p:nvGrpSpPr>
              <p:cNvPr id="2465" name="Group 790"/>
              <p:cNvGrpSpPr>
                <a:grpSpLocks/>
              </p:cNvGrpSpPr>
              <p:nvPr/>
            </p:nvGrpSpPr>
            <p:grpSpPr bwMode="auto">
              <a:xfrm>
                <a:off x="11" y="2795"/>
                <a:ext cx="4689" cy="543"/>
                <a:chOff x="-2" y="1713"/>
                <a:chExt cx="6240" cy="728"/>
              </a:xfrm>
            </p:grpSpPr>
            <p:sp>
              <p:nvSpPr>
                <p:cNvPr id="2658" name="Oval 791"/>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9" name="Oval 792"/>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0" name="Oval 793"/>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1" name="Oval 794"/>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2" name="Oval 795"/>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3" name="Oval 796"/>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4" name="Oval 797"/>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5" name="Oval 798"/>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6" name="Oval 799"/>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7" name="Oval 800"/>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8" name="Oval 801"/>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9" name="Oval 802"/>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0" name="Oval 803"/>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1" name="Oval 804"/>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2" name="Oval 805"/>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3" name="Oval 806"/>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4" name="Oval 807"/>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5" name="Oval 808"/>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6" name="Oval 809"/>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7" name="Oval 810"/>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8" name="Oval 811"/>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9" name="Oval 812"/>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0" name="Oval 813"/>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1" name="Oval 814"/>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2" name="Oval 815"/>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3" name="Oval 816"/>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4" name="Oval 817"/>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5" name="Oval 818"/>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6" name="Oval 819"/>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7" name="Oval 820"/>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8" name="Oval 821"/>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9" name="Oval 822"/>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0" name="Oval 823"/>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1" name="Oval 824"/>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2" name="Oval 825"/>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3" name="Oval 826"/>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4" name="Oval 827"/>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5" name="Oval 828"/>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6" name="Oval 829"/>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7" name="Oval 830"/>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8" name="Oval 831"/>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9" name="Oval 832"/>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0" name="Oval 833"/>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1" name="Oval 834"/>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2" name="Oval 835"/>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3" name="Oval 836"/>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4" name="Oval 837"/>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5" name="Oval 838"/>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6" name="Oval 839"/>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7" name="Oval 840"/>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8" name="Oval 841"/>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9" name="Oval 842"/>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0" name="Oval 843"/>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1" name="Oval 844"/>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2" name="Oval 845"/>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3" name="Oval 846"/>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4" name="Oval 847"/>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5" name="Oval 848"/>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6" name="Oval 849"/>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7" name="Oval 850"/>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8" name="Oval 851"/>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9" name="Oval 852"/>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0" name="Oval 853"/>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6" name="Group 854"/>
              <p:cNvGrpSpPr>
                <a:grpSpLocks/>
              </p:cNvGrpSpPr>
              <p:nvPr/>
            </p:nvGrpSpPr>
            <p:grpSpPr bwMode="auto">
              <a:xfrm>
                <a:off x="-14" y="2812"/>
                <a:ext cx="4689" cy="543"/>
                <a:chOff x="-2" y="1713"/>
                <a:chExt cx="6240" cy="728"/>
              </a:xfrm>
            </p:grpSpPr>
            <p:sp>
              <p:nvSpPr>
                <p:cNvPr id="2595" name="Oval 855"/>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6" name="Oval 856"/>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7" name="Oval 857"/>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8" name="Oval 858"/>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9" name="Oval 859"/>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0" name="Oval 860"/>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1" name="Oval 861"/>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2" name="Oval 862"/>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3" name="Oval 863"/>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4" name="Oval 864"/>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5" name="Oval 865"/>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6" name="Oval 866"/>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7" name="Oval 867"/>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8" name="Oval 868"/>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9" name="Oval 869"/>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0" name="Oval 870"/>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1" name="Oval 871"/>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2" name="Oval 872"/>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3" name="Oval 873"/>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4" name="Oval 874"/>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5" name="Oval 875"/>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6" name="Oval 876"/>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7" name="Oval 877"/>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8" name="Oval 878"/>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9" name="Oval 879"/>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0" name="Oval 880"/>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1" name="Oval 881"/>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2" name="Oval 882"/>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3" name="Oval 883"/>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4" name="Oval 884"/>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5" name="Oval 885"/>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6" name="Oval 886"/>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7" name="Oval 887"/>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8" name="Oval 888"/>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9" name="Oval 889"/>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0" name="Oval 890"/>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1" name="Oval 891"/>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2" name="Oval 892"/>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3" name="Oval 893"/>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4" name="Oval 894"/>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5" name="Oval 895"/>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6" name="Oval 896"/>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7" name="Oval 897"/>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8" name="Oval 898"/>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9" name="Oval 899"/>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0" name="Oval 900"/>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1" name="Oval 901"/>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2" name="Oval 902"/>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3" name="Oval 903"/>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4" name="Oval 904"/>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5" name="Oval 905"/>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6" name="Oval 906"/>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7" name="Oval 907"/>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8" name="Oval 908"/>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9" name="Oval 909"/>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0" name="Oval 910"/>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1" name="Oval 911"/>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2" name="Oval 912"/>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3" name="Oval 913"/>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4" name="Oval 914"/>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5" name="Oval 915"/>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6" name="Oval 916"/>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7" name="Oval 917"/>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7" name="Group 918"/>
              <p:cNvGrpSpPr>
                <a:grpSpLocks/>
              </p:cNvGrpSpPr>
              <p:nvPr/>
            </p:nvGrpSpPr>
            <p:grpSpPr bwMode="auto">
              <a:xfrm>
                <a:off x="18" y="2839"/>
                <a:ext cx="4689" cy="543"/>
                <a:chOff x="-2" y="1713"/>
                <a:chExt cx="6240" cy="728"/>
              </a:xfrm>
            </p:grpSpPr>
            <p:sp>
              <p:nvSpPr>
                <p:cNvPr id="2532" name="Oval 919"/>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3" name="Oval 920"/>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4" name="Oval 921"/>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5" name="Oval 922"/>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6" name="Oval 923"/>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7" name="Oval 924"/>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8" name="Oval 925"/>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9" name="Oval 926"/>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0" name="Oval 927"/>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1" name="Oval 928"/>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2" name="Oval 929"/>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3" name="Oval 930"/>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4" name="Oval 931"/>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5" name="Oval 932"/>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6" name="Oval 933"/>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7" name="Oval 934"/>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8" name="Oval 935"/>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9" name="Oval 936"/>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0" name="Oval 937"/>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1" name="Oval 938"/>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2" name="Oval 939"/>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3" name="Oval 940"/>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4" name="Oval 941"/>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5" name="Oval 942"/>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6" name="Oval 943"/>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7" name="Oval 944"/>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8" name="Oval 945"/>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9" name="Oval 946"/>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0" name="Oval 947"/>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1" name="Oval 948"/>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2" name="Oval 949"/>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3" name="Oval 950"/>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4" name="Oval 951"/>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5" name="Oval 952"/>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6" name="Oval 953"/>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7" name="Oval 954"/>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8" name="Oval 955"/>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9" name="Oval 956"/>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0" name="Oval 957"/>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1" name="Oval 958"/>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2" name="Oval 959"/>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3" name="Oval 960"/>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4" name="Oval 961"/>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5" name="Oval 962"/>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6" name="Oval 963"/>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7" name="Oval 964"/>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8" name="Oval 965"/>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9" name="Oval 966"/>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0" name="Oval 967"/>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1" name="Oval 968"/>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2" name="Oval 969"/>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3" name="Oval 970"/>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4" name="Oval 971"/>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5" name="Oval 972"/>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6" name="Oval 973"/>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7" name="Oval 974"/>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8" name="Oval 975"/>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9" name="Oval 976"/>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0" name="Oval 977"/>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1" name="Oval 978"/>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2" name="Oval 979"/>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3" name="Oval 980"/>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4" name="Oval 981"/>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8" name="Group 982"/>
              <p:cNvGrpSpPr>
                <a:grpSpLocks/>
              </p:cNvGrpSpPr>
              <p:nvPr/>
            </p:nvGrpSpPr>
            <p:grpSpPr bwMode="auto">
              <a:xfrm>
                <a:off x="9" y="2873"/>
                <a:ext cx="4689" cy="543"/>
                <a:chOff x="-2" y="1713"/>
                <a:chExt cx="6240" cy="728"/>
              </a:xfrm>
            </p:grpSpPr>
            <p:sp>
              <p:nvSpPr>
                <p:cNvPr id="2469" name="Oval 983"/>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0" name="Oval 984"/>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1" name="Oval 985"/>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2" name="Oval 986"/>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3" name="Oval 987"/>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4" name="Oval 988"/>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5" name="Oval 989"/>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6" name="Oval 990"/>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7" name="Oval 991"/>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8" name="Oval 992"/>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9" name="Oval 993"/>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0" name="Oval 994"/>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1" name="Oval 995"/>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2" name="Oval 996"/>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3" name="Oval 997"/>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4" name="Oval 998"/>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5" name="Oval 999"/>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6" name="Oval 1000"/>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7" name="Oval 1001"/>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8" name="Oval 1002"/>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9" name="Oval 1003"/>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0" name="Oval 1004"/>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1" name="Oval 1005"/>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2" name="Oval 1006"/>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3" name="Oval 1007"/>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4" name="Oval 1008"/>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5" name="Oval 1009"/>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6" name="Oval 1010"/>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7" name="Oval 1011"/>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8" name="Oval 1012"/>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9" name="Oval 1013"/>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0" name="Oval 1014"/>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1" name="Oval 1015"/>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2" name="Oval 1016"/>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3" name="Oval 1017"/>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4" name="Oval 1018"/>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5" name="Oval 1019"/>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6" name="Oval 1020"/>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7" name="Oval 1021"/>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8" name="Oval 1022"/>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9" name="Oval 1023"/>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0" name="Oval 1024"/>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1" name="Oval 1025"/>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2" name="Oval 1026"/>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3" name="Oval 1027"/>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4" name="Oval 1028"/>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5" name="Oval 1029"/>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6" name="Oval 1030"/>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7" name="Oval 1031"/>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8" name="Oval 1032"/>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9" name="Oval 1033"/>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0" name="Oval 1034"/>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1" name="Oval 1035"/>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2" name="Oval 1036"/>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3" name="Oval 1037"/>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4" name="Oval 1038"/>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5" name="Oval 1039"/>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6" name="Oval 1040"/>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7" name="Oval 1041"/>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8" name="Oval 1042"/>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9" name="Oval 1043"/>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0" name="Oval 1044"/>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1" name="Oval 1045"/>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pic>
        <p:nvPicPr>
          <p:cNvPr id="2053" name="Picture 382" descr="Nucleus"/>
          <p:cNvPicPr>
            <a:picLocks noChangeAspect="1" noChangeArrowheads="1"/>
          </p:cNvPicPr>
          <p:nvPr/>
        </p:nvPicPr>
        <p:blipFill>
          <a:blip r:embed="rId3">
            <a:extLst>
              <a:ext uri="{28A0092B-C50C-407E-A947-70E740481C1C}">
                <a14:useLocalDpi xmlns:a14="http://schemas.microsoft.com/office/drawing/2010/main" val="0"/>
              </a:ext>
            </a:extLst>
          </a:blip>
          <a:srcRect r="3082" b="26964"/>
          <a:stretch>
            <a:fillRect/>
          </a:stretch>
        </p:blipFill>
        <p:spPr bwMode="auto">
          <a:xfrm>
            <a:off x="2534464" y="4680628"/>
            <a:ext cx="6681365" cy="221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3" name="Freeform 45"/>
          <p:cNvSpPr>
            <a:spLocks/>
          </p:cNvSpPr>
          <p:nvPr/>
        </p:nvSpPr>
        <p:spPr bwMode="auto">
          <a:xfrm>
            <a:off x="6480544" y="6030203"/>
            <a:ext cx="954271" cy="399907"/>
          </a:xfrm>
          <a:custGeom>
            <a:avLst/>
            <a:gdLst/>
            <a:ahLst/>
            <a:cxnLst>
              <a:cxn ang="0">
                <a:pos x="0" y="443"/>
              </a:cxn>
              <a:cxn ang="0">
                <a:pos x="651" y="208"/>
              </a:cxn>
            </a:cxnLst>
            <a:rect l="0" t="0" r="r" b="b"/>
            <a:pathLst>
              <a:path w="651" h="443">
                <a:moveTo>
                  <a:pt x="0" y="443"/>
                </a:moveTo>
                <a:cubicBezTo>
                  <a:pt x="153" y="293"/>
                  <a:pt x="307" y="0"/>
                  <a:pt x="651" y="2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pic>
        <p:nvPicPr>
          <p:cNvPr id="2055" name="Picture 383" descr="DNA 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34955">
            <a:off x="3727669" y="6202622"/>
            <a:ext cx="2814441" cy="51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Rectangle 4"/>
          <p:cNvSpPr>
            <a:spLocks noGrp="1" noChangeArrowheads="1"/>
          </p:cNvSpPr>
          <p:nvPr>
            <p:ph type="ctrTitle"/>
          </p:nvPr>
        </p:nvSpPr>
        <p:spPr>
          <a:xfrm>
            <a:off x="6156590" y="6320"/>
            <a:ext cx="3622127" cy="309634"/>
          </a:xfrm>
        </p:spPr>
        <p:txBody>
          <a:bodyPr/>
          <a:lstStyle/>
          <a:p>
            <a:pPr eaLnBrk="1" hangingPunct="1"/>
            <a:r>
              <a:rPr lang="en-US" sz="1500" b="1">
                <a:solidFill>
                  <a:srgbClr val="FFFF00"/>
                </a:solidFill>
                <a:latin typeface="Arial" charset="0"/>
              </a:rPr>
              <a:t>HIF1</a:t>
            </a:r>
            <a:r>
              <a:rPr lang="en-US" sz="1700" b="1">
                <a:solidFill>
                  <a:srgbClr val="FFFF00"/>
                </a:solidFill>
                <a:latin typeface="Symbol" charset="0"/>
              </a:rPr>
              <a:t>a</a:t>
            </a:r>
            <a:r>
              <a:rPr lang="en-US" sz="1500" b="1">
                <a:solidFill>
                  <a:srgbClr val="FFFF00"/>
                </a:solidFill>
                <a:latin typeface="Arial" charset="0"/>
              </a:rPr>
              <a:t> Pathway</a:t>
            </a:r>
          </a:p>
        </p:txBody>
      </p:sp>
      <p:sp>
        <p:nvSpPr>
          <p:cNvPr id="2" name="Freeform 5"/>
          <p:cNvSpPr>
            <a:spLocks/>
          </p:cNvSpPr>
          <p:nvPr/>
        </p:nvSpPr>
        <p:spPr bwMode="auto">
          <a:xfrm>
            <a:off x="3219018" y="3198354"/>
            <a:ext cx="606864" cy="436016"/>
          </a:xfrm>
          <a:custGeom>
            <a:avLst/>
            <a:gdLst/>
            <a:ahLst/>
            <a:cxnLst>
              <a:cxn ang="0">
                <a:pos x="69" y="0"/>
              </a:cxn>
              <a:cxn ang="0">
                <a:pos x="414" y="483"/>
              </a:cxn>
            </a:cxnLst>
            <a:rect l="0" t="0" r="r" b="b"/>
            <a:pathLst>
              <a:path w="414" h="483">
                <a:moveTo>
                  <a:pt x="69" y="0"/>
                </a:moveTo>
                <a:cubicBezTo>
                  <a:pt x="0" y="156"/>
                  <a:pt x="333" y="327"/>
                  <a:pt x="414" y="483"/>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4" name="Freeform 6"/>
          <p:cNvSpPr>
            <a:spLocks/>
          </p:cNvSpPr>
          <p:nvPr/>
        </p:nvSpPr>
        <p:spPr bwMode="auto">
          <a:xfrm>
            <a:off x="30784" y="1609560"/>
            <a:ext cx="741722" cy="607533"/>
          </a:xfrm>
          <a:custGeom>
            <a:avLst/>
            <a:gdLst/>
            <a:ahLst/>
            <a:cxnLst>
              <a:cxn ang="0">
                <a:pos x="467" y="673"/>
              </a:cxn>
              <a:cxn ang="0">
                <a:pos x="506" y="0"/>
              </a:cxn>
            </a:cxnLst>
            <a:rect l="0" t="0" r="r" b="b"/>
            <a:pathLst>
              <a:path w="506" h="673">
                <a:moveTo>
                  <a:pt x="467" y="673"/>
                </a:moveTo>
                <a:cubicBezTo>
                  <a:pt x="0" y="238"/>
                  <a:pt x="259" y="241"/>
                  <a:pt x="506"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3" name="Freeform 7"/>
          <p:cNvSpPr>
            <a:spLocks/>
          </p:cNvSpPr>
          <p:nvPr/>
        </p:nvSpPr>
        <p:spPr bwMode="auto">
          <a:xfrm>
            <a:off x="1857239" y="1422695"/>
            <a:ext cx="656703" cy="666211"/>
          </a:xfrm>
          <a:custGeom>
            <a:avLst/>
            <a:gdLst/>
            <a:ahLst/>
            <a:cxnLst>
              <a:cxn ang="0">
                <a:pos x="77" y="0"/>
              </a:cxn>
              <a:cxn ang="0">
                <a:pos x="0" y="738"/>
              </a:cxn>
            </a:cxnLst>
            <a:rect l="0" t="0" r="r" b="b"/>
            <a:pathLst>
              <a:path w="448" h="738">
                <a:moveTo>
                  <a:pt x="77" y="0"/>
                </a:moveTo>
                <a:cubicBezTo>
                  <a:pt x="69" y="264"/>
                  <a:pt x="448" y="410"/>
                  <a:pt x="0" y="73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4" name="Freeform 8"/>
          <p:cNvSpPr>
            <a:spLocks/>
          </p:cNvSpPr>
          <p:nvPr/>
        </p:nvSpPr>
        <p:spPr bwMode="auto">
          <a:xfrm>
            <a:off x="2656128" y="1563520"/>
            <a:ext cx="955737" cy="519969"/>
          </a:xfrm>
          <a:custGeom>
            <a:avLst/>
            <a:gdLst/>
            <a:ahLst/>
            <a:cxnLst>
              <a:cxn ang="0">
                <a:pos x="0" y="16"/>
              </a:cxn>
              <a:cxn ang="0">
                <a:pos x="312" y="576"/>
              </a:cxn>
            </a:cxnLst>
            <a:rect l="0" t="0" r="r" b="b"/>
            <a:pathLst>
              <a:path w="652" h="576">
                <a:moveTo>
                  <a:pt x="0" y="16"/>
                </a:moveTo>
                <a:cubicBezTo>
                  <a:pt x="4" y="392"/>
                  <a:pt x="652" y="0"/>
                  <a:pt x="312" y="57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7" name="Freeform 9"/>
          <p:cNvSpPr>
            <a:spLocks/>
          </p:cNvSpPr>
          <p:nvPr/>
        </p:nvSpPr>
        <p:spPr bwMode="auto">
          <a:xfrm>
            <a:off x="3191167" y="1487692"/>
            <a:ext cx="775437" cy="519067"/>
          </a:xfrm>
          <a:custGeom>
            <a:avLst/>
            <a:gdLst/>
            <a:ahLst/>
            <a:cxnLst>
              <a:cxn ang="0">
                <a:pos x="471" y="0"/>
              </a:cxn>
              <a:cxn ang="0">
                <a:pos x="0" y="575"/>
              </a:cxn>
            </a:cxnLst>
            <a:rect l="0" t="0" r="r" b="b"/>
            <a:pathLst>
              <a:path w="529" h="575">
                <a:moveTo>
                  <a:pt x="471" y="0"/>
                </a:moveTo>
                <a:cubicBezTo>
                  <a:pt x="529" y="530"/>
                  <a:pt x="166" y="94"/>
                  <a:pt x="0" y="575"/>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8" name="Freeform 10"/>
          <p:cNvSpPr>
            <a:spLocks/>
          </p:cNvSpPr>
          <p:nvPr/>
        </p:nvSpPr>
        <p:spPr bwMode="auto">
          <a:xfrm>
            <a:off x="1492241" y="2370556"/>
            <a:ext cx="1792740" cy="1854197"/>
          </a:xfrm>
          <a:custGeom>
            <a:avLst/>
            <a:gdLst/>
            <a:ahLst/>
            <a:cxnLst>
              <a:cxn ang="0">
                <a:pos x="921" y="0"/>
              </a:cxn>
              <a:cxn ang="0">
                <a:pos x="1204" y="2054"/>
              </a:cxn>
            </a:cxnLst>
            <a:rect l="0" t="0" r="r" b="b"/>
            <a:pathLst>
              <a:path w="1223" h="2054">
                <a:moveTo>
                  <a:pt x="921" y="0"/>
                </a:moveTo>
                <a:cubicBezTo>
                  <a:pt x="0" y="1641"/>
                  <a:pt x="1223" y="1368"/>
                  <a:pt x="1204" y="205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59" name="Freeform 11"/>
          <p:cNvSpPr>
            <a:spLocks/>
          </p:cNvSpPr>
          <p:nvPr/>
        </p:nvSpPr>
        <p:spPr bwMode="auto">
          <a:xfrm>
            <a:off x="4277365" y="2132236"/>
            <a:ext cx="1005576" cy="536218"/>
          </a:xfrm>
          <a:custGeom>
            <a:avLst/>
            <a:gdLst/>
            <a:ahLst/>
            <a:cxnLst>
              <a:cxn ang="0">
                <a:pos x="0" y="0"/>
              </a:cxn>
              <a:cxn ang="0">
                <a:pos x="686" y="594"/>
              </a:cxn>
            </a:cxnLst>
            <a:rect l="0" t="0" r="r" b="b"/>
            <a:pathLst>
              <a:path w="686" h="594">
                <a:moveTo>
                  <a:pt x="0" y="0"/>
                </a:moveTo>
                <a:cubicBezTo>
                  <a:pt x="204" y="480"/>
                  <a:pt x="630" y="326"/>
                  <a:pt x="686" y="594"/>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1" name="Freeform 13"/>
          <p:cNvSpPr>
            <a:spLocks/>
          </p:cNvSpPr>
          <p:nvPr/>
        </p:nvSpPr>
        <p:spPr bwMode="auto">
          <a:xfrm>
            <a:off x="5693378" y="2812890"/>
            <a:ext cx="457347" cy="368312"/>
          </a:xfrm>
          <a:custGeom>
            <a:avLst/>
            <a:gdLst/>
            <a:ahLst/>
            <a:cxnLst>
              <a:cxn ang="0">
                <a:pos x="0" y="4"/>
              </a:cxn>
              <a:cxn ang="0">
                <a:pos x="260" y="408"/>
              </a:cxn>
            </a:cxnLst>
            <a:rect l="0" t="0" r="r" b="b"/>
            <a:pathLst>
              <a:path w="312" h="408">
                <a:moveTo>
                  <a:pt x="0" y="4"/>
                </a:moveTo>
                <a:cubicBezTo>
                  <a:pt x="104" y="0"/>
                  <a:pt x="312" y="56"/>
                  <a:pt x="260" y="4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4" name="Freeform 16"/>
          <p:cNvSpPr>
            <a:spLocks/>
          </p:cNvSpPr>
          <p:nvPr/>
        </p:nvSpPr>
        <p:spPr bwMode="auto">
          <a:xfrm>
            <a:off x="548231" y="4959571"/>
            <a:ext cx="108473" cy="721277"/>
          </a:xfrm>
          <a:custGeom>
            <a:avLst/>
            <a:gdLst/>
            <a:ahLst/>
            <a:cxnLst>
              <a:cxn ang="0">
                <a:pos x="0" y="799"/>
              </a:cxn>
              <a:cxn ang="0">
                <a:pos x="12" y="0"/>
              </a:cxn>
            </a:cxnLst>
            <a:rect l="0" t="0" r="r" b="b"/>
            <a:pathLst>
              <a:path w="74" h="799">
                <a:moveTo>
                  <a:pt x="0" y="799"/>
                </a:moveTo>
                <a:cubicBezTo>
                  <a:pt x="68" y="525"/>
                  <a:pt x="74" y="338"/>
                  <a:pt x="12"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5" name="Freeform 17"/>
          <p:cNvSpPr>
            <a:spLocks/>
          </p:cNvSpPr>
          <p:nvPr/>
        </p:nvSpPr>
        <p:spPr bwMode="auto">
          <a:xfrm>
            <a:off x="621522" y="4909019"/>
            <a:ext cx="703610" cy="539829"/>
          </a:xfrm>
          <a:custGeom>
            <a:avLst/>
            <a:gdLst/>
            <a:ahLst/>
            <a:cxnLst>
              <a:cxn ang="0">
                <a:pos x="0" y="598"/>
              </a:cxn>
              <a:cxn ang="0">
                <a:pos x="480" y="0"/>
              </a:cxn>
            </a:cxnLst>
            <a:rect l="0" t="0" r="r" b="b"/>
            <a:pathLst>
              <a:path w="480" h="598">
                <a:moveTo>
                  <a:pt x="0" y="598"/>
                </a:moveTo>
                <a:cubicBezTo>
                  <a:pt x="68" y="324"/>
                  <a:pt x="244" y="248"/>
                  <a:pt x="48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66" name="Freeform 18"/>
          <p:cNvSpPr>
            <a:spLocks/>
          </p:cNvSpPr>
          <p:nvPr/>
        </p:nvSpPr>
        <p:spPr bwMode="auto">
          <a:xfrm>
            <a:off x="1194673" y="6289284"/>
            <a:ext cx="549695" cy="334008"/>
          </a:xfrm>
          <a:custGeom>
            <a:avLst/>
            <a:gdLst/>
            <a:ahLst/>
            <a:cxnLst>
              <a:cxn ang="0">
                <a:pos x="375" y="240"/>
              </a:cxn>
              <a:cxn ang="0">
                <a:pos x="0" y="370"/>
              </a:cxn>
            </a:cxnLst>
            <a:rect l="0" t="0" r="r" b="b"/>
            <a:pathLst>
              <a:path w="375" h="370">
                <a:moveTo>
                  <a:pt x="375" y="240"/>
                </a:moveTo>
                <a:cubicBezTo>
                  <a:pt x="341" y="120"/>
                  <a:pt x="61" y="0"/>
                  <a:pt x="0" y="37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7" name="Freeform 19"/>
          <p:cNvSpPr>
            <a:spLocks/>
          </p:cNvSpPr>
          <p:nvPr/>
        </p:nvSpPr>
        <p:spPr bwMode="auto">
          <a:xfrm>
            <a:off x="809152" y="5806326"/>
            <a:ext cx="611262" cy="338522"/>
          </a:xfrm>
          <a:custGeom>
            <a:avLst/>
            <a:gdLst/>
            <a:ahLst/>
            <a:cxnLst>
              <a:cxn ang="0">
                <a:pos x="417" y="354"/>
              </a:cxn>
              <a:cxn ang="0">
                <a:pos x="0" y="360"/>
              </a:cxn>
            </a:cxnLst>
            <a:rect l="0" t="0" r="r" b="b"/>
            <a:pathLst>
              <a:path w="417" h="375">
                <a:moveTo>
                  <a:pt x="417" y="354"/>
                </a:moveTo>
                <a:cubicBezTo>
                  <a:pt x="360" y="375"/>
                  <a:pt x="104" y="0"/>
                  <a:pt x="0" y="36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algn="ctr" fontAlgn="base">
              <a:spcBef>
                <a:spcPct val="0"/>
              </a:spcBef>
              <a:spcAft>
                <a:spcPct val="0"/>
              </a:spcAft>
              <a:defRPr/>
            </a:pPr>
            <a:endParaRPr lang="en-US" sz="800" b="1">
              <a:solidFill>
                <a:srgbClr val="FFFFFF"/>
              </a:solidFill>
              <a:latin typeface="Arial" charset="0"/>
              <a:ea typeface="ＭＳ Ｐゴシック" charset="0"/>
            </a:endParaRPr>
          </a:p>
        </p:txBody>
      </p:sp>
      <p:sp>
        <p:nvSpPr>
          <p:cNvPr id="2071" name="Freeform 23"/>
          <p:cNvSpPr>
            <a:spLocks/>
          </p:cNvSpPr>
          <p:nvPr/>
        </p:nvSpPr>
        <p:spPr bwMode="auto">
          <a:xfrm>
            <a:off x="4632100" y="3238976"/>
            <a:ext cx="1049552" cy="491082"/>
          </a:xfrm>
          <a:custGeom>
            <a:avLst/>
            <a:gdLst/>
            <a:ahLst/>
            <a:cxnLst>
              <a:cxn ang="0">
                <a:pos x="716" y="68"/>
              </a:cxn>
              <a:cxn ang="0">
                <a:pos x="0" y="544"/>
              </a:cxn>
            </a:cxnLst>
            <a:rect l="0" t="0" r="r" b="b"/>
            <a:pathLst>
              <a:path w="716" h="544">
                <a:moveTo>
                  <a:pt x="716" y="68"/>
                </a:moveTo>
                <a:cubicBezTo>
                  <a:pt x="400" y="0"/>
                  <a:pt x="124" y="200"/>
                  <a:pt x="0" y="5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3" name="Freeform 25"/>
          <p:cNvSpPr>
            <a:spLocks/>
          </p:cNvSpPr>
          <p:nvPr/>
        </p:nvSpPr>
        <p:spPr bwMode="auto">
          <a:xfrm>
            <a:off x="3740861" y="4037888"/>
            <a:ext cx="1184410" cy="475736"/>
          </a:xfrm>
          <a:custGeom>
            <a:avLst/>
            <a:gdLst/>
            <a:ahLst/>
            <a:cxnLst>
              <a:cxn ang="0">
                <a:pos x="553" y="0"/>
              </a:cxn>
              <a:cxn ang="0">
                <a:pos x="0" y="391"/>
              </a:cxn>
            </a:cxnLst>
            <a:rect l="0" t="0" r="r" b="b"/>
            <a:pathLst>
              <a:path w="808" h="527">
                <a:moveTo>
                  <a:pt x="553" y="0"/>
                </a:moveTo>
                <a:cubicBezTo>
                  <a:pt x="808" y="527"/>
                  <a:pt x="496" y="343"/>
                  <a:pt x="0" y="391"/>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4" name="Freeform 26"/>
          <p:cNvSpPr>
            <a:spLocks/>
          </p:cNvSpPr>
          <p:nvPr/>
        </p:nvSpPr>
        <p:spPr bwMode="auto">
          <a:xfrm>
            <a:off x="4558808" y="4042403"/>
            <a:ext cx="2653197" cy="940639"/>
          </a:xfrm>
          <a:custGeom>
            <a:avLst/>
            <a:gdLst/>
            <a:ahLst/>
            <a:cxnLst>
              <a:cxn ang="0">
                <a:pos x="0" y="0"/>
              </a:cxn>
              <a:cxn ang="0">
                <a:pos x="1810" y="1042"/>
              </a:cxn>
            </a:cxnLst>
            <a:rect l="0" t="0" r="r" b="b"/>
            <a:pathLst>
              <a:path w="1810" h="1042">
                <a:moveTo>
                  <a:pt x="0" y="0"/>
                </a:moveTo>
                <a:cubicBezTo>
                  <a:pt x="298" y="826"/>
                  <a:pt x="1274" y="530"/>
                  <a:pt x="1810" y="1042"/>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9" name="Freeform 31"/>
          <p:cNvSpPr>
            <a:spLocks/>
          </p:cNvSpPr>
          <p:nvPr/>
        </p:nvSpPr>
        <p:spPr bwMode="auto">
          <a:xfrm>
            <a:off x="1160958" y="3282308"/>
            <a:ext cx="2931709" cy="2942883"/>
          </a:xfrm>
          <a:custGeom>
            <a:avLst/>
            <a:gdLst/>
            <a:ahLst/>
            <a:cxnLst>
              <a:cxn ang="0">
                <a:pos x="2000" y="3260"/>
              </a:cxn>
              <a:cxn ang="0">
                <a:pos x="0" y="0"/>
              </a:cxn>
            </a:cxnLst>
            <a:rect l="0" t="0" r="r" b="b"/>
            <a:pathLst>
              <a:path w="2000" h="3260">
                <a:moveTo>
                  <a:pt x="2000" y="3260"/>
                </a:moveTo>
                <a:cubicBezTo>
                  <a:pt x="1220" y="2588"/>
                  <a:pt x="1032" y="900"/>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0" name="Freeform 32"/>
          <p:cNvSpPr>
            <a:spLocks/>
          </p:cNvSpPr>
          <p:nvPr/>
        </p:nvSpPr>
        <p:spPr bwMode="auto">
          <a:xfrm>
            <a:off x="1254773" y="4419740"/>
            <a:ext cx="2887733" cy="1819893"/>
          </a:xfrm>
          <a:custGeom>
            <a:avLst/>
            <a:gdLst/>
            <a:ahLst/>
            <a:cxnLst>
              <a:cxn ang="0">
                <a:pos x="1970" y="2016"/>
              </a:cxn>
              <a:cxn ang="0">
                <a:pos x="0" y="56"/>
              </a:cxn>
            </a:cxnLst>
            <a:rect l="0" t="0" r="r" b="b"/>
            <a:pathLst>
              <a:path w="1970" h="2016">
                <a:moveTo>
                  <a:pt x="1970" y="2016"/>
                </a:moveTo>
                <a:cubicBezTo>
                  <a:pt x="1199" y="1803"/>
                  <a:pt x="1216" y="0"/>
                  <a:pt x="0" y="5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1" name="Freeform 33"/>
          <p:cNvSpPr>
            <a:spLocks/>
          </p:cNvSpPr>
          <p:nvPr/>
        </p:nvSpPr>
        <p:spPr bwMode="auto">
          <a:xfrm>
            <a:off x="2553520" y="5238512"/>
            <a:ext cx="1575794" cy="1011954"/>
          </a:xfrm>
          <a:custGeom>
            <a:avLst/>
            <a:gdLst/>
            <a:ahLst/>
            <a:cxnLst>
              <a:cxn ang="0">
                <a:pos x="1075" y="1121"/>
              </a:cxn>
              <a:cxn ang="0">
                <a:pos x="0" y="0"/>
              </a:cxn>
            </a:cxnLst>
            <a:rect l="0" t="0" r="r" b="b"/>
            <a:pathLst>
              <a:path w="1075" h="1121">
                <a:moveTo>
                  <a:pt x="1075" y="1121"/>
                </a:moveTo>
                <a:cubicBezTo>
                  <a:pt x="529" y="1028"/>
                  <a:pt x="562" y="504"/>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2" name="Freeform 34"/>
          <p:cNvSpPr>
            <a:spLocks/>
          </p:cNvSpPr>
          <p:nvPr/>
        </p:nvSpPr>
        <p:spPr bwMode="auto">
          <a:xfrm>
            <a:off x="721200" y="5335103"/>
            <a:ext cx="3394919" cy="923488"/>
          </a:xfrm>
          <a:custGeom>
            <a:avLst/>
            <a:gdLst/>
            <a:ahLst/>
            <a:cxnLst>
              <a:cxn ang="0">
                <a:pos x="2316" y="1023"/>
              </a:cxn>
              <a:cxn ang="0">
                <a:pos x="0" y="36"/>
              </a:cxn>
            </a:cxnLst>
            <a:rect l="0" t="0" r="r" b="b"/>
            <a:pathLst>
              <a:path w="2316" h="1023">
                <a:moveTo>
                  <a:pt x="2316" y="1023"/>
                </a:moveTo>
                <a:cubicBezTo>
                  <a:pt x="1552" y="943"/>
                  <a:pt x="1920" y="0"/>
                  <a:pt x="0" y="3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3" name="Freeform 35"/>
          <p:cNvSpPr>
            <a:spLocks/>
          </p:cNvSpPr>
          <p:nvPr/>
        </p:nvSpPr>
        <p:spPr bwMode="auto">
          <a:xfrm>
            <a:off x="2390809" y="5725984"/>
            <a:ext cx="1707720" cy="575938"/>
          </a:xfrm>
          <a:custGeom>
            <a:avLst/>
            <a:gdLst/>
            <a:ahLst/>
            <a:cxnLst>
              <a:cxn ang="0">
                <a:pos x="1165" y="593"/>
              </a:cxn>
              <a:cxn ang="0">
                <a:pos x="0" y="0"/>
              </a:cxn>
            </a:cxnLst>
            <a:rect l="0" t="0" r="r" b="b"/>
            <a:pathLst>
              <a:path w="1165" h="638">
                <a:moveTo>
                  <a:pt x="1165" y="593"/>
                </a:moveTo>
                <a:cubicBezTo>
                  <a:pt x="517" y="638"/>
                  <a:pt x="664" y="65"/>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4" name="Freeform 36"/>
          <p:cNvSpPr>
            <a:spLocks/>
          </p:cNvSpPr>
          <p:nvPr/>
        </p:nvSpPr>
        <p:spPr bwMode="auto">
          <a:xfrm>
            <a:off x="1836718" y="6078948"/>
            <a:ext cx="2266211" cy="209432"/>
          </a:xfrm>
          <a:custGeom>
            <a:avLst/>
            <a:gdLst/>
            <a:ahLst/>
            <a:cxnLst>
              <a:cxn ang="0">
                <a:pos x="1546" y="211"/>
              </a:cxn>
              <a:cxn ang="0">
                <a:pos x="0" y="0"/>
              </a:cxn>
            </a:cxnLst>
            <a:rect l="0" t="0" r="r" b="b"/>
            <a:pathLst>
              <a:path w="1546" h="232">
                <a:moveTo>
                  <a:pt x="1546" y="211"/>
                </a:moveTo>
                <a:cubicBezTo>
                  <a:pt x="955" y="232"/>
                  <a:pt x="663" y="15"/>
                  <a:pt x="0"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5" name="Freeform 37"/>
          <p:cNvSpPr>
            <a:spLocks/>
          </p:cNvSpPr>
          <p:nvPr/>
        </p:nvSpPr>
        <p:spPr bwMode="auto">
          <a:xfrm>
            <a:off x="2415730" y="6203524"/>
            <a:ext cx="1704789" cy="129992"/>
          </a:xfrm>
          <a:custGeom>
            <a:avLst/>
            <a:gdLst/>
            <a:ahLst/>
            <a:cxnLst>
              <a:cxn ang="0">
                <a:pos x="1163" y="49"/>
              </a:cxn>
              <a:cxn ang="0">
                <a:pos x="0" y="144"/>
              </a:cxn>
            </a:cxnLst>
            <a:rect l="0" t="0" r="r" b="b"/>
            <a:pathLst>
              <a:path w="1163" h="144">
                <a:moveTo>
                  <a:pt x="1163" y="49"/>
                </a:moveTo>
                <a:cubicBezTo>
                  <a:pt x="1049" y="130"/>
                  <a:pt x="600" y="0"/>
                  <a:pt x="0" y="1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6" name="Freeform 38"/>
          <p:cNvSpPr>
            <a:spLocks/>
          </p:cNvSpPr>
          <p:nvPr/>
        </p:nvSpPr>
        <p:spPr bwMode="auto">
          <a:xfrm>
            <a:off x="3236606" y="4484736"/>
            <a:ext cx="2744080" cy="1542757"/>
          </a:xfrm>
          <a:custGeom>
            <a:avLst/>
            <a:gdLst/>
            <a:ahLst/>
            <a:cxnLst>
              <a:cxn ang="0">
                <a:pos x="77" y="0"/>
              </a:cxn>
              <a:cxn ang="0">
                <a:pos x="1037" y="1709"/>
              </a:cxn>
            </a:cxnLst>
            <a:rect l="0" t="0" r="r" b="b"/>
            <a:pathLst>
              <a:path w="1872" h="1709">
                <a:moveTo>
                  <a:pt x="77" y="0"/>
                </a:moveTo>
                <a:cubicBezTo>
                  <a:pt x="0" y="586"/>
                  <a:pt x="1872" y="826"/>
                  <a:pt x="1037" y="1709"/>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7" name="Freeform 39"/>
          <p:cNvSpPr>
            <a:spLocks/>
          </p:cNvSpPr>
          <p:nvPr/>
        </p:nvSpPr>
        <p:spPr bwMode="auto">
          <a:xfrm>
            <a:off x="4079475" y="4658061"/>
            <a:ext cx="1795671" cy="1289091"/>
          </a:xfrm>
          <a:custGeom>
            <a:avLst/>
            <a:gdLst/>
            <a:ahLst/>
            <a:cxnLst>
              <a:cxn ang="0">
                <a:pos x="77" y="0"/>
              </a:cxn>
              <a:cxn ang="0">
                <a:pos x="533" y="1428"/>
              </a:cxn>
            </a:cxnLst>
            <a:rect l="0" t="0" r="r" b="b"/>
            <a:pathLst>
              <a:path w="1225" h="1428">
                <a:moveTo>
                  <a:pt x="77" y="0"/>
                </a:moveTo>
                <a:cubicBezTo>
                  <a:pt x="0" y="586"/>
                  <a:pt x="1225" y="584"/>
                  <a:pt x="533" y="1428"/>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8" name="Freeform 40"/>
          <p:cNvSpPr>
            <a:spLocks/>
          </p:cNvSpPr>
          <p:nvPr/>
        </p:nvSpPr>
        <p:spPr bwMode="auto">
          <a:xfrm>
            <a:off x="4679007" y="4932488"/>
            <a:ext cx="1219591" cy="1003830"/>
          </a:xfrm>
          <a:custGeom>
            <a:avLst/>
            <a:gdLst/>
            <a:ahLst/>
            <a:cxnLst>
              <a:cxn ang="0">
                <a:pos x="328" y="0"/>
              </a:cxn>
              <a:cxn ang="0">
                <a:pos x="140" y="1112"/>
              </a:cxn>
            </a:cxnLst>
            <a:rect l="0" t="0" r="r" b="b"/>
            <a:pathLst>
              <a:path w="832" h="1112">
                <a:moveTo>
                  <a:pt x="328" y="0"/>
                </a:moveTo>
                <a:cubicBezTo>
                  <a:pt x="0" y="272"/>
                  <a:pt x="832" y="268"/>
                  <a:pt x="140" y="1112"/>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89" name="Freeform 41"/>
          <p:cNvSpPr>
            <a:spLocks/>
          </p:cNvSpPr>
          <p:nvPr/>
        </p:nvSpPr>
        <p:spPr bwMode="auto">
          <a:xfrm>
            <a:off x="4901817" y="5098589"/>
            <a:ext cx="920557" cy="812452"/>
          </a:xfrm>
          <a:custGeom>
            <a:avLst/>
            <a:gdLst/>
            <a:ahLst/>
            <a:cxnLst>
              <a:cxn ang="0">
                <a:pos x="628" y="0"/>
              </a:cxn>
              <a:cxn ang="0">
                <a:pos x="0" y="900"/>
              </a:cxn>
            </a:cxnLst>
            <a:rect l="0" t="0" r="r" b="b"/>
            <a:pathLst>
              <a:path w="628" h="900">
                <a:moveTo>
                  <a:pt x="628" y="0"/>
                </a:moveTo>
                <a:cubicBezTo>
                  <a:pt x="336" y="96"/>
                  <a:pt x="536" y="340"/>
                  <a:pt x="0" y="900"/>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0" name="Freeform 42"/>
          <p:cNvSpPr>
            <a:spLocks/>
          </p:cNvSpPr>
          <p:nvPr/>
        </p:nvSpPr>
        <p:spPr bwMode="auto">
          <a:xfrm>
            <a:off x="4907681" y="5289967"/>
            <a:ext cx="1301679" cy="624686"/>
          </a:xfrm>
          <a:custGeom>
            <a:avLst/>
            <a:gdLst/>
            <a:ahLst/>
            <a:cxnLst>
              <a:cxn ang="0">
                <a:pos x="888" y="216"/>
              </a:cxn>
              <a:cxn ang="0">
                <a:pos x="0" y="692"/>
              </a:cxn>
            </a:cxnLst>
            <a:rect l="0" t="0" r="r" b="b"/>
            <a:pathLst>
              <a:path w="888" h="692">
                <a:moveTo>
                  <a:pt x="888" y="216"/>
                </a:moveTo>
                <a:cubicBezTo>
                  <a:pt x="748" y="364"/>
                  <a:pt x="516" y="0"/>
                  <a:pt x="0" y="692"/>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1" name="Freeform 43"/>
          <p:cNvSpPr>
            <a:spLocks/>
          </p:cNvSpPr>
          <p:nvPr/>
        </p:nvSpPr>
        <p:spPr bwMode="auto">
          <a:xfrm>
            <a:off x="4890092" y="5246636"/>
            <a:ext cx="1577259" cy="794398"/>
          </a:xfrm>
          <a:custGeom>
            <a:avLst/>
            <a:gdLst/>
            <a:ahLst/>
            <a:cxnLst>
              <a:cxn ang="0">
                <a:pos x="1076" y="672"/>
              </a:cxn>
              <a:cxn ang="0">
                <a:pos x="0" y="752"/>
              </a:cxn>
            </a:cxnLst>
            <a:rect l="0" t="0" r="r" b="b"/>
            <a:pathLst>
              <a:path w="1076" h="880">
                <a:moveTo>
                  <a:pt x="1076" y="672"/>
                </a:moveTo>
                <a:cubicBezTo>
                  <a:pt x="744" y="880"/>
                  <a:pt x="620" y="0"/>
                  <a:pt x="0" y="752"/>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2" name="Freeform 44"/>
          <p:cNvSpPr>
            <a:spLocks/>
          </p:cNvSpPr>
          <p:nvPr/>
        </p:nvSpPr>
        <p:spPr bwMode="auto">
          <a:xfrm>
            <a:off x="7475857" y="5150947"/>
            <a:ext cx="205220" cy="624686"/>
          </a:xfrm>
          <a:custGeom>
            <a:avLst/>
            <a:gdLst/>
            <a:ahLst/>
            <a:cxnLst>
              <a:cxn ang="0">
                <a:pos x="0" y="0"/>
              </a:cxn>
              <a:cxn ang="0">
                <a:pos x="137" y="692"/>
              </a:cxn>
            </a:cxnLst>
            <a:rect l="0" t="0" r="r" b="b"/>
            <a:pathLst>
              <a:path w="140" h="692">
                <a:moveTo>
                  <a:pt x="0" y="0"/>
                </a:moveTo>
                <a:cubicBezTo>
                  <a:pt x="93" y="15"/>
                  <a:pt x="140" y="455"/>
                  <a:pt x="137" y="692"/>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4" name="Freeform 46"/>
          <p:cNvSpPr>
            <a:spLocks/>
          </p:cNvSpPr>
          <p:nvPr/>
        </p:nvSpPr>
        <p:spPr bwMode="auto">
          <a:xfrm>
            <a:off x="4772822" y="5911042"/>
            <a:ext cx="856059" cy="339424"/>
          </a:xfrm>
          <a:custGeom>
            <a:avLst/>
            <a:gdLst/>
            <a:ahLst/>
            <a:cxnLst>
              <a:cxn ang="0">
                <a:pos x="492" y="376"/>
              </a:cxn>
              <a:cxn ang="0">
                <a:pos x="0" y="220"/>
              </a:cxn>
            </a:cxnLst>
            <a:rect l="0" t="0" r="r" b="b"/>
            <a:pathLst>
              <a:path w="584" h="376">
                <a:moveTo>
                  <a:pt x="492" y="376"/>
                </a:moveTo>
                <a:cubicBezTo>
                  <a:pt x="584" y="184"/>
                  <a:pt x="268" y="0"/>
                  <a:pt x="0" y="22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95" name="Freeform 47"/>
          <p:cNvSpPr>
            <a:spLocks/>
          </p:cNvSpPr>
          <p:nvPr/>
        </p:nvSpPr>
        <p:spPr bwMode="auto">
          <a:xfrm>
            <a:off x="3919696" y="4988457"/>
            <a:ext cx="633249" cy="426086"/>
          </a:xfrm>
          <a:custGeom>
            <a:avLst/>
            <a:gdLst/>
            <a:ahLst/>
            <a:cxnLst>
              <a:cxn ang="0">
                <a:pos x="146" y="472"/>
              </a:cxn>
              <a:cxn ang="0">
                <a:pos x="432" y="298"/>
              </a:cxn>
            </a:cxnLst>
            <a:rect l="0" t="0" r="r" b="b"/>
            <a:pathLst>
              <a:path w="432" h="472">
                <a:moveTo>
                  <a:pt x="146" y="472"/>
                </a:moveTo>
                <a:cubicBezTo>
                  <a:pt x="0" y="0"/>
                  <a:pt x="380" y="464"/>
                  <a:pt x="432" y="298"/>
                </a:cubicBezTo>
              </a:path>
            </a:pathLst>
          </a:custGeom>
          <a:noFill/>
          <a:ln w="31750">
            <a:solidFill>
              <a:srgbClr val="FF0000"/>
            </a:solidFill>
            <a:round/>
            <a:headEnd/>
            <a:tailEnd type="oval"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03" name="Group 88"/>
          <p:cNvGrpSpPr>
            <a:grpSpLocks/>
          </p:cNvGrpSpPr>
          <p:nvPr/>
        </p:nvGrpSpPr>
        <p:grpSpPr bwMode="auto">
          <a:xfrm>
            <a:off x="2263279" y="1306244"/>
            <a:ext cx="773971" cy="278039"/>
            <a:chOff x="1005" y="3765"/>
            <a:chExt cx="481" cy="281"/>
          </a:xfrm>
        </p:grpSpPr>
        <p:grpSp>
          <p:nvGrpSpPr>
            <p:cNvPr id="2438" name="Group 89"/>
            <p:cNvGrpSpPr>
              <a:grpSpLocks/>
            </p:cNvGrpSpPr>
            <p:nvPr/>
          </p:nvGrpSpPr>
          <p:grpSpPr bwMode="auto">
            <a:xfrm>
              <a:off x="1005" y="3765"/>
              <a:ext cx="481" cy="281"/>
              <a:chOff x="989" y="3765"/>
              <a:chExt cx="481" cy="281"/>
            </a:xfrm>
          </p:grpSpPr>
          <p:sp>
            <p:nvSpPr>
              <p:cNvPr id="2440" name="AutoShape 90"/>
              <p:cNvSpPr>
                <a:spLocks noChangeArrowheads="1"/>
              </p:cNvSpPr>
              <p:nvPr/>
            </p:nvSpPr>
            <p:spPr bwMode="auto">
              <a:xfrm>
                <a:off x="989" y="3765"/>
                <a:ext cx="481" cy="281"/>
              </a:xfrm>
              <a:prstGeom prst="octagon">
                <a:avLst>
                  <a:gd name="adj" fmla="val 30806"/>
                </a:avLst>
              </a:prstGeom>
              <a:gradFill rotWithShape="1">
                <a:gsLst>
                  <a:gs pos="0">
                    <a:srgbClr val="FF4A4A"/>
                  </a:gs>
                  <a:gs pos="50000">
                    <a:srgbClr val="FFA3A3"/>
                  </a:gs>
                  <a:gs pos="100000">
                    <a:srgbClr val="FF4A4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1" name="Oval 91"/>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9" name="Text Box 92"/>
            <p:cNvSpPr txBox="1">
              <a:spLocks noChangeArrowheads="1"/>
            </p:cNvSpPr>
            <p:nvPr/>
          </p:nvSpPr>
          <p:spPr bwMode="auto">
            <a:xfrm>
              <a:off x="1134" y="3841"/>
              <a:ext cx="271"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dirty="0" smtClean="0">
                  <a:solidFill>
                    <a:srgbClr val="000000"/>
                  </a:solidFill>
                </a:rPr>
                <a:t>MKK3</a:t>
              </a:r>
            </a:p>
          </p:txBody>
        </p:sp>
      </p:grpSp>
      <p:grpSp>
        <p:nvGrpSpPr>
          <p:cNvPr id="2104" name="Group 1082"/>
          <p:cNvGrpSpPr>
            <a:grpSpLocks/>
          </p:cNvGrpSpPr>
          <p:nvPr/>
        </p:nvGrpSpPr>
        <p:grpSpPr bwMode="auto">
          <a:xfrm>
            <a:off x="3446224" y="1219581"/>
            <a:ext cx="773971" cy="278039"/>
            <a:chOff x="2351" y="1351"/>
            <a:chExt cx="528" cy="308"/>
          </a:xfrm>
        </p:grpSpPr>
        <p:grpSp>
          <p:nvGrpSpPr>
            <p:cNvPr id="2434" name="Group 94"/>
            <p:cNvGrpSpPr>
              <a:grpSpLocks/>
            </p:cNvGrpSpPr>
            <p:nvPr/>
          </p:nvGrpSpPr>
          <p:grpSpPr bwMode="auto">
            <a:xfrm>
              <a:off x="2351" y="1351"/>
              <a:ext cx="528" cy="308"/>
              <a:chOff x="989" y="3765"/>
              <a:chExt cx="481" cy="281"/>
            </a:xfrm>
          </p:grpSpPr>
          <p:sp>
            <p:nvSpPr>
              <p:cNvPr id="2436" name="AutoShape 95"/>
              <p:cNvSpPr>
                <a:spLocks noChangeArrowheads="1"/>
              </p:cNvSpPr>
              <p:nvPr/>
            </p:nvSpPr>
            <p:spPr bwMode="auto">
              <a:xfrm>
                <a:off x="989" y="3765"/>
                <a:ext cx="481" cy="281"/>
              </a:xfrm>
              <a:prstGeom prst="octagon">
                <a:avLst>
                  <a:gd name="adj" fmla="val 30806"/>
                </a:avLst>
              </a:prstGeom>
              <a:gradFill rotWithShape="1">
                <a:gsLst>
                  <a:gs pos="0">
                    <a:srgbClr val="FD57CC"/>
                  </a:gs>
                  <a:gs pos="50000">
                    <a:srgbClr val="FEBEEC"/>
                  </a:gs>
                  <a:gs pos="100000">
                    <a:srgbClr val="FD57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37" name="Oval 96"/>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5" name="Text Box 97"/>
            <p:cNvSpPr txBox="1">
              <a:spLocks noChangeArrowheads="1"/>
            </p:cNvSpPr>
            <p:nvPr/>
          </p:nvSpPr>
          <p:spPr bwMode="auto">
            <a:xfrm>
              <a:off x="2496" y="1434"/>
              <a:ext cx="297"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MKK6</a:t>
              </a:r>
            </a:p>
          </p:txBody>
        </p:sp>
      </p:grpSp>
      <p:grpSp>
        <p:nvGrpSpPr>
          <p:cNvPr id="2105" name="Group 1081"/>
          <p:cNvGrpSpPr>
            <a:grpSpLocks/>
          </p:cNvGrpSpPr>
          <p:nvPr/>
        </p:nvGrpSpPr>
        <p:grpSpPr bwMode="auto">
          <a:xfrm>
            <a:off x="2601892" y="2119598"/>
            <a:ext cx="705076" cy="253666"/>
            <a:chOff x="1775" y="2348"/>
            <a:chExt cx="481" cy="281"/>
          </a:xfrm>
        </p:grpSpPr>
        <p:grpSp>
          <p:nvGrpSpPr>
            <p:cNvPr id="2430" name="Group 99"/>
            <p:cNvGrpSpPr>
              <a:grpSpLocks/>
            </p:cNvGrpSpPr>
            <p:nvPr/>
          </p:nvGrpSpPr>
          <p:grpSpPr bwMode="auto">
            <a:xfrm>
              <a:off x="1775" y="2348"/>
              <a:ext cx="481" cy="281"/>
              <a:chOff x="989" y="3765"/>
              <a:chExt cx="481" cy="281"/>
            </a:xfrm>
          </p:grpSpPr>
          <p:sp>
            <p:nvSpPr>
              <p:cNvPr id="2432" name="AutoShape 100"/>
              <p:cNvSpPr>
                <a:spLocks noChangeArrowheads="1"/>
              </p:cNvSpPr>
              <p:nvPr/>
            </p:nvSpPr>
            <p:spPr bwMode="auto">
              <a:xfrm>
                <a:off x="989" y="3765"/>
                <a:ext cx="481" cy="281"/>
              </a:xfrm>
              <a:prstGeom prst="octagon">
                <a:avLst>
                  <a:gd name="adj" fmla="val 30806"/>
                </a:avLst>
              </a:prstGeom>
              <a:gradFill rotWithShape="1">
                <a:gsLst>
                  <a:gs pos="0">
                    <a:srgbClr val="C01FF9"/>
                  </a:gs>
                  <a:gs pos="50000">
                    <a:srgbClr val="EAB5FD"/>
                  </a:gs>
                  <a:gs pos="100000">
                    <a:srgbClr val="C01FF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33" name="Oval 101"/>
              <p:cNvSpPr>
                <a:spLocks noChangeArrowheads="1"/>
              </p:cNvSpPr>
              <p:nvPr/>
            </p:nvSpPr>
            <p:spPr bwMode="auto">
              <a:xfrm rot="-123334">
                <a:off x="1246" y="3887"/>
                <a:ext cx="196" cy="102"/>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31" name="Text Box 102"/>
            <p:cNvSpPr txBox="1">
              <a:spLocks noChangeArrowheads="1"/>
            </p:cNvSpPr>
            <p:nvPr/>
          </p:nvSpPr>
          <p:spPr bwMode="auto">
            <a:xfrm>
              <a:off x="1886" y="2424"/>
              <a:ext cx="280"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ERK2</a:t>
              </a:r>
            </a:p>
          </p:txBody>
        </p:sp>
      </p:grpSp>
      <p:grpSp>
        <p:nvGrpSpPr>
          <p:cNvPr id="2106" name="Group 1122"/>
          <p:cNvGrpSpPr>
            <a:grpSpLocks/>
          </p:cNvGrpSpPr>
          <p:nvPr/>
        </p:nvGrpSpPr>
        <p:grpSpPr bwMode="auto">
          <a:xfrm>
            <a:off x="2953697" y="2909478"/>
            <a:ext cx="809152" cy="379144"/>
            <a:chOff x="2015" y="3223"/>
            <a:chExt cx="552" cy="420"/>
          </a:xfrm>
        </p:grpSpPr>
        <p:grpSp>
          <p:nvGrpSpPr>
            <p:cNvPr id="5" name="Group 104"/>
            <p:cNvGrpSpPr>
              <a:grpSpLocks/>
            </p:cNvGrpSpPr>
            <p:nvPr/>
          </p:nvGrpSpPr>
          <p:grpSpPr bwMode="auto">
            <a:xfrm rot="-186416">
              <a:off x="2015" y="3223"/>
              <a:ext cx="552" cy="370"/>
              <a:chOff x="3181" y="6201"/>
              <a:chExt cx="844" cy="471"/>
            </a:xfrm>
          </p:grpSpPr>
          <p:sp>
            <p:nvSpPr>
              <p:cNvPr id="6" name="Freeform 10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7" name="Oval 10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8" name="Text Box 107"/>
            <p:cNvSpPr txBox="1">
              <a:spLocks noChangeArrowheads="1"/>
            </p:cNvSpPr>
            <p:nvPr/>
          </p:nvSpPr>
          <p:spPr bwMode="auto">
            <a:xfrm>
              <a:off x="2146" y="3336"/>
              <a:ext cx="35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FIH1</a:t>
              </a:r>
            </a:p>
          </p:txBody>
        </p:sp>
      </p:grpSp>
      <p:grpSp>
        <p:nvGrpSpPr>
          <p:cNvPr id="2107" name="Group 1087"/>
          <p:cNvGrpSpPr>
            <a:grpSpLocks/>
          </p:cNvGrpSpPr>
          <p:nvPr/>
        </p:nvGrpSpPr>
        <p:grpSpPr bwMode="auto">
          <a:xfrm>
            <a:off x="4994166" y="2719917"/>
            <a:ext cx="779835" cy="348452"/>
            <a:chOff x="3407" y="3013"/>
            <a:chExt cx="532" cy="386"/>
          </a:xfrm>
        </p:grpSpPr>
        <p:grpSp>
          <p:nvGrpSpPr>
            <p:cNvPr id="2422" name="Group 109"/>
            <p:cNvGrpSpPr>
              <a:grpSpLocks/>
            </p:cNvGrpSpPr>
            <p:nvPr/>
          </p:nvGrpSpPr>
          <p:grpSpPr bwMode="auto">
            <a:xfrm rot="203243">
              <a:off x="3407" y="3013"/>
              <a:ext cx="532" cy="334"/>
              <a:chOff x="4489" y="2452"/>
              <a:chExt cx="539" cy="338"/>
            </a:xfrm>
          </p:grpSpPr>
          <p:sp>
            <p:nvSpPr>
              <p:cNvPr id="9" name="Freeform 110"/>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FF00"/>
                  </a:gs>
                  <a:gs pos="100000">
                    <a:srgbClr val="85FF8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0" name="Oval 111"/>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11" name="Text Box 112"/>
            <p:cNvSpPr txBox="1">
              <a:spLocks noChangeArrowheads="1"/>
            </p:cNvSpPr>
            <p:nvPr/>
          </p:nvSpPr>
          <p:spPr bwMode="auto">
            <a:xfrm>
              <a:off x="3514" y="3092"/>
              <a:ext cx="35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Ref1</a:t>
              </a:r>
            </a:p>
          </p:txBody>
        </p:sp>
      </p:grpSp>
      <p:grpSp>
        <p:nvGrpSpPr>
          <p:cNvPr id="2111" name="Group 1121"/>
          <p:cNvGrpSpPr>
            <a:grpSpLocks/>
          </p:cNvGrpSpPr>
          <p:nvPr/>
        </p:nvGrpSpPr>
        <p:grpSpPr bwMode="auto">
          <a:xfrm>
            <a:off x="3802428" y="3435766"/>
            <a:ext cx="612727" cy="672530"/>
            <a:chOff x="2594" y="3806"/>
            <a:chExt cx="418" cy="745"/>
          </a:xfrm>
        </p:grpSpPr>
        <p:grpSp>
          <p:nvGrpSpPr>
            <p:cNvPr id="2406" name="Group 134"/>
            <p:cNvGrpSpPr>
              <a:grpSpLocks/>
            </p:cNvGrpSpPr>
            <p:nvPr/>
          </p:nvGrpSpPr>
          <p:grpSpPr bwMode="auto">
            <a:xfrm rot="-2959099">
              <a:off x="2459" y="3966"/>
              <a:ext cx="688" cy="418"/>
              <a:chOff x="4264" y="6050"/>
              <a:chExt cx="852" cy="518"/>
            </a:xfrm>
          </p:grpSpPr>
          <p:sp>
            <p:nvSpPr>
              <p:cNvPr id="2408" name="Freeform 135"/>
              <p:cNvSpPr>
                <a:spLocks/>
              </p:cNvSpPr>
              <p:nvPr/>
            </p:nvSpPr>
            <p:spPr bwMode="auto">
              <a:xfrm>
                <a:off x="4264" y="6050"/>
                <a:ext cx="852" cy="518"/>
              </a:xfrm>
              <a:custGeom>
                <a:avLst/>
                <a:gdLst>
                  <a:gd name="T0" fmla="*/ 51 w 852"/>
                  <a:gd name="T1" fmla="*/ 34 h 518"/>
                  <a:gd name="T2" fmla="*/ 116 w 852"/>
                  <a:gd name="T3" fmla="*/ 258 h 518"/>
                  <a:gd name="T4" fmla="*/ 8 w 852"/>
                  <a:gd name="T5" fmla="*/ 442 h 518"/>
                  <a:gd name="T6" fmla="*/ 456 w 852"/>
                  <a:gd name="T7" fmla="*/ 422 h 518"/>
                  <a:gd name="T8" fmla="*/ 776 w 852"/>
                  <a:gd name="T9" fmla="*/ 482 h 518"/>
                  <a:gd name="T10" fmla="*/ 700 w 852"/>
                  <a:gd name="T11" fmla="*/ 254 h 518"/>
                  <a:gd name="T12" fmla="*/ 828 w 852"/>
                  <a:gd name="T13" fmla="*/ 30 h 518"/>
                  <a:gd name="T14" fmla="*/ 656 w 852"/>
                  <a:gd name="T15" fmla="*/ 50 h 518"/>
                  <a:gd name="T16" fmla="*/ 384 w 852"/>
                  <a:gd name="T17" fmla="*/ 82 h 518"/>
                  <a:gd name="T18" fmla="*/ 51 w 852"/>
                  <a:gd name="T19" fmla="*/ 34 h 5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2"/>
                  <a:gd name="T31" fmla="*/ 0 h 518"/>
                  <a:gd name="T32" fmla="*/ 852 w 852"/>
                  <a:gd name="T33" fmla="*/ 518 h 5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2" h="518">
                    <a:moveTo>
                      <a:pt x="51" y="34"/>
                    </a:moveTo>
                    <a:cubicBezTo>
                      <a:pt x="112" y="122"/>
                      <a:pt x="124" y="186"/>
                      <a:pt x="116" y="258"/>
                    </a:cubicBezTo>
                    <a:cubicBezTo>
                      <a:pt x="108" y="330"/>
                      <a:pt x="0" y="430"/>
                      <a:pt x="8" y="442"/>
                    </a:cubicBezTo>
                    <a:cubicBezTo>
                      <a:pt x="50" y="479"/>
                      <a:pt x="284" y="326"/>
                      <a:pt x="456" y="422"/>
                    </a:cubicBezTo>
                    <a:cubicBezTo>
                      <a:pt x="628" y="518"/>
                      <a:pt x="708" y="514"/>
                      <a:pt x="776" y="482"/>
                    </a:cubicBezTo>
                    <a:cubicBezTo>
                      <a:pt x="852" y="422"/>
                      <a:pt x="688" y="402"/>
                      <a:pt x="700" y="254"/>
                    </a:cubicBezTo>
                    <a:cubicBezTo>
                      <a:pt x="712" y="106"/>
                      <a:pt x="844" y="54"/>
                      <a:pt x="828" y="30"/>
                    </a:cubicBezTo>
                    <a:cubicBezTo>
                      <a:pt x="812" y="6"/>
                      <a:pt x="712" y="22"/>
                      <a:pt x="656" y="50"/>
                    </a:cubicBezTo>
                    <a:cubicBezTo>
                      <a:pt x="600" y="78"/>
                      <a:pt x="504" y="146"/>
                      <a:pt x="384" y="82"/>
                    </a:cubicBezTo>
                    <a:cubicBezTo>
                      <a:pt x="264" y="18"/>
                      <a:pt x="121" y="0"/>
                      <a:pt x="51" y="34"/>
                    </a:cubicBezTo>
                    <a:close/>
                  </a:path>
                </a:pathLst>
              </a:custGeom>
              <a:gradFill rotWithShape="1">
                <a:gsLst>
                  <a:gs pos="0">
                    <a:srgbClr val="D88500"/>
                  </a:gs>
                  <a:gs pos="100000">
                    <a:srgbClr val="FFD289"/>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9" name="Oval 136"/>
              <p:cNvSpPr>
                <a:spLocks noChangeArrowheads="1"/>
              </p:cNvSpPr>
              <p:nvPr/>
            </p:nvSpPr>
            <p:spPr bwMode="auto">
              <a:xfrm rot="557454">
                <a:off x="4739" y="6382"/>
                <a:ext cx="243" cy="109"/>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07" name="Text Box 137"/>
            <p:cNvSpPr txBox="1">
              <a:spLocks noChangeArrowheads="1"/>
            </p:cNvSpPr>
            <p:nvPr/>
          </p:nvSpPr>
          <p:spPr bwMode="auto">
            <a:xfrm rot="18640901">
              <a:off x="2410" y="4084"/>
              <a:ext cx="74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HSP90</a:t>
              </a:r>
            </a:p>
          </p:txBody>
        </p:sp>
      </p:grpSp>
      <p:grpSp>
        <p:nvGrpSpPr>
          <p:cNvPr id="2114" name="Group 1119"/>
          <p:cNvGrpSpPr>
            <a:grpSpLocks/>
          </p:cNvGrpSpPr>
          <p:nvPr/>
        </p:nvGrpSpPr>
        <p:grpSpPr bwMode="auto">
          <a:xfrm>
            <a:off x="2883336" y="4239197"/>
            <a:ext cx="809152" cy="356576"/>
            <a:chOff x="1967" y="4696"/>
            <a:chExt cx="552" cy="395"/>
          </a:xfrm>
        </p:grpSpPr>
        <p:grpSp>
          <p:nvGrpSpPr>
            <p:cNvPr id="2395" name="Group 148"/>
            <p:cNvGrpSpPr>
              <a:grpSpLocks/>
            </p:cNvGrpSpPr>
            <p:nvPr/>
          </p:nvGrpSpPr>
          <p:grpSpPr bwMode="auto">
            <a:xfrm rot="-186416">
              <a:off x="1967" y="4696"/>
              <a:ext cx="552" cy="370"/>
              <a:chOff x="3181" y="6201"/>
              <a:chExt cx="844" cy="471"/>
            </a:xfrm>
          </p:grpSpPr>
          <p:sp>
            <p:nvSpPr>
              <p:cNvPr id="2397" name="Freeform 14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8" name="Oval 15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96" name="Text Box 151"/>
            <p:cNvSpPr txBox="1">
              <a:spLocks noChangeArrowheads="1"/>
            </p:cNvSpPr>
            <p:nvPr/>
          </p:nvSpPr>
          <p:spPr bwMode="auto">
            <a:xfrm>
              <a:off x="2069" y="4784"/>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5" name="Group 152"/>
          <p:cNvGrpSpPr>
            <a:grpSpLocks/>
          </p:cNvGrpSpPr>
          <p:nvPr/>
        </p:nvGrpSpPr>
        <p:grpSpPr bwMode="auto">
          <a:xfrm>
            <a:off x="4044293" y="3745424"/>
            <a:ext cx="809152" cy="347549"/>
            <a:chOff x="2526" y="12467"/>
            <a:chExt cx="552" cy="385"/>
          </a:xfrm>
        </p:grpSpPr>
        <p:grpSp>
          <p:nvGrpSpPr>
            <p:cNvPr id="2391" name="Group 153"/>
            <p:cNvGrpSpPr>
              <a:grpSpLocks/>
            </p:cNvGrpSpPr>
            <p:nvPr/>
          </p:nvGrpSpPr>
          <p:grpSpPr bwMode="auto">
            <a:xfrm rot="-186416">
              <a:off x="2526" y="12467"/>
              <a:ext cx="552" cy="370"/>
              <a:chOff x="3181" y="6201"/>
              <a:chExt cx="844" cy="471"/>
            </a:xfrm>
          </p:grpSpPr>
          <p:sp>
            <p:nvSpPr>
              <p:cNvPr id="2393" name="Freeform 15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4" name="Oval 15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92" name="Text Box 156"/>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6" name="Group 157"/>
          <p:cNvGrpSpPr>
            <a:grpSpLocks/>
          </p:cNvGrpSpPr>
          <p:nvPr/>
        </p:nvGrpSpPr>
        <p:grpSpPr bwMode="auto">
          <a:xfrm>
            <a:off x="5592235" y="3180318"/>
            <a:ext cx="809152" cy="347549"/>
            <a:chOff x="2526" y="12467"/>
            <a:chExt cx="552" cy="385"/>
          </a:xfrm>
        </p:grpSpPr>
        <p:grpSp>
          <p:nvGrpSpPr>
            <p:cNvPr id="2387" name="Group 158"/>
            <p:cNvGrpSpPr>
              <a:grpSpLocks/>
            </p:cNvGrpSpPr>
            <p:nvPr/>
          </p:nvGrpSpPr>
          <p:grpSpPr bwMode="auto">
            <a:xfrm rot="-186416">
              <a:off x="2526" y="12467"/>
              <a:ext cx="552" cy="370"/>
              <a:chOff x="3181" y="6201"/>
              <a:chExt cx="844" cy="471"/>
            </a:xfrm>
          </p:grpSpPr>
          <p:sp>
            <p:nvSpPr>
              <p:cNvPr id="2389" name="Freeform 15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0" name="Oval 16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8" name="Text Box 161"/>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8" name="Group 1102"/>
          <p:cNvGrpSpPr>
            <a:grpSpLocks/>
          </p:cNvGrpSpPr>
          <p:nvPr/>
        </p:nvGrpSpPr>
        <p:grpSpPr bwMode="auto">
          <a:xfrm>
            <a:off x="7424553" y="5748552"/>
            <a:ext cx="809152" cy="356576"/>
            <a:chOff x="5065" y="6368"/>
            <a:chExt cx="552" cy="395"/>
          </a:xfrm>
        </p:grpSpPr>
        <p:grpSp>
          <p:nvGrpSpPr>
            <p:cNvPr id="2379" name="Group 168"/>
            <p:cNvGrpSpPr>
              <a:grpSpLocks/>
            </p:cNvGrpSpPr>
            <p:nvPr/>
          </p:nvGrpSpPr>
          <p:grpSpPr bwMode="auto">
            <a:xfrm rot="-186416">
              <a:off x="5065" y="6368"/>
              <a:ext cx="552" cy="370"/>
              <a:chOff x="3181" y="6201"/>
              <a:chExt cx="844" cy="471"/>
            </a:xfrm>
          </p:grpSpPr>
          <p:sp>
            <p:nvSpPr>
              <p:cNvPr id="2381" name="Freeform 16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82" name="Oval 17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14" name="Text Box 171"/>
            <p:cNvSpPr txBox="1">
              <a:spLocks noChangeArrowheads="1"/>
            </p:cNvSpPr>
            <p:nvPr/>
          </p:nvSpPr>
          <p:spPr bwMode="auto">
            <a:xfrm>
              <a:off x="5157" y="6456"/>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9" name="Group 1101"/>
          <p:cNvGrpSpPr>
            <a:grpSpLocks/>
          </p:cNvGrpSpPr>
          <p:nvPr/>
        </p:nvGrpSpPr>
        <p:grpSpPr bwMode="auto">
          <a:xfrm>
            <a:off x="6964275" y="4958677"/>
            <a:ext cx="809152" cy="361090"/>
            <a:chOff x="4751" y="5397"/>
            <a:chExt cx="552" cy="400"/>
          </a:xfrm>
        </p:grpSpPr>
        <p:grpSp>
          <p:nvGrpSpPr>
            <p:cNvPr id="2375" name="Group 173"/>
            <p:cNvGrpSpPr>
              <a:grpSpLocks/>
            </p:cNvGrpSpPr>
            <p:nvPr/>
          </p:nvGrpSpPr>
          <p:grpSpPr bwMode="auto">
            <a:xfrm rot="-186416">
              <a:off x="4751" y="5397"/>
              <a:ext cx="552" cy="370"/>
              <a:chOff x="3181" y="6201"/>
              <a:chExt cx="844" cy="471"/>
            </a:xfrm>
          </p:grpSpPr>
          <p:sp>
            <p:nvSpPr>
              <p:cNvPr id="2377" name="Freeform 17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78" name="Oval 17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6" name="Text Box 176"/>
            <p:cNvSpPr txBox="1">
              <a:spLocks noChangeArrowheads="1"/>
            </p:cNvSpPr>
            <p:nvPr/>
          </p:nvSpPr>
          <p:spPr bwMode="auto">
            <a:xfrm>
              <a:off x="4828" y="5490"/>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20" name="Group 1108"/>
          <p:cNvGrpSpPr>
            <a:grpSpLocks/>
          </p:cNvGrpSpPr>
          <p:nvPr/>
        </p:nvGrpSpPr>
        <p:grpSpPr bwMode="auto">
          <a:xfrm rot="532840">
            <a:off x="4853445" y="4785346"/>
            <a:ext cx="703610" cy="290677"/>
            <a:chOff x="3407" y="5239"/>
            <a:chExt cx="480" cy="322"/>
          </a:xfrm>
        </p:grpSpPr>
        <p:grpSp>
          <p:nvGrpSpPr>
            <p:cNvPr id="2371" name="Group 178"/>
            <p:cNvGrpSpPr>
              <a:grpSpLocks/>
            </p:cNvGrpSpPr>
            <p:nvPr/>
          </p:nvGrpSpPr>
          <p:grpSpPr bwMode="auto">
            <a:xfrm rot="-785662">
              <a:off x="3407" y="5239"/>
              <a:ext cx="480" cy="322"/>
              <a:chOff x="3181" y="6201"/>
              <a:chExt cx="844" cy="471"/>
            </a:xfrm>
          </p:grpSpPr>
          <p:sp>
            <p:nvSpPr>
              <p:cNvPr id="2373" name="Freeform 17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366FB"/>
                  </a:gs>
                  <a:gs pos="100000">
                    <a:srgbClr val="EDBF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5" name="Oval 18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2" name="Text Box 181"/>
            <p:cNvSpPr txBox="1">
              <a:spLocks noChangeArrowheads="1"/>
            </p:cNvSpPr>
            <p:nvPr/>
          </p:nvSpPr>
          <p:spPr bwMode="auto">
            <a:xfrm rot="21000754">
              <a:off x="3474" y="5249"/>
              <a:ext cx="35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Per1</a:t>
              </a:r>
            </a:p>
          </p:txBody>
        </p:sp>
      </p:grpSp>
      <p:grpSp>
        <p:nvGrpSpPr>
          <p:cNvPr id="2121" name="Group 182"/>
          <p:cNvGrpSpPr>
            <a:grpSpLocks/>
          </p:cNvGrpSpPr>
          <p:nvPr/>
        </p:nvGrpSpPr>
        <p:grpSpPr bwMode="auto">
          <a:xfrm>
            <a:off x="5715368" y="4920747"/>
            <a:ext cx="728529" cy="329494"/>
            <a:chOff x="3887" y="5463"/>
            <a:chExt cx="497" cy="365"/>
          </a:xfrm>
        </p:grpSpPr>
        <p:grpSp>
          <p:nvGrpSpPr>
            <p:cNvPr id="2367" name="Group 183"/>
            <p:cNvGrpSpPr>
              <a:grpSpLocks/>
            </p:cNvGrpSpPr>
            <p:nvPr/>
          </p:nvGrpSpPr>
          <p:grpSpPr bwMode="auto">
            <a:xfrm rot="-186416">
              <a:off x="3887" y="5463"/>
              <a:ext cx="432" cy="290"/>
              <a:chOff x="3181" y="6201"/>
              <a:chExt cx="844" cy="471"/>
            </a:xfrm>
          </p:grpSpPr>
          <p:sp>
            <p:nvSpPr>
              <p:cNvPr id="2369" name="Freeform 18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37D5D9"/>
                  </a:gs>
                  <a:gs pos="100000">
                    <a:srgbClr val="D5F6F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70" name="Oval 18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68" name="Text Box 186"/>
            <p:cNvSpPr txBox="1">
              <a:spLocks noChangeArrowheads="1"/>
            </p:cNvSpPr>
            <p:nvPr/>
          </p:nvSpPr>
          <p:spPr bwMode="auto">
            <a:xfrm>
              <a:off x="3959" y="5521"/>
              <a:ext cx="42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JAB1</a:t>
              </a:r>
            </a:p>
          </p:txBody>
        </p:sp>
      </p:grpSp>
      <p:grpSp>
        <p:nvGrpSpPr>
          <p:cNvPr id="2129" name="Group 1120"/>
          <p:cNvGrpSpPr>
            <a:grpSpLocks/>
          </p:cNvGrpSpPr>
          <p:nvPr/>
        </p:nvGrpSpPr>
        <p:grpSpPr bwMode="auto">
          <a:xfrm>
            <a:off x="3982726" y="4453145"/>
            <a:ext cx="725598" cy="346646"/>
            <a:chOff x="2717" y="4933"/>
            <a:chExt cx="495" cy="384"/>
          </a:xfrm>
        </p:grpSpPr>
        <p:grpSp>
          <p:nvGrpSpPr>
            <p:cNvPr id="16" name="Group 218"/>
            <p:cNvGrpSpPr>
              <a:grpSpLocks/>
            </p:cNvGrpSpPr>
            <p:nvPr/>
          </p:nvGrpSpPr>
          <p:grpSpPr bwMode="auto">
            <a:xfrm rot="-186416">
              <a:off x="2717" y="4933"/>
              <a:ext cx="480" cy="322"/>
              <a:chOff x="3181" y="6201"/>
              <a:chExt cx="844" cy="471"/>
            </a:xfrm>
          </p:grpSpPr>
          <p:sp>
            <p:nvSpPr>
              <p:cNvPr id="2342" name="Freeform 21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43" name="Oval 22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1" name="Text Box 221"/>
            <p:cNvSpPr txBox="1">
              <a:spLocks noChangeArrowheads="1"/>
            </p:cNvSpPr>
            <p:nvPr/>
          </p:nvSpPr>
          <p:spPr bwMode="auto">
            <a:xfrm>
              <a:off x="2786" y="5010"/>
              <a:ext cx="42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ARNT</a:t>
              </a:r>
            </a:p>
          </p:txBody>
        </p:sp>
      </p:grpSp>
      <p:grpSp>
        <p:nvGrpSpPr>
          <p:cNvPr id="2130" name="Group 1107"/>
          <p:cNvGrpSpPr>
            <a:grpSpLocks/>
          </p:cNvGrpSpPr>
          <p:nvPr/>
        </p:nvGrpSpPr>
        <p:grpSpPr bwMode="auto">
          <a:xfrm rot="747706">
            <a:off x="5979221" y="5249345"/>
            <a:ext cx="809152" cy="334008"/>
            <a:chOff x="4174" y="5815"/>
            <a:chExt cx="552" cy="370"/>
          </a:xfrm>
        </p:grpSpPr>
        <p:grpSp>
          <p:nvGrpSpPr>
            <p:cNvPr id="2336" name="Group 1106"/>
            <p:cNvGrpSpPr>
              <a:grpSpLocks/>
            </p:cNvGrpSpPr>
            <p:nvPr/>
          </p:nvGrpSpPr>
          <p:grpSpPr bwMode="auto">
            <a:xfrm>
              <a:off x="4174" y="5815"/>
              <a:ext cx="552" cy="370"/>
              <a:chOff x="4174" y="5815"/>
              <a:chExt cx="552" cy="370"/>
            </a:xfrm>
          </p:grpSpPr>
          <p:sp>
            <p:nvSpPr>
              <p:cNvPr id="2338" name="Freeform 224"/>
              <p:cNvSpPr>
                <a:spLocks/>
              </p:cNvSpPr>
              <p:nvPr/>
            </p:nvSpPr>
            <p:spPr bwMode="auto">
              <a:xfrm rot="20589408" flipH="1">
                <a:off x="4174" y="5815"/>
                <a:ext cx="552" cy="370"/>
              </a:xfrm>
              <a:custGeom>
                <a:avLst/>
                <a:gdLst>
                  <a:gd name="T0" fmla="*/ 289 w 1214"/>
                  <a:gd name="T1" fmla="*/ 19 h 738"/>
                  <a:gd name="T2" fmla="*/ 4 w 1214"/>
                  <a:gd name="T3" fmla="*/ 210 h 738"/>
                  <a:gd name="T4" fmla="*/ 85 w 1214"/>
                  <a:gd name="T5" fmla="*/ 352 h 738"/>
                  <a:gd name="T6" fmla="*/ 272 w 1214"/>
                  <a:gd name="T7" fmla="*/ 315 h 738"/>
                  <a:gd name="T8" fmla="*/ 459 w 1214"/>
                  <a:gd name="T9" fmla="*/ 345 h 738"/>
                  <a:gd name="T10" fmla="*/ 524 w 1214"/>
                  <a:gd name="T11" fmla="*/ 150 h 738"/>
                  <a:gd name="T12" fmla="*/ 289 w 1214"/>
                  <a:gd name="T13" fmla="*/ 19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00FF00"/>
                  </a:gs>
                  <a:gs pos="100000">
                    <a:srgbClr val="AFFFA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39" name="Oval 225"/>
              <p:cNvSpPr>
                <a:spLocks noChangeArrowheads="1"/>
              </p:cNvSpPr>
              <p:nvPr/>
            </p:nvSpPr>
            <p:spPr bwMode="auto">
              <a:xfrm rot="20589408" flipH="1">
                <a:off x="4287" y="5849"/>
                <a:ext cx="319" cy="123"/>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37" name="Text Box 226"/>
            <p:cNvSpPr txBox="1">
              <a:spLocks noChangeArrowheads="1"/>
            </p:cNvSpPr>
            <p:nvPr/>
          </p:nvSpPr>
          <p:spPr bwMode="auto">
            <a:xfrm rot="20775824">
              <a:off x="4207" y="5859"/>
              <a:ext cx="51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HNF4</a:t>
              </a:r>
              <a:r>
                <a:rPr lang="en-US" sz="1000">
                  <a:solidFill>
                    <a:srgbClr val="000000"/>
                  </a:solidFill>
                  <a:latin typeface="Symbol" charset="0"/>
                </a:rPr>
                <a:t>a</a:t>
              </a:r>
              <a:r>
                <a:rPr lang="en-US" smtClean="0">
                  <a:solidFill>
                    <a:srgbClr val="000000"/>
                  </a:solidFill>
                </a:rPr>
                <a:t>2</a:t>
              </a:r>
            </a:p>
          </p:txBody>
        </p:sp>
      </p:grpSp>
      <p:grpSp>
        <p:nvGrpSpPr>
          <p:cNvPr id="2131" name="Group 1104"/>
          <p:cNvGrpSpPr>
            <a:grpSpLocks/>
          </p:cNvGrpSpPr>
          <p:nvPr/>
        </p:nvGrpSpPr>
        <p:grpSpPr bwMode="auto">
          <a:xfrm rot="290640">
            <a:off x="6331027" y="5579742"/>
            <a:ext cx="773971" cy="319565"/>
            <a:chOff x="4319" y="6181"/>
            <a:chExt cx="528" cy="354"/>
          </a:xfrm>
        </p:grpSpPr>
        <p:grpSp>
          <p:nvGrpSpPr>
            <p:cNvPr id="2332" name="Group 228"/>
            <p:cNvGrpSpPr>
              <a:grpSpLocks/>
            </p:cNvGrpSpPr>
            <p:nvPr/>
          </p:nvGrpSpPr>
          <p:grpSpPr bwMode="auto">
            <a:xfrm rot="-690618">
              <a:off x="4319" y="6181"/>
              <a:ext cx="528" cy="354"/>
              <a:chOff x="3181" y="6201"/>
              <a:chExt cx="844" cy="471"/>
            </a:xfrm>
          </p:grpSpPr>
          <p:sp>
            <p:nvSpPr>
              <p:cNvPr id="2334" name="Freeform 22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A5A5A5"/>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35" name="Oval 23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33" name="Text Box 231"/>
            <p:cNvSpPr txBox="1">
              <a:spLocks noChangeArrowheads="1"/>
            </p:cNvSpPr>
            <p:nvPr/>
          </p:nvSpPr>
          <p:spPr bwMode="auto">
            <a:xfrm>
              <a:off x="4413" y="6209"/>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SRC1</a:t>
              </a:r>
            </a:p>
          </p:txBody>
        </p:sp>
      </p:grpSp>
      <p:grpSp>
        <p:nvGrpSpPr>
          <p:cNvPr id="2133" name="Group 253"/>
          <p:cNvGrpSpPr>
            <a:grpSpLocks/>
          </p:cNvGrpSpPr>
          <p:nvPr/>
        </p:nvGrpSpPr>
        <p:grpSpPr bwMode="auto">
          <a:xfrm>
            <a:off x="4022304" y="6018484"/>
            <a:ext cx="809152" cy="347549"/>
            <a:chOff x="2526" y="12467"/>
            <a:chExt cx="552" cy="385"/>
          </a:xfrm>
        </p:grpSpPr>
        <p:grpSp>
          <p:nvGrpSpPr>
            <p:cNvPr id="2308" name="Group 254"/>
            <p:cNvGrpSpPr>
              <a:grpSpLocks/>
            </p:cNvGrpSpPr>
            <p:nvPr/>
          </p:nvGrpSpPr>
          <p:grpSpPr bwMode="auto">
            <a:xfrm rot="-186416">
              <a:off x="2526" y="12467"/>
              <a:ext cx="552" cy="370"/>
              <a:chOff x="3181" y="6201"/>
              <a:chExt cx="844" cy="471"/>
            </a:xfrm>
          </p:grpSpPr>
          <p:sp>
            <p:nvSpPr>
              <p:cNvPr id="2310" name="Freeform 25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11" name="Oval 25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9" name="Text Box 257"/>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34" name="Group 1110"/>
          <p:cNvGrpSpPr>
            <a:grpSpLocks/>
          </p:cNvGrpSpPr>
          <p:nvPr/>
        </p:nvGrpSpPr>
        <p:grpSpPr bwMode="auto">
          <a:xfrm>
            <a:off x="4009111" y="5825277"/>
            <a:ext cx="725598" cy="355673"/>
            <a:chOff x="2735" y="6453"/>
            <a:chExt cx="495" cy="394"/>
          </a:xfrm>
        </p:grpSpPr>
        <p:grpSp>
          <p:nvGrpSpPr>
            <p:cNvPr id="2304" name="Group 259"/>
            <p:cNvGrpSpPr>
              <a:grpSpLocks/>
            </p:cNvGrpSpPr>
            <p:nvPr/>
          </p:nvGrpSpPr>
          <p:grpSpPr bwMode="auto">
            <a:xfrm rot="-186416">
              <a:off x="2735" y="6453"/>
              <a:ext cx="480" cy="322"/>
              <a:chOff x="3181" y="6201"/>
              <a:chExt cx="844" cy="471"/>
            </a:xfrm>
          </p:grpSpPr>
          <p:sp>
            <p:nvSpPr>
              <p:cNvPr id="2306" name="Freeform 26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07" name="Oval 26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5" name="Text Box 262"/>
            <p:cNvSpPr txBox="1">
              <a:spLocks noChangeArrowheads="1"/>
            </p:cNvSpPr>
            <p:nvPr/>
          </p:nvSpPr>
          <p:spPr bwMode="auto">
            <a:xfrm>
              <a:off x="2804" y="6540"/>
              <a:ext cx="42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ARNT</a:t>
              </a:r>
            </a:p>
          </p:txBody>
        </p:sp>
      </p:grpSp>
      <p:grpSp>
        <p:nvGrpSpPr>
          <p:cNvPr id="2135" name="Group 1111"/>
          <p:cNvGrpSpPr>
            <a:grpSpLocks/>
          </p:cNvGrpSpPr>
          <p:nvPr/>
        </p:nvGrpSpPr>
        <p:grpSpPr bwMode="auto">
          <a:xfrm>
            <a:off x="3938751" y="6245961"/>
            <a:ext cx="703610" cy="352965"/>
            <a:chOff x="2687" y="6919"/>
            <a:chExt cx="480" cy="391"/>
          </a:xfrm>
        </p:grpSpPr>
        <p:grpSp>
          <p:nvGrpSpPr>
            <p:cNvPr id="2300" name="Group 264"/>
            <p:cNvGrpSpPr>
              <a:grpSpLocks/>
            </p:cNvGrpSpPr>
            <p:nvPr/>
          </p:nvGrpSpPr>
          <p:grpSpPr bwMode="auto">
            <a:xfrm rot="-186416">
              <a:off x="2687" y="6919"/>
              <a:ext cx="480" cy="322"/>
              <a:chOff x="3181" y="6201"/>
              <a:chExt cx="844" cy="471"/>
            </a:xfrm>
          </p:grpSpPr>
          <p:sp>
            <p:nvSpPr>
              <p:cNvPr id="2302" name="Freeform 26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247FFA"/>
                  </a:gs>
                  <a:gs pos="100000">
                    <a:srgbClr val="B9D6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03" name="Oval 26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01" name="Text Box 267"/>
            <p:cNvSpPr txBox="1">
              <a:spLocks noChangeArrowheads="1"/>
            </p:cNvSpPr>
            <p:nvPr/>
          </p:nvSpPr>
          <p:spPr bwMode="auto">
            <a:xfrm>
              <a:off x="2742" y="7003"/>
              <a:ext cx="42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CREB</a:t>
              </a:r>
            </a:p>
          </p:txBody>
        </p:sp>
      </p:grpSp>
      <p:grpSp>
        <p:nvGrpSpPr>
          <p:cNvPr id="2136" name="Group 1112"/>
          <p:cNvGrpSpPr>
            <a:grpSpLocks/>
          </p:cNvGrpSpPr>
          <p:nvPr/>
        </p:nvGrpSpPr>
        <p:grpSpPr bwMode="auto">
          <a:xfrm>
            <a:off x="4149834" y="6484276"/>
            <a:ext cx="703610" cy="346646"/>
            <a:chOff x="2831" y="7183"/>
            <a:chExt cx="480" cy="384"/>
          </a:xfrm>
        </p:grpSpPr>
        <p:grpSp>
          <p:nvGrpSpPr>
            <p:cNvPr id="2296" name="Group 274"/>
            <p:cNvGrpSpPr>
              <a:grpSpLocks/>
            </p:cNvGrpSpPr>
            <p:nvPr/>
          </p:nvGrpSpPr>
          <p:grpSpPr bwMode="auto">
            <a:xfrm rot="-186416">
              <a:off x="2831" y="7183"/>
              <a:ext cx="480" cy="322"/>
              <a:chOff x="3181" y="6201"/>
              <a:chExt cx="844" cy="471"/>
            </a:xfrm>
          </p:grpSpPr>
          <p:sp>
            <p:nvSpPr>
              <p:cNvPr id="2298" name="Freeform 27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9" name="Oval 27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97" name="Text Box 277"/>
            <p:cNvSpPr txBox="1">
              <a:spLocks noChangeArrowheads="1"/>
            </p:cNvSpPr>
            <p:nvPr/>
          </p:nvSpPr>
          <p:spPr bwMode="auto">
            <a:xfrm>
              <a:off x="2896" y="7260"/>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c-Jun</a:t>
              </a:r>
            </a:p>
          </p:txBody>
        </p:sp>
      </p:grpSp>
      <p:grpSp>
        <p:nvGrpSpPr>
          <p:cNvPr id="2140" name="Group 293"/>
          <p:cNvGrpSpPr>
            <a:grpSpLocks/>
          </p:cNvGrpSpPr>
          <p:nvPr/>
        </p:nvGrpSpPr>
        <p:grpSpPr bwMode="auto">
          <a:xfrm>
            <a:off x="140722" y="4296046"/>
            <a:ext cx="1053950" cy="357647"/>
            <a:chOff x="1803" y="15567"/>
            <a:chExt cx="766" cy="422"/>
          </a:xfrm>
        </p:grpSpPr>
        <p:grpSp>
          <p:nvGrpSpPr>
            <p:cNvPr id="2280" name="Group 294"/>
            <p:cNvGrpSpPr>
              <a:grpSpLocks/>
            </p:cNvGrpSpPr>
            <p:nvPr/>
          </p:nvGrpSpPr>
          <p:grpSpPr bwMode="auto">
            <a:xfrm>
              <a:off x="1803" y="15567"/>
              <a:ext cx="766" cy="376"/>
              <a:chOff x="1318" y="6903"/>
              <a:chExt cx="980" cy="479"/>
            </a:xfrm>
          </p:grpSpPr>
          <p:sp>
            <p:nvSpPr>
              <p:cNvPr id="2282" name="Freeform 295"/>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C634FA"/>
                  </a:gs>
                  <a:gs pos="100000">
                    <a:srgbClr val="EAB5FD"/>
                  </a:gs>
                </a:gsLst>
                <a:lin ang="2700000" scaled="1"/>
              </a:gradFill>
              <a:ln w="9525">
                <a:solidFill>
                  <a:schemeClr val="tx1"/>
                </a:solidFill>
                <a:round/>
                <a:headEnd/>
                <a:tailEnd/>
              </a:ln>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83" name="Oval 296"/>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81" name="Text Box 297"/>
            <p:cNvSpPr txBox="1">
              <a:spLocks noChangeArrowheads="1"/>
            </p:cNvSpPr>
            <p:nvPr/>
          </p:nvSpPr>
          <p:spPr bwMode="auto">
            <a:xfrm>
              <a:off x="2039" y="15735"/>
              <a:ext cx="339"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LDHA</a:t>
              </a:r>
            </a:p>
          </p:txBody>
        </p:sp>
      </p:grpSp>
      <p:grpSp>
        <p:nvGrpSpPr>
          <p:cNvPr id="2141" name="Group 298"/>
          <p:cNvGrpSpPr>
            <a:grpSpLocks/>
          </p:cNvGrpSpPr>
          <p:nvPr/>
        </p:nvGrpSpPr>
        <p:grpSpPr bwMode="auto">
          <a:xfrm>
            <a:off x="1232784" y="4721262"/>
            <a:ext cx="592205" cy="226585"/>
            <a:chOff x="4284" y="11745"/>
            <a:chExt cx="404" cy="251"/>
          </a:xfrm>
        </p:grpSpPr>
        <p:pic>
          <p:nvPicPr>
            <p:cNvPr id="2278" name="Picture 299" descr="AT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4" y="11745"/>
              <a:ext cx="40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9" name="Text Box 300"/>
            <p:cNvSpPr txBox="1">
              <a:spLocks noChangeArrowheads="1"/>
            </p:cNvSpPr>
            <p:nvPr/>
          </p:nvSpPr>
          <p:spPr bwMode="auto">
            <a:xfrm>
              <a:off x="4372" y="11757"/>
              <a:ext cx="259"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ATP</a:t>
              </a:r>
            </a:p>
          </p:txBody>
        </p:sp>
      </p:grpSp>
      <p:grpSp>
        <p:nvGrpSpPr>
          <p:cNvPr id="2142" name="Group 1118"/>
          <p:cNvGrpSpPr>
            <a:grpSpLocks/>
          </p:cNvGrpSpPr>
          <p:nvPr/>
        </p:nvGrpSpPr>
        <p:grpSpPr bwMode="auto">
          <a:xfrm>
            <a:off x="1757561" y="4989355"/>
            <a:ext cx="779835" cy="306926"/>
            <a:chOff x="1199" y="5527"/>
            <a:chExt cx="532" cy="340"/>
          </a:xfrm>
        </p:grpSpPr>
        <p:grpSp>
          <p:nvGrpSpPr>
            <p:cNvPr id="2274" name="Group 302"/>
            <p:cNvGrpSpPr>
              <a:grpSpLocks/>
            </p:cNvGrpSpPr>
            <p:nvPr/>
          </p:nvGrpSpPr>
          <p:grpSpPr bwMode="auto">
            <a:xfrm rot="203243">
              <a:off x="1199" y="5527"/>
              <a:ext cx="532" cy="334"/>
              <a:chOff x="4489" y="2452"/>
              <a:chExt cx="539" cy="338"/>
            </a:xfrm>
          </p:grpSpPr>
          <p:sp>
            <p:nvSpPr>
              <p:cNvPr id="2276" name="Freeform 303"/>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FD57CC"/>
                  </a:gs>
                  <a:gs pos="100000">
                    <a:srgbClr val="FE90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77" name="Oval 304"/>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smtClean="0">
                  <a:solidFill>
                    <a:srgbClr val="8B8B8B"/>
                  </a:solidFill>
                  <a:latin typeface="Arial" charset="0"/>
                  <a:ea typeface="ＭＳ Ｐゴシック" charset="0"/>
                </a:endParaRPr>
              </a:p>
            </p:txBody>
          </p:sp>
        </p:grpSp>
        <p:sp>
          <p:nvSpPr>
            <p:cNvPr id="2275" name="Text Box 305"/>
            <p:cNvSpPr txBox="1">
              <a:spLocks noChangeArrowheads="1"/>
            </p:cNvSpPr>
            <p:nvPr/>
          </p:nvSpPr>
          <p:spPr bwMode="auto">
            <a:xfrm>
              <a:off x="1353" y="5611"/>
              <a:ext cx="27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900" dirty="0" smtClean="0">
                  <a:solidFill>
                    <a:srgbClr val="000000"/>
                  </a:solidFill>
                </a:rPr>
                <a:t>ET1</a:t>
              </a:r>
            </a:p>
          </p:txBody>
        </p:sp>
      </p:grpSp>
      <p:grpSp>
        <p:nvGrpSpPr>
          <p:cNvPr id="2143" name="Group 1117"/>
          <p:cNvGrpSpPr>
            <a:grpSpLocks/>
          </p:cNvGrpSpPr>
          <p:nvPr/>
        </p:nvGrpSpPr>
        <p:grpSpPr bwMode="auto">
          <a:xfrm>
            <a:off x="1372040" y="5552665"/>
            <a:ext cx="1147764" cy="329494"/>
            <a:chOff x="936" y="6151"/>
            <a:chExt cx="783" cy="365"/>
          </a:xfrm>
        </p:grpSpPr>
        <p:grpSp>
          <p:nvGrpSpPr>
            <p:cNvPr id="2270" name="Group 307"/>
            <p:cNvGrpSpPr>
              <a:grpSpLocks/>
            </p:cNvGrpSpPr>
            <p:nvPr/>
          </p:nvGrpSpPr>
          <p:grpSpPr bwMode="auto">
            <a:xfrm>
              <a:off x="1039" y="6151"/>
              <a:ext cx="574" cy="365"/>
              <a:chOff x="2589" y="6759"/>
              <a:chExt cx="855" cy="544"/>
            </a:xfrm>
          </p:grpSpPr>
          <p:sp>
            <p:nvSpPr>
              <p:cNvPr id="2272" name="Freeform 308"/>
              <p:cNvSpPr>
                <a:spLocks/>
              </p:cNvSpPr>
              <p:nvPr/>
            </p:nvSpPr>
            <p:spPr bwMode="auto">
              <a:xfrm>
                <a:off x="2589" y="6759"/>
                <a:ext cx="855" cy="544"/>
              </a:xfrm>
              <a:custGeom>
                <a:avLst/>
                <a:gdLst>
                  <a:gd name="T0" fmla="*/ 180 w 974"/>
                  <a:gd name="T1" fmla="*/ 115 h 449"/>
                  <a:gd name="T2" fmla="*/ 255 w 974"/>
                  <a:gd name="T3" fmla="*/ 33 h 449"/>
                  <a:gd name="T4" fmla="*/ 383 w 974"/>
                  <a:gd name="T5" fmla="*/ 73 h 449"/>
                  <a:gd name="T6" fmla="*/ 480 w 974"/>
                  <a:gd name="T7" fmla="*/ 6 h 449"/>
                  <a:gd name="T8" fmla="*/ 603 w 974"/>
                  <a:gd name="T9" fmla="*/ 96 h 449"/>
                  <a:gd name="T10" fmla="*/ 725 w 974"/>
                  <a:gd name="T11" fmla="*/ 84 h 449"/>
                  <a:gd name="T12" fmla="*/ 758 w 974"/>
                  <a:gd name="T13" fmla="*/ 191 h 449"/>
                  <a:gd name="T14" fmla="*/ 837 w 974"/>
                  <a:gd name="T15" fmla="*/ 244 h 449"/>
                  <a:gd name="T16" fmla="*/ 787 w 974"/>
                  <a:gd name="T17" fmla="*/ 351 h 449"/>
                  <a:gd name="T18" fmla="*/ 759 w 974"/>
                  <a:gd name="T19" fmla="*/ 460 h 449"/>
                  <a:gd name="T20" fmla="*/ 649 w 974"/>
                  <a:gd name="T21" fmla="*/ 465 h 449"/>
                  <a:gd name="T22" fmla="*/ 552 w 974"/>
                  <a:gd name="T23" fmla="*/ 540 h 449"/>
                  <a:gd name="T24" fmla="*/ 447 w 974"/>
                  <a:gd name="T25" fmla="*/ 476 h 449"/>
                  <a:gd name="T26" fmla="*/ 349 w 974"/>
                  <a:gd name="T27" fmla="*/ 540 h 449"/>
                  <a:gd name="T28" fmla="*/ 256 w 974"/>
                  <a:gd name="T29" fmla="*/ 471 h 449"/>
                  <a:gd name="T30" fmla="*/ 138 w 974"/>
                  <a:gd name="T31" fmla="*/ 475 h 449"/>
                  <a:gd name="T32" fmla="*/ 89 w 974"/>
                  <a:gd name="T33" fmla="*/ 393 h 449"/>
                  <a:gd name="T34" fmla="*/ 6 w 974"/>
                  <a:gd name="T35" fmla="*/ 326 h 449"/>
                  <a:gd name="T36" fmla="*/ 52 w 974"/>
                  <a:gd name="T37" fmla="*/ 242 h 449"/>
                  <a:gd name="T38" fmla="*/ 51 w 974"/>
                  <a:gd name="T39" fmla="*/ 134 h 449"/>
                  <a:gd name="T40" fmla="*/ 180 w 974"/>
                  <a:gd name="T41" fmla="*/ 115 h 4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449"/>
                  <a:gd name="T65" fmla="*/ 974 w 974"/>
                  <a:gd name="T66" fmla="*/ 449 h 4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449">
                    <a:moveTo>
                      <a:pt x="205" y="95"/>
                    </a:moveTo>
                    <a:cubicBezTo>
                      <a:pt x="203" y="35"/>
                      <a:pt x="250" y="33"/>
                      <a:pt x="290" y="27"/>
                    </a:cubicBezTo>
                    <a:cubicBezTo>
                      <a:pt x="330" y="21"/>
                      <a:pt x="413" y="18"/>
                      <a:pt x="436" y="60"/>
                    </a:cubicBezTo>
                    <a:cubicBezTo>
                      <a:pt x="454" y="36"/>
                      <a:pt x="505" y="2"/>
                      <a:pt x="547" y="5"/>
                    </a:cubicBezTo>
                    <a:cubicBezTo>
                      <a:pt x="589" y="8"/>
                      <a:pt x="695" y="0"/>
                      <a:pt x="687" y="79"/>
                    </a:cubicBezTo>
                    <a:cubicBezTo>
                      <a:pt x="754" y="54"/>
                      <a:pt x="776" y="61"/>
                      <a:pt x="826" y="69"/>
                    </a:cubicBezTo>
                    <a:cubicBezTo>
                      <a:pt x="876" y="77"/>
                      <a:pt x="887" y="111"/>
                      <a:pt x="863" y="158"/>
                    </a:cubicBezTo>
                    <a:cubicBezTo>
                      <a:pt x="913" y="164"/>
                      <a:pt x="948" y="179"/>
                      <a:pt x="953" y="201"/>
                    </a:cubicBezTo>
                    <a:cubicBezTo>
                      <a:pt x="974" y="244"/>
                      <a:pt x="938" y="275"/>
                      <a:pt x="896" y="290"/>
                    </a:cubicBezTo>
                    <a:cubicBezTo>
                      <a:pt x="922" y="343"/>
                      <a:pt x="895" y="359"/>
                      <a:pt x="865" y="380"/>
                    </a:cubicBezTo>
                    <a:cubicBezTo>
                      <a:pt x="835" y="401"/>
                      <a:pt x="770" y="392"/>
                      <a:pt x="739" y="384"/>
                    </a:cubicBezTo>
                    <a:cubicBezTo>
                      <a:pt x="724" y="404"/>
                      <a:pt x="731" y="449"/>
                      <a:pt x="629" y="446"/>
                    </a:cubicBezTo>
                    <a:cubicBezTo>
                      <a:pt x="527" y="443"/>
                      <a:pt x="536" y="410"/>
                      <a:pt x="509" y="393"/>
                    </a:cubicBezTo>
                    <a:cubicBezTo>
                      <a:pt x="468" y="418"/>
                      <a:pt x="434" y="448"/>
                      <a:pt x="398" y="446"/>
                    </a:cubicBezTo>
                    <a:cubicBezTo>
                      <a:pt x="321" y="445"/>
                      <a:pt x="334" y="396"/>
                      <a:pt x="292" y="389"/>
                    </a:cubicBezTo>
                    <a:cubicBezTo>
                      <a:pt x="252" y="380"/>
                      <a:pt x="189" y="403"/>
                      <a:pt x="157" y="392"/>
                    </a:cubicBezTo>
                    <a:cubicBezTo>
                      <a:pt x="125" y="381"/>
                      <a:pt x="103" y="354"/>
                      <a:pt x="101" y="324"/>
                    </a:cubicBezTo>
                    <a:cubicBezTo>
                      <a:pt x="56" y="320"/>
                      <a:pt x="14" y="289"/>
                      <a:pt x="7" y="269"/>
                    </a:cubicBezTo>
                    <a:cubicBezTo>
                      <a:pt x="0" y="200"/>
                      <a:pt x="50" y="213"/>
                      <a:pt x="59" y="200"/>
                    </a:cubicBezTo>
                    <a:cubicBezTo>
                      <a:pt x="40" y="164"/>
                      <a:pt x="1" y="161"/>
                      <a:pt x="58" y="111"/>
                    </a:cubicBezTo>
                    <a:cubicBezTo>
                      <a:pt x="115" y="61"/>
                      <a:pt x="194" y="80"/>
                      <a:pt x="205" y="95"/>
                    </a:cubicBezTo>
                    <a:close/>
                  </a:path>
                </a:pathLst>
              </a:custGeom>
              <a:gradFill rotWithShape="1">
                <a:gsLst>
                  <a:gs pos="0">
                    <a:srgbClr val="FD6A00"/>
                  </a:gs>
                  <a:gs pos="100000">
                    <a:srgbClr val="FFA25D"/>
                  </a:gs>
                </a:gsLst>
                <a:lin ang="5400000" scaled="1"/>
              </a:gradFill>
              <a:ln>
                <a:noFill/>
              </a:ln>
              <a:effectLst>
                <a:prstShdw prst="shdw17" dist="29783" dir="1514402">
                  <a:srgbClr val="984000">
                    <a:alpha val="74998"/>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73" name="Oval 309"/>
              <p:cNvSpPr>
                <a:spLocks noChangeArrowheads="1"/>
              </p:cNvSpPr>
              <p:nvPr/>
            </p:nvSpPr>
            <p:spPr bwMode="auto">
              <a:xfrm>
                <a:off x="2914" y="6955"/>
                <a:ext cx="514" cy="290"/>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71" name="Text Box 310"/>
            <p:cNvSpPr txBox="1">
              <a:spLocks noChangeArrowheads="1"/>
            </p:cNvSpPr>
            <p:nvPr/>
          </p:nvSpPr>
          <p:spPr bwMode="auto">
            <a:xfrm>
              <a:off x="936" y="6239"/>
              <a:ext cx="783"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900" dirty="0" err="1" smtClean="0">
                  <a:solidFill>
                    <a:srgbClr val="000000"/>
                  </a:solidFill>
                </a:rPr>
                <a:t>Epo</a:t>
              </a:r>
              <a:endParaRPr lang="en-US" sz="900" dirty="0" smtClean="0">
                <a:solidFill>
                  <a:srgbClr val="000000"/>
                </a:solidFill>
              </a:endParaRPr>
            </a:p>
          </p:txBody>
        </p:sp>
      </p:grpSp>
      <p:grpSp>
        <p:nvGrpSpPr>
          <p:cNvPr id="2144" name="Group 1116"/>
          <p:cNvGrpSpPr>
            <a:grpSpLocks/>
          </p:cNvGrpSpPr>
          <p:nvPr/>
        </p:nvGrpSpPr>
        <p:grpSpPr bwMode="auto">
          <a:xfrm>
            <a:off x="1270900" y="5861392"/>
            <a:ext cx="584876" cy="471222"/>
            <a:chOff x="867" y="6493"/>
            <a:chExt cx="399" cy="522"/>
          </a:xfrm>
        </p:grpSpPr>
        <p:grpSp>
          <p:nvGrpSpPr>
            <p:cNvPr id="2266" name="Group 312"/>
            <p:cNvGrpSpPr>
              <a:grpSpLocks/>
            </p:cNvGrpSpPr>
            <p:nvPr/>
          </p:nvGrpSpPr>
          <p:grpSpPr bwMode="auto">
            <a:xfrm>
              <a:off x="867" y="6493"/>
              <a:ext cx="380" cy="522"/>
              <a:chOff x="880" y="261"/>
              <a:chExt cx="384" cy="473"/>
            </a:xfrm>
          </p:grpSpPr>
          <p:sp>
            <p:nvSpPr>
              <p:cNvPr id="2268" name="Freeform 313"/>
              <p:cNvSpPr>
                <a:spLocks/>
              </p:cNvSpPr>
              <p:nvPr/>
            </p:nvSpPr>
            <p:spPr bwMode="auto">
              <a:xfrm>
                <a:off x="880" y="280"/>
                <a:ext cx="384" cy="454"/>
              </a:xfrm>
              <a:custGeom>
                <a:avLst/>
                <a:gdLst>
                  <a:gd name="T0" fmla="*/ 13 w 384"/>
                  <a:gd name="T1" fmla="*/ 427 h 454"/>
                  <a:gd name="T2" fmla="*/ 1 w 384"/>
                  <a:gd name="T3" fmla="*/ 379 h 454"/>
                  <a:gd name="T4" fmla="*/ 37 w 384"/>
                  <a:gd name="T5" fmla="*/ 156 h 454"/>
                  <a:gd name="T6" fmla="*/ 196 w 384"/>
                  <a:gd name="T7" fmla="*/ 0 h 454"/>
                  <a:gd name="T8" fmla="*/ 346 w 384"/>
                  <a:gd name="T9" fmla="*/ 151 h 454"/>
                  <a:gd name="T10" fmla="*/ 380 w 384"/>
                  <a:gd name="T11" fmla="*/ 374 h 454"/>
                  <a:gd name="T12" fmla="*/ 368 w 384"/>
                  <a:gd name="T13" fmla="*/ 421 h 454"/>
                  <a:gd name="T14" fmla="*/ 275 w 384"/>
                  <a:gd name="T15" fmla="*/ 405 h 454"/>
                  <a:gd name="T16" fmla="*/ 193 w 384"/>
                  <a:gd name="T17" fmla="*/ 454 h 454"/>
                  <a:gd name="T18" fmla="*/ 113 w 384"/>
                  <a:gd name="T19" fmla="*/ 409 h 454"/>
                  <a:gd name="T20" fmla="*/ 13 w 384"/>
                  <a:gd name="T21" fmla="*/ 427 h 4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4"/>
                  <a:gd name="T34" fmla="*/ 0 h 454"/>
                  <a:gd name="T35" fmla="*/ 384 w 384"/>
                  <a:gd name="T36" fmla="*/ 454 h 4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4" h="454">
                    <a:moveTo>
                      <a:pt x="13" y="427"/>
                    </a:moveTo>
                    <a:cubicBezTo>
                      <a:pt x="4" y="402"/>
                      <a:pt x="0" y="421"/>
                      <a:pt x="1" y="379"/>
                    </a:cubicBezTo>
                    <a:cubicBezTo>
                      <a:pt x="43" y="318"/>
                      <a:pt x="7" y="259"/>
                      <a:pt x="37" y="156"/>
                    </a:cubicBezTo>
                    <a:cubicBezTo>
                      <a:pt x="67" y="53"/>
                      <a:pt x="133" y="34"/>
                      <a:pt x="196" y="0"/>
                    </a:cubicBezTo>
                    <a:cubicBezTo>
                      <a:pt x="239" y="30"/>
                      <a:pt x="321" y="59"/>
                      <a:pt x="346" y="151"/>
                    </a:cubicBezTo>
                    <a:cubicBezTo>
                      <a:pt x="371" y="243"/>
                      <a:pt x="350" y="334"/>
                      <a:pt x="380" y="374"/>
                    </a:cubicBezTo>
                    <a:cubicBezTo>
                      <a:pt x="384" y="419"/>
                      <a:pt x="374" y="403"/>
                      <a:pt x="368" y="421"/>
                    </a:cubicBezTo>
                    <a:cubicBezTo>
                      <a:pt x="351" y="426"/>
                      <a:pt x="304" y="400"/>
                      <a:pt x="275" y="405"/>
                    </a:cubicBezTo>
                    <a:cubicBezTo>
                      <a:pt x="246" y="410"/>
                      <a:pt x="214" y="433"/>
                      <a:pt x="193" y="454"/>
                    </a:cubicBezTo>
                    <a:cubicBezTo>
                      <a:pt x="170" y="436"/>
                      <a:pt x="144" y="414"/>
                      <a:pt x="113" y="409"/>
                    </a:cubicBezTo>
                    <a:cubicBezTo>
                      <a:pt x="82" y="403"/>
                      <a:pt x="44" y="408"/>
                      <a:pt x="13" y="427"/>
                    </a:cubicBezTo>
                    <a:close/>
                  </a:path>
                </a:pathLst>
              </a:custGeom>
              <a:gradFill rotWithShape="1">
                <a:gsLst>
                  <a:gs pos="0">
                    <a:srgbClr val="FF4A4A"/>
                  </a:gs>
                  <a:gs pos="100000">
                    <a:srgbClr val="FF8F8F"/>
                  </a:gs>
                </a:gsLst>
                <a:lin ang="5400000" scaled="1"/>
              </a:gradFill>
              <a:ln>
                <a:noFill/>
              </a:ln>
              <a:effectLst>
                <a:prstShdw prst="shdw17" dist="28398" dir="17793903">
                  <a:srgbClr val="992C2C">
                    <a:alpha val="50000"/>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es-ES" sz="800" b="1">
                  <a:solidFill>
                    <a:srgbClr val="FFFFFF"/>
                  </a:solidFill>
                  <a:latin typeface="Arial" charset="0"/>
                  <a:ea typeface="ＭＳ Ｐゴシック" charset="0"/>
                </a:endParaRPr>
              </a:p>
            </p:txBody>
          </p:sp>
          <p:sp>
            <p:nvSpPr>
              <p:cNvPr id="2269" name="Oval 314"/>
              <p:cNvSpPr>
                <a:spLocks noChangeArrowheads="1"/>
              </p:cNvSpPr>
              <p:nvPr/>
            </p:nvSpPr>
            <p:spPr bwMode="auto">
              <a:xfrm rot="-4197374">
                <a:off x="864" y="300"/>
                <a:ext cx="312" cy="234"/>
              </a:xfrm>
              <a:prstGeom prst="ellipse">
                <a:avLst/>
              </a:prstGeom>
              <a:gradFill rotWithShape="1">
                <a:gsLst>
                  <a:gs pos="0">
                    <a:schemeClr val="bg1">
                      <a:alpha val="82999"/>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sz="800" b="1">
                  <a:solidFill>
                    <a:srgbClr val="FFFFFF"/>
                  </a:solidFill>
                  <a:latin typeface="Arial" charset="0"/>
                  <a:ea typeface="ＭＳ Ｐゴシック" charset="0"/>
                </a:endParaRPr>
              </a:p>
            </p:txBody>
          </p:sp>
        </p:grpSp>
        <p:sp>
          <p:nvSpPr>
            <p:cNvPr id="2267" name="Text Box 315"/>
            <p:cNvSpPr txBox="1">
              <a:spLocks noChangeArrowheads="1"/>
            </p:cNvSpPr>
            <p:nvPr/>
          </p:nvSpPr>
          <p:spPr bwMode="auto">
            <a:xfrm>
              <a:off x="926" y="6698"/>
              <a:ext cx="340"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900" dirty="0" smtClean="0">
                  <a:solidFill>
                    <a:srgbClr val="000000"/>
                  </a:solidFill>
                </a:rPr>
                <a:t>VEGF</a:t>
              </a:r>
            </a:p>
          </p:txBody>
        </p:sp>
      </p:grpSp>
      <p:grpSp>
        <p:nvGrpSpPr>
          <p:cNvPr id="2145" name="Group 1115"/>
          <p:cNvGrpSpPr>
            <a:grpSpLocks/>
          </p:cNvGrpSpPr>
          <p:nvPr/>
        </p:nvGrpSpPr>
        <p:grpSpPr bwMode="auto">
          <a:xfrm rot="2004100">
            <a:off x="1685265" y="6331202"/>
            <a:ext cx="985054" cy="315051"/>
            <a:chOff x="1055" y="7039"/>
            <a:chExt cx="672" cy="349"/>
          </a:xfrm>
        </p:grpSpPr>
        <p:grpSp>
          <p:nvGrpSpPr>
            <p:cNvPr id="2262" name="Group 317"/>
            <p:cNvGrpSpPr>
              <a:grpSpLocks/>
            </p:cNvGrpSpPr>
            <p:nvPr/>
          </p:nvGrpSpPr>
          <p:grpSpPr bwMode="auto">
            <a:xfrm rot="-1922616">
              <a:off x="1055" y="7039"/>
              <a:ext cx="672" cy="330"/>
              <a:chOff x="1318" y="6903"/>
              <a:chExt cx="980" cy="479"/>
            </a:xfrm>
          </p:grpSpPr>
          <p:sp>
            <p:nvSpPr>
              <p:cNvPr id="2264" name="Freeform 318"/>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AEBB01"/>
                  </a:gs>
                  <a:gs pos="100000">
                    <a:srgbClr val="F9FFAB"/>
                  </a:gs>
                </a:gsLst>
                <a:lin ang="54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5" name="Oval 319"/>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63" name="Text Box 320"/>
            <p:cNvSpPr txBox="1">
              <a:spLocks noChangeArrowheads="1"/>
            </p:cNvSpPr>
            <p:nvPr/>
          </p:nvSpPr>
          <p:spPr bwMode="auto">
            <a:xfrm rot="19677384">
              <a:off x="1173" y="7081"/>
              <a:ext cx="448"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NOS</a:t>
              </a:r>
              <a:r>
                <a:rPr lang="en-US" sz="1000">
                  <a:solidFill>
                    <a:srgbClr val="000000"/>
                  </a:solidFill>
                  <a:latin typeface="Baskerville Old Face" charset="0"/>
                </a:rPr>
                <a:t>III</a:t>
              </a:r>
            </a:p>
          </p:txBody>
        </p:sp>
      </p:grpSp>
      <p:grpSp>
        <p:nvGrpSpPr>
          <p:cNvPr id="2146" name="Group 1078"/>
          <p:cNvGrpSpPr>
            <a:grpSpLocks/>
          </p:cNvGrpSpPr>
          <p:nvPr/>
        </p:nvGrpSpPr>
        <p:grpSpPr bwMode="auto">
          <a:xfrm>
            <a:off x="237469" y="745652"/>
            <a:ext cx="1007042" cy="895503"/>
            <a:chOff x="162" y="826"/>
            <a:chExt cx="687" cy="992"/>
          </a:xfrm>
        </p:grpSpPr>
        <p:grpSp>
          <p:nvGrpSpPr>
            <p:cNvPr id="2257" name="Group 322"/>
            <p:cNvGrpSpPr>
              <a:grpSpLocks/>
            </p:cNvGrpSpPr>
            <p:nvPr/>
          </p:nvGrpSpPr>
          <p:grpSpPr bwMode="auto">
            <a:xfrm rot="-374300">
              <a:off x="285" y="826"/>
              <a:ext cx="416" cy="992"/>
              <a:chOff x="4932" y="2576"/>
              <a:chExt cx="376" cy="896"/>
            </a:xfrm>
          </p:grpSpPr>
          <p:sp>
            <p:nvSpPr>
              <p:cNvPr id="2259" name="Freeform 323"/>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0" name="Oval 324"/>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61" name="Oval 325"/>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74" name="Rectangle 326"/>
            <p:cNvSpPr>
              <a:spLocks noChangeArrowheads="1"/>
            </p:cNvSpPr>
            <p:nvPr/>
          </p:nvSpPr>
          <p:spPr bwMode="auto">
            <a:xfrm rot="21225700">
              <a:off x="162" y="989"/>
              <a:ext cx="687" cy="409"/>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Glucose</a:t>
              </a:r>
            </a:p>
            <a:p>
              <a:pPr defTabSz="1750698" fontAlgn="base">
                <a:spcBef>
                  <a:spcPct val="0"/>
                </a:spcBef>
                <a:spcAft>
                  <a:spcPct val="0"/>
                </a:spcAft>
                <a:defRPr/>
              </a:pPr>
              <a:r>
                <a:rPr lang="en-US" sz="900" b="1">
                  <a:solidFill>
                    <a:srgbClr val="FFFFFF"/>
                  </a:solidFill>
                  <a:latin typeface="Arial" charset="0"/>
                  <a:ea typeface="ＭＳ Ｐゴシック" charset="0"/>
                </a:rPr>
                <a:t>Transporter</a:t>
              </a:r>
            </a:p>
          </p:txBody>
        </p:sp>
      </p:grpSp>
      <p:grpSp>
        <p:nvGrpSpPr>
          <p:cNvPr id="2147" name="Group 1079"/>
          <p:cNvGrpSpPr>
            <a:grpSpLocks/>
          </p:cNvGrpSpPr>
          <p:nvPr/>
        </p:nvGrpSpPr>
        <p:grpSpPr bwMode="auto">
          <a:xfrm>
            <a:off x="1382303" y="584064"/>
            <a:ext cx="968929" cy="895503"/>
            <a:chOff x="943" y="647"/>
            <a:chExt cx="661" cy="992"/>
          </a:xfrm>
        </p:grpSpPr>
        <p:grpSp>
          <p:nvGrpSpPr>
            <p:cNvPr id="2252" name="Group 328"/>
            <p:cNvGrpSpPr>
              <a:grpSpLocks/>
            </p:cNvGrpSpPr>
            <p:nvPr/>
          </p:nvGrpSpPr>
          <p:grpSpPr bwMode="auto">
            <a:xfrm rot="-374300">
              <a:off x="1055" y="647"/>
              <a:ext cx="416" cy="992"/>
              <a:chOff x="4932" y="2576"/>
              <a:chExt cx="376" cy="896"/>
            </a:xfrm>
          </p:grpSpPr>
          <p:sp>
            <p:nvSpPr>
              <p:cNvPr id="2254" name="Freeform 329"/>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5" name="Oval 330"/>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6" name="Oval 331"/>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0" name="Rectangle 332"/>
            <p:cNvSpPr>
              <a:spLocks noChangeArrowheads="1"/>
            </p:cNvSpPr>
            <p:nvPr/>
          </p:nvSpPr>
          <p:spPr bwMode="auto">
            <a:xfrm rot="21225700">
              <a:off x="943" y="857"/>
              <a:ext cx="661" cy="409"/>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Glucose</a:t>
              </a:r>
            </a:p>
            <a:p>
              <a:pPr algn="ctr" defTabSz="1750698" fontAlgn="base">
                <a:spcBef>
                  <a:spcPct val="0"/>
                </a:spcBef>
                <a:spcAft>
                  <a:spcPct val="0"/>
                </a:spcAft>
                <a:defRPr/>
              </a:pPr>
              <a:r>
                <a:rPr lang="en-US" sz="900" b="1">
                  <a:solidFill>
                    <a:srgbClr val="FFFFFF"/>
                  </a:solidFill>
                  <a:latin typeface="Arial" charset="0"/>
                  <a:ea typeface="ＭＳ Ｐゴシック" charset="0"/>
                </a:rPr>
                <a:t>Transporter</a:t>
              </a:r>
            </a:p>
          </p:txBody>
        </p:sp>
      </p:grpSp>
      <p:sp>
        <p:nvSpPr>
          <p:cNvPr id="2148" name="Oval 333" descr="Large confetti"/>
          <p:cNvSpPr>
            <a:spLocks noChangeArrowheads="1"/>
          </p:cNvSpPr>
          <p:nvPr/>
        </p:nvSpPr>
        <p:spPr bwMode="auto">
          <a:xfrm>
            <a:off x="1420413" y="250056"/>
            <a:ext cx="656703" cy="404421"/>
          </a:xfrm>
          <a:prstGeom prst="ellipse">
            <a:avLst/>
          </a:prstGeom>
          <a:pattFill prst="lgConfetti">
            <a:fgClr>
              <a:srgbClr val="FA9B00"/>
            </a:fgClr>
            <a:bgClr>
              <a:srgbClr val="D88500"/>
            </a:bgClr>
          </a:pattFill>
          <a:ln w="9525">
            <a:solidFill>
              <a:schemeClr val="tx1"/>
            </a:solidFill>
            <a:round/>
            <a:headEnd/>
            <a:tailEnd/>
          </a:ln>
        </p:spPr>
        <p:txBody>
          <a:bodyPr wrap="none" lIns="66605" tIns="33303" rIns="66605" bIns="33303" anchor="ctr"/>
          <a:lstStyle/>
          <a:p>
            <a:pPr algn="ctr" defTabSz="1750698" fontAlgn="base">
              <a:spcBef>
                <a:spcPct val="0"/>
              </a:spcBef>
              <a:spcAft>
                <a:spcPct val="0"/>
              </a:spcAft>
            </a:pPr>
            <a:r>
              <a:rPr lang="en-US" sz="900" b="1">
                <a:solidFill>
                  <a:srgbClr val="000000"/>
                </a:solidFill>
                <a:latin typeface="Arial" charset="0"/>
                <a:ea typeface="ＭＳ Ｐゴシック" charset="0"/>
              </a:rPr>
              <a:t>Glucose</a:t>
            </a:r>
          </a:p>
        </p:txBody>
      </p:sp>
      <p:grpSp>
        <p:nvGrpSpPr>
          <p:cNvPr id="2149" name="Group 1080"/>
          <p:cNvGrpSpPr>
            <a:grpSpLocks/>
          </p:cNvGrpSpPr>
          <p:nvPr/>
        </p:nvGrpSpPr>
        <p:grpSpPr bwMode="auto">
          <a:xfrm>
            <a:off x="246265" y="1912875"/>
            <a:ext cx="1839648" cy="1169931"/>
            <a:chOff x="168" y="2119"/>
            <a:chExt cx="1255" cy="1296"/>
          </a:xfrm>
        </p:grpSpPr>
        <p:grpSp>
          <p:nvGrpSpPr>
            <p:cNvPr id="2217" name="Group 335"/>
            <p:cNvGrpSpPr>
              <a:grpSpLocks/>
            </p:cNvGrpSpPr>
            <p:nvPr/>
          </p:nvGrpSpPr>
          <p:grpSpPr bwMode="auto">
            <a:xfrm>
              <a:off x="168" y="2119"/>
              <a:ext cx="1255" cy="1296"/>
              <a:chOff x="168" y="2119"/>
              <a:chExt cx="1255" cy="1296"/>
            </a:xfrm>
          </p:grpSpPr>
          <p:grpSp>
            <p:nvGrpSpPr>
              <p:cNvPr id="2219" name="Group 336"/>
              <p:cNvGrpSpPr>
                <a:grpSpLocks/>
              </p:cNvGrpSpPr>
              <p:nvPr/>
            </p:nvGrpSpPr>
            <p:grpSpPr bwMode="auto">
              <a:xfrm rot="555775">
                <a:off x="820" y="2119"/>
                <a:ext cx="114" cy="272"/>
                <a:chOff x="4932" y="2576"/>
                <a:chExt cx="376" cy="896"/>
              </a:xfrm>
            </p:grpSpPr>
            <p:sp>
              <p:nvSpPr>
                <p:cNvPr id="2249" name="Freeform 337"/>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0" name="Oval 338"/>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51" name="Oval 339"/>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0" name="Group 340"/>
              <p:cNvGrpSpPr>
                <a:grpSpLocks/>
              </p:cNvGrpSpPr>
              <p:nvPr/>
            </p:nvGrpSpPr>
            <p:grpSpPr bwMode="auto">
              <a:xfrm rot="2296598">
                <a:off x="1105" y="2291"/>
                <a:ext cx="114" cy="272"/>
                <a:chOff x="4932" y="2576"/>
                <a:chExt cx="376" cy="896"/>
              </a:xfrm>
            </p:grpSpPr>
            <p:sp>
              <p:nvSpPr>
                <p:cNvPr id="2246" name="Freeform 341"/>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7" name="Oval 342"/>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8" name="Oval 343"/>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1" name="Group 344"/>
              <p:cNvGrpSpPr>
                <a:grpSpLocks/>
              </p:cNvGrpSpPr>
              <p:nvPr/>
            </p:nvGrpSpPr>
            <p:grpSpPr bwMode="auto">
              <a:xfrm rot="5400000">
                <a:off x="1230" y="2664"/>
                <a:ext cx="114" cy="272"/>
                <a:chOff x="4932" y="2576"/>
                <a:chExt cx="376" cy="896"/>
              </a:xfrm>
            </p:grpSpPr>
            <p:sp>
              <p:nvSpPr>
                <p:cNvPr id="2243" name="Freeform 345"/>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4" name="Oval 346"/>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5" name="Oval 347"/>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2" name="Group 348"/>
              <p:cNvGrpSpPr>
                <a:grpSpLocks/>
              </p:cNvGrpSpPr>
              <p:nvPr/>
            </p:nvGrpSpPr>
            <p:grpSpPr bwMode="auto">
              <a:xfrm rot="8261868">
                <a:off x="1091" y="3010"/>
                <a:ext cx="114" cy="272"/>
                <a:chOff x="4932" y="2576"/>
                <a:chExt cx="376" cy="896"/>
              </a:xfrm>
            </p:grpSpPr>
            <p:sp>
              <p:nvSpPr>
                <p:cNvPr id="2240" name="Freeform 349"/>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1" name="Oval 350"/>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42" name="Oval 351"/>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3" name="Group 352"/>
              <p:cNvGrpSpPr>
                <a:grpSpLocks/>
              </p:cNvGrpSpPr>
              <p:nvPr/>
            </p:nvGrpSpPr>
            <p:grpSpPr bwMode="auto">
              <a:xfrm rot="-10114423">
                <a:off x="633" y="3143"/>
                <a:ext cx="114" cy="272"/>
                <a:chOff x="4932" y="2576"/>
                <a:chExt cx="376" cy="896"/>
              </a:xfrm>
            </p:grpSpPr>
            <p:sp>
              <p:nvSpPr>
                <p:cNvPr id="2237" name="Freeform 353"/>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8" name="Oval 354"/>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9" name="Oval 355"/>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4" name="Group 356"/>
              <p:cNvGrpSpPr>
                <a:grpSpLocks/>
              </p:cNvGrpSpPr>
              <p:nvPr/>
            </p:nvGrpSpPr>
            <p:grpSpPr bwMode="auto">
              <a:xfrm rot="-8509174">
                <a:off x="360" y="2946"/>
                <a:ext cx="114" cy="272"/>
                <a:chOff x="4932" y="2576"/>
                <a:chExt cx="376" cy="896"/>
              </a:xfrm>
            </p:grpSpPr>
            <p:sp>
              <p:nvSpPr>
                <p:cNvPr id="2234" name="Freeform 357"/>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5" name="Oval 358"/>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6" name="Oval 359"/>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5" name="Group 360"/>
              <p:cNvGrpSpPr>
                <a:grpSpLocks/>
              </p:cNvGrpSpPr>
              <p:nvPr/>
            </p:nvGrpSpPr>
            <p:grpSpPr bwMode="auto">
              <a:xfrm rot="-5144581">
                <a:off x="247" y="2616"/>
                <a:ext cx="114" cy="272"/>
                <a:chOff x="4932" y="2576"/>
                <a:chExt cx="376" cy="896"/>
              </a:xfrm>
            </p:grpSpPr>
            <p:sp>
              <p:nvSpPr>
                <p:cNvPr id="2231" name="Freeform 361"/>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2" name="Oval 362"/>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3" name="Oval 363"/>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226" name="Group 364"/>
              <p:cNvGrpSpPr>
                <a:grpSpLocks/>
              </p:cNvGrpSpPr>
              <p:nvPr/>
            </p:nvGrpSpPr>
            <p:grpSpPr bwMode="auto">
              <a:xfrm rot="-2426769">
                <a:off x="406" y="2296"/>
                <a:ext cx="114" cy="272"/>
                <a:chOff x="4932" y="2576"/>
                <a:chExt cx="376" cy="896"/>
              </a:xfrm>
            </p:grpSpPr>
            <p:sp>
              <p:nvSpPr>
                <p:cNvPr id="2228" name="Freeform 365"/>
                <p:cNvSpPr>
                  <a:spLocks/>
                </p:cNvSpPr>
                <p:nvPr/>
              </p:nvSpPr>
              <p:spPr bwMode="auto">
                <a:xfrm>
                  <a:off x="4932" y="2612"/>
                  <a:ext cx="376" cy="860"/>
                </a:xfrm>
                <a:custGeom>
                  <a:avLst/>
                  <a:gdLst>
                    <a:gd name="T0" fmla="*/ 0 w 376"/>
                    <a:gd name="T1" fmla="*/ 2 h 860"/>
                    <a:gd name="T2" fmla="*/ 190 w 376"/>
                    <a:gd name="T3" fmla="*/ 56 h 860"/>
                    <a:gd name="T4" fmla="*/ 358 w 376"/>
                    <a:gd name="T5" fmla="*/ 0 h 860"/>
                    <a:gd name="T6" fmla="*/ 282 w 376"/>
                    <a:gd name="T7" fmla="*/ 368 h 860"/>
                    <a:gd name="T8" fmla="*/ 376 w 376"/>
                    <a:gd name="T9" fmla="*/ 774 h 860"/>
                    <a:gd name="T10" fmla="*/ 26 w 376"/>
                    <a:gd name="T11" fmla="*/ 768 h 860"/>
                    <a:gd name="T12" fmla="*/ 122 w 376"/>
                    <a:gd name="T13" fmla="*/ 352 h 860"/>
                    <a:gd name="T14" fmla="*/ 0 w 376"/>
                    <a:gd name="T15" fmla="*/ 2 h 860"/>
                    <a:gd name="T16" fmla="*/ 0 60000 65536"/>
                    <a:gd name="T17" fmla="*/ 0 60000 65536"/>
                    <a:gd name="T18" fmla="*/ 0 60000 65536"/>
                    <a:gd name="T19" fmla="*/ 0 60000 65536"/>
                    <a:gd name="T20" fmla="*/ 0 60000 65536"/>
                    <a:gd name="T21" fmla="*/ 0 60000 65536"/>
                    <a:gd name="T22" fmla="*/ 0 60000 65536"/>
                    <a:gd name="T23" fmla="*/ 0 60000 65536"/>
                    <a:gd name="T24" fmla="*/ 0 w 376"/>
                    <a:gd name="T25" fmla="*/ 0 h 860"/>
                    <a:gd name="T26" fmla="*/ 376 w 376"/>
                    <a:gd name="T27" fmla="*/ 860 h 8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6" h="860">
                      <a:moveTo>
                        <a:pt x="0" y="2"/>
                      </a:moveTo>
                      <a:cubicBezTo>
                        <a:pt x="52" y="30"/>
                        <a:pt x="96" y="58"/>
                        <a:pt x="190" y="56"/>
                      </a:cubicBezTo>
                      <a:cubicBezTo>
                        <a:pt x="284" y="54"/>
                        <a:pt x="298" y="38"/>
                        <a:pt x="358" y="0"/>
                      </a:cubicBezTo>
                      <a:cubicBezTo>
                        <a:pt x="296" y="184"/>
                        <a:pt x="279" y="239"/>
                        <a:pt x="282" y="368"/>
                      </a:cubicBezTo>
                      <a:cubicBezTo>
                        <a:pt x="285" y="497"/>
                        <a:pt x="340" y="658"/>
                        <a:pt x="376" y="774"/>
                      </a:cubicBezTo>
                      <a:cubicBezTo>
                        <a:pt x="308" y="860"/>
                        <a:pt x="73" y="844"/>
                        <a:pt x="26" y="768"/>
                      </a:cubicBezTo>
                      <a:cubicBezTo>
                        <a:pt x="74" y="548"/>
                        <a:pt x="126" y="480"/>
                        <a:pt x="122" y="352"/>
                      </a:cubicBezTo>
                      <a:cubicBezTo>
                        <a:pt x="118" y="224"/>
                        <a:pt x="48" y="62"/>
                        <a:pt x="0" y="2"/>
                      </a:cubicBezTo>
                      <a:close/>
                    </a:path>
                  </a:pathLst>
                </a:custGeom>
                <a:gradFill rotWithShape="1">
                  <a:gsLst>
                    <a:gs pos="0">
                      <a:srgbClr val="D88500"/>
                    </a:gs>
                    <a:gs pos="100000">
                      <a:srgbClr val="1D593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29" name="Oval 366"/>
                <p:cNvSpPr>
                  <a:spLocks noChangeArrowheads="1"/>
                </p:cNvSpPr>
                <p:nvPr/>
              </p:nvSpPr>
              <p:spPr bwMode="auto">
                <a:xfrm rot="5400000">
                  <a:off x="4747" y="2955"/>
                  <a:ext cx="744" cy="208"/>
                </a:xfrm>
                <a:prstGeom prst="ellipse">
                  <a:avLst/>
                </a:prstGeom>
                <a:gradFill rotWithShape="1">
                  <a:gsLst>
                    <a:gs pos="0">
                      <a:schemeClr val="bg1">
                        <a:alpha val="70000"/>
                      </a:schemeClr>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30" name="Oval 367"/>
                <p:cNvSpPr>
                  <a:spLocks noChangeArrowheads="1"/>
                </p:cNvSpPr>
                <p:nvPr/>
              </p:nvSpPr>
              <p:spPr bwMode="auto">
                <a:xfrm>
                  <a:off x="4935" y="2576"/>
                  <a:ext cx="354" cy="90"/>
                </a:xfrm>
                <a:prstGeom prst="ellipse">
                  <a:avLst/>
                </a:prstGeom>
                <a:gradFill rotWithShape="1">
                  <a:gsLst>
                    <a:gs pos="0">
                      <a:srgbClr val="01573C"/>
                    </a:gs>
                    <a:gs pos="100000">
                      <a:srgbClr val="D88500"/>
                    </a:gs>
                  </a:gsLst>
                  <a:lin ang="0" scaled="1"/>
                </a:gradFill>
                <a:ln w="9525">
                  <a:solidFill>
                    <a:srgbClr val="D88500"/>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16" name="Oval 368"/>
              <p:cNvSpPr>
                <a:spLocks noChangeArrowheads="1"/>
              </p:cNvSpPr>
              <p:nvPr/>
            </p:nvSpPr>
            <p:spPr bwMode="auto">
              <a:xfrm>
                <a:off x="335" y="2311"/>
                <a:ext cx="960" cy="960"/>
              </a:xfrm>
              <a:prstGeom prst="ellipse">
                <a:avLst/>
              </a:prstGeom>
              <a:gradFill rotWithShape="1">
                <a:gsLst>
                  <a:gs pos="0">
                    <a:schemeClr val="accent2"/>
                  </a:gs>
                  <a:gs pos="100000">
                    <a:schemeClr val="accent2">
                      <a:gamma/>
                      <a:shade val="54118"/>
                      <a:invGamma/>
                    </a:schemeClr>
                  </a:gs>
                </a:gsLst>
                <a:path path="shape">
                  <a:fillToRect l="50000" t="50000" r="50000" b="50000"/>
                </a:path>
              </a:gradFill>
              <a:ln w="9525">
                <a:solidFill>
                  <a:schemeClr val="tx1"/>
                </a:solidFill>
                <a:round/>
                <a:headEnd/>
                <a:tailEnd/>
              </a:ln>
              <a:effectLst/>
            </p:spPr>
            <p:txBody>
              <a:bodyPr wrap="none"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sp>
          <p:nvSpPr>
            <p:cNvPr id="2417" name="Text Box 369"/>
            <p:cNvSpPr txBox="1">
              <a:spLocks noChangeArrowheads="1"/>
            </p:cNvSpPr>
            <p:nvPr/>
          </p:nvSpPr>
          <p:spPr bwMode="auto">
            <a:xfrm>
              <a:off x="530" y="2571"/>
              <a:ext cx="594" cy="563"/>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Cytoplasmic</a:t>
              </a:r>
            </a:p>
            <a:p>
              <a:pPr algn="ctr" defTabSz="914665" fontAlgn="base">
                <a:spcBef>
                  <a:spcPct val="0"/>
                </a:spcBef>
                <a:spcAft>
                  <a:spcPct val="0"/>
                </a:spcAft>
                <a:defRPr/>
              </a:pPr>
              <a:r>
                <a:rPr lang="en-US" sz="900" b="1">
                  <a:solidFill>
                    <a:srgbClr val="FFFFFF"/>
                  </a:solidFill>
                  <a:latin typeface="Arial" charset="0"/>
                  <a:ea typeface="ＭＳ Ｐゴシック" charset="0"/>
                </a:rPr>
                <a:t>Storage</a:t>
              </a:r>
            </a:p>
            <a:p>
              <a:pPr algn="ctr" defTabSz="914665" fontAlgn="base">
                <a:spcBef>
                  <a:spcPct val="0"/>
                </a:spcBef>
                <a:spcAft>
                  <a:spcPct val="0"/>
                </a:spcAft>
                <a:defRPr/>
              </a:pPr>
              <a:r>
                <a:rPr lang="en-US" sz="900" b="1">
                  <a:solidFill>
                    <a:srgbClr val="FFFFFF"/>
                  </a:solidFill>
                  <a:latin typeface="Arial" charset="0"/>
                  <a:ea typeface="ＭＳ Ｐゴシック" charset="0"/>
                </a:rPr>
                <a:t>Vesicle</a:t>
              </a:r>
            </a:p>
          </p:txBody>
        </p:sp>
      </p:grpSp>
      <p:sp>
        <p:nvSpPr>
          <p:cNvPr id="2150" name="Text Box 370"/>
          <p:cNvSpPr txBox="1">
            <a:spLocks noChangeArrowheads="1"/>
          </p:cNvSpPr>
          <p:nvPr/>
        </p:nvSpPr>
        <p:spPr bwMode="auto">
          <a:xfrm>
            <a:off x="266787" y="3082807"/>
            <a:ext cx="1725241"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FFFFFF"/>
                </a:solidFill>
              </a:rPr>
              <a:t>Glucose Transporters</a:t>
            </a:r>
          </a:p>
        </p:txBody>
      </p:sp>
      <p:sp>
        <p:nvSpPr>
          <p:cNvPr id="2151" name="Text Box 371"/>
          <p:cNvSpPr txBox="1">
            <a:spLocks noChangeArrowheads="1"/>
          </p:cNvSpPr>
          <p:nvPr/>
        </p:nvSpPr>
        <p:spPr bwMode="auto">
          <a:xfrm>
            <a:off x="4009113" y="1999537"/>
            <a:ext cx="733157"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FFFFFF"/>
                </a:solidFill>
              </a:rPr>
              <a:t>Hypoxia</a:t>
            </a:r>
          </a:p>
        </p:txBody>
      </p:sp>
      <p:sp>
        <p:nvSpPr>
          <p:cNvPr id="2153" name="Text Box 373"/>
          <p:cNvSpPr txBox="1">
            <a:spLocks noChangeArrowheads="1"/>
          </p:cNvSpPr>
          <p:nvPr/>
        </p:nvSpPr>
        <p:spPr bwMode="auto">
          <a:xfrm>
            <a:off x="457390" y="4816038"/>
            <a:ext cx="570528" cy="19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FFFFFF"/>
                </a:solidFill>
              </a:rPr>
              <a:t>Pyruvate</a:t>
            </a:r>
          </a:p>
        </p:txBody>
      </p:sp>
      <p:sp>
        <p:nvSpPr>
          <p:cNvPr id="2154" name="Text Box 374"/>
          <p:cNvSpPr txBox="1">
            <a:spLocks noChangeArrowheads="1"/>
          </p:cNvSpPr>
          <p:nvPr/>
        </p:nvSpPr>
        <p:spPr bwMode="auto">
          <a:xfrm>
            <a:off x="338822" y="5633003"/>
            <a:ext cx="544880" cy="19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FFFFFF"/>
                </a:solidFill>
              </a:rPr>
              <a:t>Glucose</a:t>
            </a:r>
          </a:p>
        </p:txBody>
      </p:sp>
      <p:sp>
        <p:nvSpPr>
          <p:cNvPr id="2423" name="Text Box 375"/>
          <p:cNvSpPr txBox="1">
            <a:spLocks noChangeArrowheads="1"/>
          </p:cNvSpPr>
          <p:nvPr/>
        </p:nvSpPr>
        <p:spPr bwMode="auto">
          <a:xfrm>
            <a:off x="4008329" y="5345034"/>
            <a:ext cx="820978" cy="344255"/>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Asparagine</a:t>
            </a:r>
          </a:p>
          <a:p>
            <a:pPr algn="ctr" defTabSz="914665" fontAlgn="base">
              <a:spcBef>
                <a:spcPct val="0"/>
              </a:spcBef>
              <a:spcAft>
                <a:spcPct val="0"/>
              </a:spcAft>
              <a:defRPr/>
            </a:pPr>
            <a:r>
              <a:rPr lang="en-US" sz="900" b="1">
                <a:solidFill>
                  <a:srgbClr val="FFFFFF"/>
                </a:solidFill>
                <a:latin typeface="Arial" charset="0"/>
                <a:ea typeface="ＭＳ Ｐゴシック" charset="0"/>
              </a:rPr>
              <a:t>Hydroxylase</a:t>
            </a:r>
          </a:p>
        </p:txBody>
      </p:sp>
      <p:sp>
        <p:nvSpPr>
          <p:cNvPr id="2425" name="Text Box 377"/>
          <p:cNvSpPr txBox="1">
            <a:spLocks noChangeArrowheads="1"/>
          </p:cNvSpPr>
          <p:nvPr/>
        </p:nvSpPr>
        <p:spPr bwMode="auto">
          <a:xfrm>
            <a:off x="7386441" y="6202622"/>
            <a:ext cx="107745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Gene Expression</a:t>
            </a:r>
          </a:p>
        </p:txBody>
      </p:sp>
      <p:sp>
        <p:nvSpPr>
          <p:cNvPr id="2426" name="Text Box 378"/>
          <p:cNvSpPr txBox="1">
            <a:spLocks noChangeArrowheads="1"/>
          </p:cNvSpPr>
          <p:nvPr/>
        </p:nvSpPr>
        <p:spPr bwMode="auto">
          <a:xfrm rot="-3115975">
            <a:off x="5345239" y="6465349"/>
            <a:ext cx="37819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HRE</a:t>
            </a:r>
          </a:p>
        </p:txBody>
      </p:sp>
      <p:sp>
        <p:nvSpPr>
          <p:cNvPr id="2427" name="Text Box 379"/>
          <p:cNvSpPr txBox="1">
            <a:spLocks noChangeArrowheads="1"/>
          </p:cNvSpPr>
          <p:nvPr/>
        </p:nvSpPr>
        <p:spPr bwMode="auto">
          <a:xfrm>
            <a:off x="117269" y="6159292"/>
            <a:ext cx="866320" cy="344255"/>
          </a:xfrm>
          <a:prstGeom prst="rect">
            <a:avLst/>
          </a:prstGeom>
          <a:noFill/>
          <a:ln w="25400">
            <a:solidFill>
              <a:srgbClr val="FF0000"/>
            </a:solidFill>
            <a:miter lim="800000"/>
            <a:headEnd/>
            <a:tailEnd/>
          </a:ln>
          <a:effectLst>
            <a:outerShdw dist="35921" dir="2700000" algn="ctr" rotWithShape="0">
              <a:schemeClr val="tx1"/>
            </a:outerShdw>
          </a:effectLst>
        </p:spPr>
        <p:txBody>
          <a:bodyPr lIns="66605" tIns="33303" rIns="66605" bIns="33303">
            <a:spAutoFit/>
          </a:bodyPr>
          <a:lstStyle/>
          <a:p>
            <a:pPr algn="ctr" defTabSz="914665" fontAlgn="base">
              <a:spcBef>
                <a:spcPct val="0"/>
              </a:spcBef>
              <a:spcAft>
                <a:spcPct val="0"/>
              </a:spcAft>
              <a:defRPr/>
            </a:pPr>
            <a:r>
              <a:rPr lang="en-US" sz="900" b="1">
                <a:solidFill>
                  <a:srgbClr val="FFFFFF"/>
                </a:solidFill>
                <a:latin typeface="Arial" charset="0"/>
                <a:ea typeface="ＭＳ Ｐゴシック" charset="0"/>
              </a:rPr>
              <a:t>VEGF</a:t>
            </a:r>
          </a:p>
          <a:p>
            <a:pPr algn="ctr" defTabSz="914665" fontAlgn="base">
              <a:spcBef>
                <a:spcPct val="0"/>
              </a:spcBef>
              <a:spcAft>
                <a:spcPct val="0"/>
              </a:spcAft>
              <a:defRPr/>
            </a:pPr>
            <a:r>
              <a:rPr lang="en-US" sz="900" b="1">
                <a:solidFill>
                  <a:srgbClr val="FFFFFF"/>
                </a:solidFill>
                <a:latin typeface="Arial" charset="0"/>
                <a:ea typeface="ＭＳ Ｐゴシック" charset="0"/>
              </a:rPr>
              <a:t>Pathway</a:t>
            </a:r>
          </a:p>
        </p:txBody>
      </p:sp>
      <p:sp>
        <p:nvSpPr>
          <p:cNvPr id="2428" name="Text Box 380"/>
          <p:cNvSpPr txBox="1">
            <a:spLocks noChangeArrowheads="1"/>
          </p:cNvSpPr>
          <p:nvPr/>
        </p:nvSpPr>
        <p:spPr bwMode="auto">
          <a:xfrm>
            <a:off x="501322" y="6626904"/>
            <a:ext cx="891128" cy="205756"/>
          </a:xfrm>
          <a:prstGeom prst="rect">
            <a:avLst/>
          </a:prstGeom>
          <a:noFill/>
          <a:ln w="25400">
            <a:solidFill>
              <a:srgbClr val="FF0000"/>
            </a:solid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NOS Pathway</a:t>
            </a:r>
          </a:p>
        </p:txBody>
      </p:sp>
      <p:sp>
        <p:nvSpPr>
          <p:cNvPr id="6166" name="Freeform 1046"/>
          <p:cNvSpPr>
            <a:spLocks/>
          </p:cNvSpPr>
          <p:nvPr/>
        </p:nvSpPr>
        <p:spPr bwMode="auto">
          <a:xfrm>
            <a:off x="5118764" y="6579961"/>
            <a:ext cx="284376" cy="114646"/>
          </a:xfrm>
          <a:custGeom>
            <a:avLst/>
            <a:gdLst/>
            <a:ahLst/>
            <a:cxnLst>
              <a:cxn ang="0">
                <a:pos x="0" y="0"/>
              </a:cxn>
              <a:cxn ang="0">
                <a:pos x="131" y="127"/>
              </a:cxn>
              <a:cxn ang="0">
                <a:pos x="194" y="63"/>
              </a:cxn>
            </a:cxnLst>
            <a:rect l="0" t="0" r="r" b="b"/>
            <a:pathLst>
              <a:path w="194" h="127">
                <a:moveTo>
                  <a:pt x="0" y="0"/>
                </a:moveTo>
                <a:lnTo>
                  <a:pt x="131" y="127"/>
                </a:lnTo>
                <a:lnTo>
                  <a:pt x="194" y="63"/>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6167" name="Freeform 1047"/>
          <p:cNvSpPr>
            <a:spLocks/>
          </p:cNvSpPr>
          <p:nvPr/>
        </p:nvSpPr>
        <p:spPr bwMode="auto">
          <a:xfrm>
            <a:off x="5521876" y="6330809"/>
            <a:ext cx="224275" cy="158880"/>
          </a:xfrm>
          <a:custGeom>
            <a:avLst/>
            <a:gdLst/>
            <a:ahLst/>
            <a:cxnLst>
              <a:cxn ang="0">
                <a:pos x="0" y="0"/>
              </a:cxn>
              <a:cxn ang="0">
                <a:pos x="153" y="113"/>
              </a:cxn>
              <a:cxn ang="0">
                <a:pos x="89" y="176"/>
              </a:cxn>
            </a:cxnLst>
            <a:rect l="0" t="0" r="r" b="b"/>
            <a:pathLst>
              <a:path w="153" h="176">
                <a:moveTo>
                  <a:pt x="0" y="0"/>
                </a:moveTo>
                <a:lnTo>
                  <a:pt x="153" y="113"/>
                </a:lnTo>
                <a:lnTo>
                  <a:pt x="89" y="176"/>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64" name="Group 1113"/>
          <p:cNvGrpSpPr>
            <a:grpSpLocks/>
          </p:cNvGrpSpPr>
          <p:nvPr/>
        </p:nvGrpSpPr>
        <p:grpSpPr bwMode="auto">
          <a:xfrm>
            <a:off x="4555876" y="6282048"/>
            <a:ext cx="703610" cy="296093"/>
            <a:chOff x="3108" y="6959"/>
            <a:chExt cx="480" cy="328"/>
          </a:xfrm>
        </p:grpSpPr>
        <p:grpSp>
          <p:nvGrpSpPr>
            <p:cNvPr id="2213" name="Group 269"/>
            <p:cNvGrpSpPr>
              <a:grpSpLocks/>
            </p:cNvGrpSpPr>
            <p:nvPr/>
          </p:nvGrpSpPr>
          <p:grpSpPr bwMode="auto">
            <a:xfrm rot="2000251">
              <a:off x="3108" y="6959"/>
              <a:ext cx="480" cy="322"/>
              <a:chOff x="3181" y="6201"/>
              <a:chExt cx="844" cy="471"/>
            </a:xfrm>
          </p:grpSpPr>
          <p:sp>
            <p:nvSpPr>
              <p:cNvPr id="2215" name="Freeform 27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37D5D9"/>
                  </a:gs>
                  <a:gs pos="100000">
                    <a:srgbClr val="D5F6F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16" name="Oval 27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14" name="Text Box 272"/>
            <p:cNvSpPr txBox="1">
              <a:spLocks noChangeArrowheads="1"/>
            </p:cNvSpPr>
            <p:nvPr/>
          </p:nvSpPr>
          <p:spPr bwMode="auto">
            <a:xfrm rot="2186667">
              <a:off x="3156" y="6980"/>
              <a:ext cx="36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p300</a:t>
              </a:r>
            </a:p>
          </p:txBody>
        </p:sp>
      </p:grpSp>
      <p:grpSp>
        <p:nvGrpSpPr>
          <p:cNvPr id="2165" name="Group 1114"/>
          <p:cNvGrpSpPr>
            <a:grpSpLocks/>
          </p:cNvGrpSpPr>
          <p:nvPr/>
        </p:nvGrpSpPr>
        <p:grpSpPr bwMode="auto">
          <a:xfrm rot="540287">
            <a:off x="4806537" y="6128599"/>
            <a:ext cx="809152" cy="334008"/>
            <a:chOff x="3279" y="6743"/>
            <a:chExt cx="552" cy="370"/>
          </a:xfrm>
        </p:grpSpPr>
        <p:grpSp>
          <p:nvGrpSpPr>
            <p:cNvPr id="2209" name="Group 69"/>
            <p:cNvGrpSpPr>
              <a:grpSpLocks/>
            </p:cNvGrpSpPr>
            <p:nvPr/>
          </p:nvGrpSpPr>
          <p:grpSpPr bwMode="auto">
            <a:xfrm rot="1166491">
              <a:off x="3279" y="6743"/>
              <a:ext cx="552" cy="370"/>
              <a:chOff x="3181" y="6201"/>
              <a:chExt cx="844" cy="471"/>
            </a:xfrm>
          </p:grpSpPr>
          <p:sp>
            <p:nvSpPr>
              <p:cNvPr id="2211" name="Freeform 7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12" name="Oval 7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10" name="Text Box 72"/>
            <p:cNvSpPr txBox="1">
              <a:spLocks noChangeArrowheads="1"/>
            </p:cNvSpPr>
            <p:nvPr/>
          </p:nvSpPr>
          <p:spPr bwMode="auto">
            <a:xfrm rot="1352907">
              <a:off x="3386" y="6782"/>
              <a:ext cx="34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CBP</a:t>
              </a:r>
            </a:p>
          </p:txBody>
        </p:sp>
      </p:grpSp>
      <p:grpSp>
        <p:nvGrpSpPr>
          <p:cNvPr id="2166" name="Group 1056"/>
          <p:cNvGrpSpPr>
            <a:grpSpLocks/>
          </p:cNvGrpSpPr>
          <p:nvPr/>
        </p:nvGrpSpPr>
        <p:grpSpPr bwMode="auto">
          <a:xfrm>
            <a:off x="2109366" y="1479573"/>
            <a:ext cx="388451" cy="247347"/>
            <a:chOff x="2062" y="4168"/>
            <a:chExt cx="265" cy="274"/>
          </a:xfrm>
        </p:grpSpPr>
        <p:grpSp>
          <p:nvGrpSpPr>
            <p:cNvPr id="2205" name="Group 1057"/>
            <p:cNvGrpSpPr>
              <a:grpSpLocks/>
            </p:cNvGrpSpPr>
            <p:nvPr/>
          </p:nvGrpSpPr>
          <p:grpSpPr bwMode="auto">
            <a:xfrm>
              <a:off x="2062" y="4168"/>
              <a:ext cx="265" cy="251"/>
              <a:chOff x="3233" y="4869"/>
              <a:chExt cx="222" cy="222"/>
            </a:xfrm>
          </p:grpSpPr>
          <p:sp>
            <p:nvSpPr>
              <p:cNvPr id="2207" name="Oval 1058"/>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08" name="Oval 1059"/>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06" name="Text Box 1060"/>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67" name="Group 1061"/>
          <p:cNvGrpSpPr>
            <a:grpSpLocks/>
          </p:cNvGrpSpPr>
          <p:nvPr/>
        </p:nvGrpSpPr>
        <p:grpSpPr bwMode="auto">
          <a:xfrm>
            <a:off x="3282050" y="1385690"/>
            <a:ext cx="388451" cy="247347"/>
            <a:chOff x="2062" y="4168"/>
            <a:chExt cx="265" cy="274"/>
          </a:xfrm>
        </p:grpSpPr>
        <p:grpSp>
          <p:nvGrpSpPr>
            <p:cNvPr id="2201" name="Group 1062"/>
            <p:cNvGrpSpPr>
              <a:grpSpLocks/>
            </p:cNvGrpSpPr>
            <p:nvPr/>
          </p:nvGrpSpPr>
          <p:grpSpPr bwMode="auto">
            <a:xfrm>
              <a:off x="2062" y="4168"/>
              <a:ext cx="265" cy="251"/>
              <a:chOff x="3233" y="4869"/>
              <a:chExt cx="222" cy="222"/>
            </a:xfrm>
          </p:grpSpPr>
          <p:sp>
            <p:nvSpPr>
              <p:cNvPr id="2203" name="Oval 1063"/>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04" name="Oval 1064"/>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02" name="Text Box 1065"/>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68" name="Group 1066"/>
          <p:cNvGrpSpPr>
            <a:grpSpLocks/>
          </p:cNvGrpSpPr>
          <p:nvPr/>
        </p:nvGrpSpPr>
        <p:grpSpPr bwMode="auto">
          <a:xfrm>
            <a:off x="2472898" y="1977877"/>
            <a:ext cx="388451" cy="247347"/>
            <a:chOff x="2062" y="4168"/>
            <a:chExt cx="265" cy="274"/>
          </a:xfrm>
        </p:grpSpPr>
        <p:grpSp>
          <p:nvGrpSpPr>
            <p:cNvPr id="2197" name="Group 1067"/>
            <p:cNvGrpSpPr>
              <a:grpSpLocks/>
            </p:cNvGrpSpPr>
            <p:nvPr/>
          </p:nvGrpSpPr>
          <p:grpSpPr bwMode="auto">
            <a:xfrm>
              <a:off x="2062" y="4168"/>
              <a:ext cx="265" cy="251"/>
              <a:chOff x="3233" y="4869"/>
              <a:chExt cx="222" cy="222"/>
            </a:xfrm>
          </p:grpSpPr>
          <p:sp>
            <p:nvSpPr>
              <p:cNvPr id="2199" name="Oval 1068"/>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00" name="Oval 1069"/>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8" name="Text Box 1070"/>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69" name="Group 1071"/>
          <p:cNvGrpSpPr>
            <a:grpSpLocks/>
          </p:cNvGrpSpPr>
          <p:nvPr/>
        </p:nvGrpSpPr>
        <p:grpSpPr bwMode="auto">
          <a:xfrm>
            <a:off x="2683981" y="4231078"/>
            <a:ext cx="388451" cy="247347"/>
            <a:chOff x="2062" y="4168"/>
            <a:chExt cx="265" cy="274"/>
          </a:xfrm>
        </p:grpSpPr>
        <p:grpSp>
          <p:nvGrpSpPr>
            <p:cNvPr id="2193" name="Group 1072"/>
            <p:cNvGrpSpPr>
              <a:grpSpLocks/>
            </p:cNvGrpSpPr>
            <p:nvPr/>
          </p:nvGrpSpPr>
          <p:grpSpPr bwMode="auto">
            <a:xfrm>
              <a:off x="2062" y="4168"/>
              <a:ext cx="265" cy="251"/>
              <a:chOff x="3233" y="4869"/>
              <a:chExt cx="222" cy="222"/>
            </a:xfrm>
          </p:grpSpPr>
          <p:sp>
            <p:nvSpPr>
              <p:cNvPr id="2195" name="Oval 1073"/>
              <p:cNvSpPr>
                <a:spLocks noChangeAspect="1" noChangeArrowheads="1"/>
              </p:cNvSpPr>
              <p:nvPr/>
            </p:nvSpPr>
            <p:spPr bwMode="auto">
              <a:xfrm>
                <a:off x="3233" y="4869"/>
                <a:ext cx="222" cy="222"/>
              </a:xfrm>
              <a:prstGeom prst="ellipse">
                <a:avLst/>
              </a:prstGeom>
              <a:gradFill rotWithShape="1">
                <a:gsLst>
                  <a:gs pos="0">
                    <a:srgbClr val="F96307"/>
                  </a:gs>
                  <a:gs pos="100000">
                    <a:srgbClr val="0708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96" name="Oval 1074"/>
              <p:cNvSpPr>
                <a:spLocks noChangeAspect="1" noChangeArrowheads="1"/>
              </p:cNvSpPr>
              <p:nvPr/>
            </p:nvSpPr>
            <p:spPr bwMode="auto">
              <a:xfrm>
                <a:off x="3285" y="4926"/>
                <a:ext cx="111" cy="111"/>
              </a:xfrm>
              <a:prstGeom prst="ellipse">
                <a:avLst/>
              </a:prstGeom>
              <a:gradFill rotWithShape="1">
                <a:gsLst>
                  <a:gs pos="0">
                    <a:srgbClr val="F9FF11"/>
                  </a:gs>
                  <a:gs pos="100000">
                    <a:srgbClr val="080801"/>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4" name="Text Box 1075"/>
            <p:cNvSpPr txBox="1">
              <a:spLocks noChangeArrowheads="1"/>
            </p:cNvSpPr>
            <p:nvPr/>
          </p:nvSpPr>
          <p:spPr bwMode="auto">
            <a:xfrm>
              <a:off x="2113" y="4220"/>
              <a:ext cx="16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50000"/>
                </a:spcBef>
                <a:spcAft>
                  <a:spcPct val="0"/>
                </a:spcAft>
              </a:pPr>
              <a:r>
                <a:rPr lang="en-US" sz="700">
                  <a:solidFill>
                    <a:srgbClr val="000000"/>
                  </a:solidFill>
                </a:rPr>
                <a:t>P</a:t>
              </a:r>
            </a:p>
          </p:txBody>
        </p:sp>
      </p:grpSp>
      <p:grpSp>
        <p:nvGrpSpPr>
          <p:cNvPr id="2174" name="Group 1128"/>
          <p:cNvGrpSpPr>
            <a:grpSpLocks/>
          </p:cNvGrpSpPr>
          <p:nvPr/>
        </p:nvGrpSpPr>
        <p:grpSpPr bwMode="auto">
          <a:xfrm>
            <a:off x="7735317" y="5502122"/>
            <a:ext cx="1155231" cy="412220"/>
            <a:chOff x="2255" y="6247"/>
            <a:chExt cx="784" cy="438"/>
          </a:xfrm>
        </p:grpSpPr>
        <p:grpSp>
          <p:nvGrpSpPr>
            <p:cNvPr id="2181" name="Group 1124"/>
            <p:cNvGrpSpPr>
              <a:grpSpLocks/>
            </p:cNvGrpSpPr>
            <p:nvPr/>
          </p:nvGrpSpPr>
          <p:grpSpPr bwMode="auto">
            <a:xfrm>
              <a:off x="2255" y="6247"/>
              <a:ext cx="766" cy="376"/>
              <a:chOff x="1318" y="6903"/>
              <a:chExt cx="980" cy="479"/>
            </a:xfrm>
          </p:grpSpPr>
          <p:sp>
            <p:nvSpPr>
              <p:cNvPr id="2183" name="Freeform 1125"/>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00ACA0"/>
                  </a:gs>
                  <a:gs pos="100000">
                    <a:srgbClr val="B7FFFA"/>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84" name="Oval 1126"/>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82" name="Text Box 1127"/>
            <p:cNvSpPr txBox="1">
              <a:spLocks noChangeArrowheads="1"/>
            </p:cNvSpPr>
            <p:nvPr/>
          </p:nvSpPr>
          <p:spPr bwMode="auto">
            <a:xfrm>
              <a:off x="2351" y="6391"/>
              <a:ext cx="688"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p16(INK4A)</a:t>
              </a:r>
            </a:p>
          </p:txBody>
        </p:sp>
      </p:grpSp>
      <p:sp>
        <p:nvSpPr>
          <p:cNvPr id="2175" name="Oval 1129" descr="Large confetti"/>
          <p:cNvSpPr>
            <a:spLocks noChangeArrowheads="1"/>
          </p:cNvSpPr>
          <p:nvPr/>
        </p:nvSpPr>
        <p:spPr bwMode="auto">
          <a:xfrm>
            <a:off x="279979" y="396297"/>
            <a:ext cx="656703" cy="404421"/>
          </a:xfrm>
          <a:prstGeom prst="ellipse">
            <a:avLst/>
          </a:prstGeom>
          <a:pattFill prst="lgConfetti">
            <a:fgClr>
              <a:srgbClr val="FA9B00"/>
            </a:fgClr>
            <a:bgClr>
              <a:srgbClr val="D88500"/>
            </a:bgClr>
          </a:pattFill>
          <a:ln w="9525">
            <a:solidFill>
              <a:schemeClr val="tx1"/>
            </a:solidFill>
            <a:round/>
            <a:headEnd/>
            <a:tailEnd/>
          </a:ln>
        </p:spPr>
        <p:txBody>
          <a:bodyPr wrap="none" lIns="66605" tIns="33303" rIns="66605" bIns="33303" anchor="ctr"/>
          <a:lstStyle/>
          <a:p>
            <a:pPr algn="ctr" defTabSz="1750698" fontAlgn="base">
              <a:spcBef>
                <a:spcPct val="0"/>
              </a:spcBef>
              <a:spcAft>
                <a:spcPct val="0"/>
              </a:spcAft>
            </a:pPr>
            <a:r>
              <a:rPr lang="en-US" sz="900" b="1">
                <a:solidFill>
                  <a:srgbClr val="000000"/>
                </a:solidFill>
                <a:latin typeface="Arial" charset="0"/>
                <a:ea typeface="ＭＳ Ｐゴシック" charset="0"/>
              </a:rPr>
              <a:t>Glucose</a:t>
            </a:r>
          </a:p>
        </p:txBody>
      </p:sp>
      <p:grpSp>
        <p:nvGrpSpPr>
          <p:cNvPr id="2176" name="Group 1074"/>
          <p:cNvGrpSpPr>
            <a:grpSpLocks/>
          </p:cNvGrpSpPr>
          <p:nvPr/>
        </p:nvGrpSpPr>
        <p:grpSpPr bwMode="auto">
          <a:xfrm>
            <a:off x="6926164" y="445955"/>
            <a:ext cx="1937860" cy="399907"/>
            <a:chOff x="197" y="6103"/>
            <a:chExt cx="1322" cy="443"/>
          </a:xfrm>
        </p:grpSpPr>
        <p:sp>
          <p:nvSpPr>
            <p:cNvPr id="1078" name="Text Box 2474"/>
            <p:cNvSpPr txBox="1">
              <a:spLocks noChangeArrowheads="1"/>
            </p:cNvSpPr>
            <p:nvPr/>
          </p:nvSpPr>
          <p:spPr bwMode="auto">
            <a:xfrm>
              <a:off x="197" y="6103"/>
              <a:ext cx="1322" cy="443"/>
            </a:xfrm>
            <a:prstGeom prst="rect">
              <a:avLst/>
            </a:prstGeom>
            <a:noFill/>
            <a:ln w="9525">
              <a:noFill/>
              <a:miter lim="800000"/>
              <a:headEnd/>
              <a:tailEnd/>
            </a:ln>
            <a:effectLst>
              <a:outerShdw dist="12700" dir="10800000" algn="ctr" rotWithShape="0">
                <a:schemeClr val="tx1"/>
              </a:outerShdw>
            </a:effectLst>
          </p:spPr>
          <p:txBody>
            <a:bodyPr>
              <a:spAutoFit/>
            </a:bodyP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941260">
                <a:defRPr/>
              </a:pPr>
              <a:r>
                <a:rPr lang="en-US" sz="800" b="1" dirty="0">
                  <a:solidFill>
                    <a:srgbClr val="FFFFFF"/>
                  </a:solidFill>
                </a:rPr>
                <a:t>     </a:t>
              </a:r>
              <a:r>
                <a:rPr lang="en-US" sz="1000" b="1" dirty="0">
                  <a:solidFill>
                    <a:srgbClr val="FFFFFF"/>
                  </a:solidFill>
                </a:rPr>
                <a:t>2009</a:t>
              </a:r>
            </a:p>
            <a:p>
              <a:pPr defTabSz="941260">
                <a:defRPr/>
              </a:pPr>
              <a:r>
                <a:rPr lang="en-US" sz="1000" b="1" dirty="0">
                  <a:solidFill>
                    <a:srgbClr val="FFFFFF"/>
                  </a:solidFill>
                </a:rPr>
                <a:t>ProteinLounge.com</a:t>
              </a:r>
              <a:endParaRPr lang="en-US" b="1" dirty="0">
                <a:solidFill>
                  <a:srgbClr val="000000"/>
                </a:solidFill>
              </a:endParaRPr>
            </a:p>
          </p:txBody>
        </p:sp>
        <p:sp>
          <p:nvSpPr>
            <p:cNvPr id="1079" name="Oval 1078"/>
            <p:cNvSpPr>
              <a:spLocks noChangeArrowheads="1"/>
            </p:cNvSpPr>
            <p:nvPr/>
          </p:nvSpPr>
          <p:spPr bwMode="auto">
            <a:xfrm>
              <a:off x="240" y="6153"/>
              <a:ext cx="91" cy="91"/>
            </a:xfrm>
            <a:prstGeom prst="ellipse">
              <a:avLst/>
            </a:prstGeom>
            <a:noFill/>
            <a:ln w="3175">
              <a:solidFill>
                <a:schemeClr val="bg1"/>
              </a:solidFill>
              <a:round/>
              <a:headEnd/>
              <a:tailEnd/>
            </a:ln>
            <a:effectLst>
              <a:outerShdw dist="17961" dir="2700000" algn="ctr" rotWithShape="0">
                <a:schemeClr val="tx1"/>
              </a:outerShdw>
            </a:effectLst>
          </p:spPr>
          <p:txBody>
            <a:bodyPr wrap="none" anchor="ct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defRPr/>
              </a:pPr>
              <a:endParaRPr lang="en-US" b="1">
                <a:ln w="18000">
                  <a:solidFill>
                    <a:srgbClr val="FFFFFF"/>
                  </a:solidFill>
                  <a:prstDash val="solid"/>
                  <a:miter lim="800000"/>
                </a:ln>
                <a:noFill/>
                <a:effectLst>
                  <a:outerShdw blurRad="25500" dist="23000" dir="7020000" algn="tl">
                    <a:srgbClr val="000000">
                      <a:alpha val="50000"/>
                    </a:srgbClr>
                  </a:outerShdw>
                </a:effectLst>
              </a:endParaRPr>
            </a:p>
          </p:txBody>
        </p:sp>
      </p:grpSp>
      <p:sp>
        <p:nvSpPr>
          <p:cNvPr id="2177" name="TextBox 1446"/>
          <p:cNvSpPr txBox="1">
            <a:spLocks noChangeArrowheads="1"/>
          </p:cNvSpPr>
          <p:nvPr/>
        </p:nvSpPr>
        <p:spPr bwMode="auto">
          <a:xfrm>
            <a:off x="6939355" y="471223"/>
            <a:ext cx="190077" cy="15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600">
                <a:solidFill>
                  <a:srgbClr val="FFFFFF"/>
                </a:solidFill>
              </a:rPr>
              <a:t>C</a:t>
            </a:r>
          </a:p>
        </p:txBody>
      </p:sp>
      <p:pic>
        <p:nvPicPr>
          <p:cNvPr id="2178" name="Picture 1076" descr="SAB_LOGO_Whit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64275" y="266304"/>
            <a:ext cx="1868964" cy="17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292818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384"/>
          <p:cNvGrpSpPr>
            <a:grpSpLocks/>
          </p:cNvGrpSpPr>
          <p:nvPr/>
        </p:nvGrpSpPr>
        <p:grpSpPr bwMode="auto">
          <a:xfrm>
            <a:off x="-192027" y="699612"/>
            <a:ext cx="9572030" cy="1033620"/>
            <a:chOff x="-150" y="2333"/>
            <a:chExt cx="6289" cy="1103"/>
          </a:xfrm>
        </p:grpSpPr>
        <p:grpSp>
          <p:nvGrpSpPr>
            <p:cNvPr id="2462" name="Group 385"/>
            <p:cNvGrpSpPr>
              <a:grpSpLocks/>
            </p:cNvGrpSpPr>
            <p:nvPr/>
          </p:nvGrpSpPr>
          <p:grpSpPr bwMode="auto">
            <a:xfrm>
              <a:off x="-106" y="2505"/>
              <a:ext cx="6216" cy="866"/>
              <a:chOff x="0" y="1765"/>
              <a:chExt cx="6210" cy="872"/>
            </a:xfrm>
          </p:grpSpPr>
          <p:grpSp>
            <p:nvGrpSpPr>
              <p:cNvPr id="2784" name="Group 386"/>
              <p:cNvGrpSpPr>
                <a:grpSpLocks/>
              </p:cNvGrpSpPr>
              <p:nvPr/>
            </p:nvGrpSpPr>
            <p:grpSpPr bwMode="auto">
              <a:xfrm rot="20386544" flipH="1">
                <a:off x="55" y="2244"/>
                <a:ext cx="645" cy="253"/>
                <a:chOff x="2569" y="1765"/>
                <a:chExt cx="645" cy="265"/>
              </a:xfrm>
            </p:grpSpPr>
            <p:grpSp>
              <p:nvGrpSpPr>
                <p:cNvPr id="3090" name="Group 387"/>
                <p:cNvGrpSpPr>
                  <a:grpSpLocks/>
                </p:cNvGrpSpPr>
                <p:nvPr/>
              </p:nvGrpSpPr>
              <p:grpSpPr bwMode="auto">
                <a:xfrm rot="205847">
                  <a:off x="2998" y="1765"/>
                  <a:ext cx="216" cy="265"/>
                  <a:chOff x="2782" y="1765"/>
                  <a:chExt cx="216" cy="265"/>
                </a:xfrm>
              </p:grpSpPr>
              <p:grpSp>
                <p:nvGrpSpPr>
                  <p:cNvPr id="3113" name="Group 388"/>
                  <p:cNvGrpSpPr>
                    <a:grpSpLocks/>
                  </p:cNvGrpSpPr>
                  <p:nvPr/>
                </p:nvGrpSpPr>
                <p:grpSpPr bwMode="auto">
                  <a:xfrm>
                    <a:off x="2782" y="1765"/>
                    <a:ext cx="111" cy="265"/>
                    <a:chOff x="2887" y="1765"/>
                    <a:chExt cx="111" cy="265"/>
                  </a:xfrm>
                </p:grpSpPr>
                <p:sp>
                  <p:nvSpPr>
                    <p:cNvPr id="3119" name="Freeform 3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0" name="Freeform 3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1" name="Freeform 3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22" name="Freeform 3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14" name="Group 393"/>
                  <p:cNvGrpSpPr>
                    <a:grpSpLocks/>
                  </p:cNvGrpSpPr>
                  <p:nvPr/>
                </p:nvGrpSpPr>
                <p:grpSpPr bwMode="auto">
                  <a:xfrm>
                    <a:off x="2887" y="1765"/>
                    <a:ext cx="111" cy="265"/>
                    <a:chOff x="2887" y="1765"/>
                    <a:chExt cx="111" cy="265"/>
                  </a:xfrm>
                </p:grpSpPr>
                <p:sp>
                  <p:nvSpPr>
                    <p:cNvPr id="3115" name="Freeform 3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6" name="Freeform 3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7" name="Freeform 3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8" name="Freeform 3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1" name="Group 398"/>
                <p:cNvGrpSpPr>
                  <a:grpSpLocks/>
                </p:cNvGrpSpPr>
                <p:nvPr/>
              </p:nvGrpSpPr>
              <p:grpSpPr bwMode="auto">
                <a:xfrm rot="-232276">
                  <a:off x="2569" y="1765"/>
                  <a:ext cx="216" cy="265"/>
                  <a:chOff x="2782" y="1765"/>
                  <a:chExt cx="216" cy="265"/>
                </a:xfrm>
              </p:grpSpPr>
              <p:grpSp>
                <p:nvGrpSpPr>
                  <p:cNvPr id="3103" name="Group 399"/>
                  <p:cNvGrpSpPr>
                    <a:grpSpLocks/>
                  </p:cNvGrpSpPr>
                  <p:nvPr/>
                </p:nvGrpSpPr>
                <p:grpSpPr bwMode="auto">
                  <a:xfrm>
                    <a:off x="2782" y="1765"/>
                    <a:ext cx="111" cy="265"/>
                    <a:chOff x="2887" y="1765"/>
                    <a:chExt cx="111" cy="265"/>
                  </a:xfrm>
                </p:grpSpPr>
                <p:sp>
                  <p:nvSpPr>
                    <p:cNvPr id="3109" name="Freeform 40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0" name="Freeform 40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1" name="Freeform 40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12" name="Freeform 40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104" name="Group 404"/>
                  <p:cNvGrpSpPr>
                    <a:grpSpLocks/>
                  </p:cNvGrpSpPr>
                  <p:nvPr/>
                </p:nvGrpSpPr>
                <p:grpSpPr bwMode="auto">
                  <a:xfrm>
                    <a:off x="2887" y="1765"/>
                    <a:ext cx="111" cy="265"/>
                    <a:chOff x="2887" y="1765"/>
                    <a:chExt cx="111" cy="265"/>
                  </a:xfrm>
                </p:grpSpPr>
                <p:sp>
                  <p:nvSpPr>
                    <p:cNvPr id="3105" name="Freeform 4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6" name="Freeform 4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7" name="Freeform 4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8" name="Freeform 4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92" name="Group 409"/>
                <p:cNvGrpSpPr>
                  <a:grpSpLocks/>
                </p:cNvGrpSpPr>
                <p:nvPr/>
              </p:nvGrpSpPr>
              <p:grpSpPr bwMode="auto">
                <a:xfrm>
                  <a:off x="2782" y="1765"/>
                  <a:ext cx="216" cy="265"/>
                  <a:chOff x="2782" y="1765"/>
                  <a:chExt cx="216" cy="265"/>
                </a:xfrm>
              </p:grpSpPr>
              <p:grpSp>
                <p:nvGrpSpPr>
                  <p:cNvPr id="3093" name="Group 410"/>
                  <p:cNvGrpSpPr>
                    <a:grpSpLocks/>
                  </p:cNvGrpSpPr>
                  <p:nvPr/>
                </p:nvGrpSpPr>
                <p:grpSpPr bwMode="auto">
                  <a:xfrm>
                    <a:off x="2782" y="1765"/>
                    <a:ext cx="111" cy="265"/>
                    <a:chOff x="2887" y="1765"/>
                    <a:chExt cx="111" cy="265"/>
                  </a:xfrm>
                </p:grpSpPr>
                <p:sp>
                  <p:nvSpPr>
                    <p:cNvPr id="3099" name="Freeform 41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0" name="Freeform 41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1" name="Freeform 41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102" name="Freeform 41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94" name="Group 415"/>
                  <p:cNvGrpSpPr>
                    <a:grpSpLocks/>
                  </p:cNvGrpSpPr>
                  <p:nvPr/>
                </p:nvGrpSpPr>
                <p:grpSpPr bwMode="auto">
                  <a:xfrm>
                    <a:off x="2887" y="1765"/>
                    <a:ext cx="111" cy="265"/>
                    <a:chOff x="2887" y="1765"/>
                    <a:chExt cx="111" cy="265"/>
                  </a:xfrm>
                </p:grpSpPr>
                <p:sp>
                  <p:nvSpPr>
                    <p:cNvPr id="3095" name="Freeform 4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6" name="Freeform 4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7" name="Freeform 4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98" name="Freeform 4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5" name="Group 420"/>
              <p:cNvGrpSpPr>
                <a:grpSpLocks/>
              </p:cNvGrpSpPr>
              <p:nvPr/>
            </p:nvGrpSpPr>
            <p:grpSpPr bwMode="auto">
              <a:xfrm rot="19852452" flipH="1">
                <a:off x="0" y="2396"/>
                <a:ext cx="111" cy="241"/>
                <a:chOff x="2887" y="1765"/>
                <a:chExt cx="111" cy="265"/>
              </a:xfrm>
            </p:grpSpPr>
            <p:sp>
              <p:nvSpPr>
                <p:cNvPr id="3086" name="Freeform 4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7" name="Freeform 4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8" name="Freeform 4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9" name="Freeform 4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86" name="Group 425"/>
              <p:cNvGrpSpPr>
                <a:grpSpLocks/>
              </p:cNvGrpSpPr>
              <p:nvPr/>
            </p:nvGrpSpPr>
            <p:grpSpPr bwMode="auto">
              <a:xfrm rot="20827064" flipH="1">
                <a:off x="669" y="2062"/>
                <a:ext cx="645" cy="253"/>
                <a:chOff x="2569" y="1765"/>
                <a:chExt cx="645" cy="265"/>
              </a:xfrm>
            </p:grpSpPr>
            <p:grpSp>
              <p:nvGrpSpPr>
                <p:cNvPr id="3053" name="Group 426"/>
                <p:cNvGrpSpPr>
                  <a:grpSpLocks/>
                </p:cNvGrpSpPr>
                <p:nvPr/>
              </p:nvGrpSpPr>
              <p:grpSpPr bwMode="auto">
                <a:xfrm rot="205847">
                  <a:off x="2998" y="1765"/>
                  <a:ext cx="216" cy="265"/>
                  <a:chOff x="2782" y="1765"/>
                  <a:chExt cx="216" cy="265"/>
                </a:xfrm>
              </p:grpSpPr>
              <p:grpSp>
                <p:nvGrpSpPr>
                  <p:cNvPr id="3076" name="Group 427"/>
                  <p:cNvGrpSpPr>
                    <a:grpSpLocks/>
                  </p:cNvGrpSpPr>
                  <p:nvPr/>
                </p:nvGrpSpPr>
                <p:grpSpPr bwMode="auto">
                  <a:xfrm>
                    <a:off x="2782" y="1765"/>
                    <a:ext cx="111" cy="265"/>
                    <a:chOff x="2887" y="1765"/>
                    <a:chExt cx="111" cy="265"/>
                  </a:xfrm>
                </p:grpSpPr>
                <p:sp>
                  <p:nvSpPr>
                    <p:cNvPr id="3082" name="Freeform 42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3" name="Freeform 42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4" name="Freeform 43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5" name="Freeform 43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77" name="Group 432"/>
                  <p:cNvGrpSpPr>
                    <a:grpSpLocks/>
                  </p:cNvGrpSpPr>
                  <p:nvPr/>
                </p:nvGrpSpPr>
                <p:grpSpPr bwMode="auto">
                  <a:xfrm>
                    <a:off x="2887" y="1765"/>
                    <a:ext cx="111" cy="265"/>
                    <a:chOff x="2887" y="1765"/>
                    <a:chExt cx="111" cy="265"/>
                  </a:xfrm>
                </p:grpSpPr>
                <p:sp>
                  <p:nvSpPr>
                    <p:cNvPr id="3078" name="Freeform 43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9" name="Freeform 43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0" name="Freeform 43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81" name="Freeform 43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4" name="Group 437"/>
                <p:cNvGrpSpPr>
                  <a:grpSpLocks/>
                </p:cNvGrpSpPr>
                <p:nvPr/>
              </p:nvGrpSpPr>
              <p:grpSpPr bwMode="auto">
                <a:xfrm rot="-232276">
                  <a:off x="2569" y="1765"/>
                  <a:ext cx="216" cy="265"/>
                  <a:chOff x="2782" y="1765"/>
                  <a:chExt cx="216" cy="265"/>
                </a:xfrm>
              </p:grpSpPr>
              <p:grpSp>
                <p:nvGrpSpPr>
                  <p:cNvPr id="3066" name="Group 438"/>
                  <p:cNvGrpSpPr>
                    <a:grpSpLocks/>
                  </p:cNvGrpSpPr>
                  <p:nvPr/>
                </p:nvGrpSpPr>
                <p:grpSpPr bwMode="auto">
                  <a:xfrm>
                    <a:off x="2782" y="1765"/>
                    <a:ext cx="111" cy="265"/>
                    <a:chOff x="2887" y="1765"/>
                    <a:chExt cx="111" cy="265"/>
                  </a:xfrm>
                </p:grpSpPr>
                <p:sp>
                  <p:nvSpPr>
                    <p:cNvPr id="3072" name="Freeform 43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3" name="Freeform 44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4" name="Freeform 44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5" name="Freeform 44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67" name="Group 443"/>
                  <p:cNvGrpSpPr>
                    <a:grpSpLocks/>
                  </p:cNvGrpSpPr>
                  <p:nvPr/>
                </p:nvGrpSpPr>
                <p:grpSpPr bwMode="auto">
                  <a:xfrm>
                    <a:off x="2887" y="1765"/>
                    <a:ext cx="111" cy="265"/>
                    <a:chOff x="2887" y="1765"/>
                    <a:chExt cx="111" cy="265"/>
                  </a:xfrm>
                </p:grpSpPr>
                <p:sp>
                  <p:nvSpPr>
                    <p:cNvPr id="3068" name="Freeform 44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9" name="Freeform 44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0" name="Freeform 44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71" name="Freeform 44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55" name="Group 448"/>
                <p:cNvGrpSpPr>
                  <a:grpSpLocks/>
                </p:cNvGrpSpPr>
                <p:nvPr/>
              </p:nvGrpSpPr>
              <p:grpSpPr bwMode="auto">
                <a:xfrm>
                  <a:off x="2782" y="1765"/>
                  <a:ext cx="216" cy="265"/>
                  <a:chOff x="2782" y="1765"/>
                  <a:chExt cx="216" cy="265"/>
                </a:xfrm>
              </p:grpSpPr>
              <p:grpSp>
                <p:nvGrpSpPr>
                  <p:cNvPr id="3056" name="Group 449"/>
                  <p:cNvGrpSpPr>
                    <a:grpSpLocks/>
                  </p:cNvGrpSpPr>
                  <p:nvPr/>
                </p:nvGrpSpPr>
                <p:grpSpPr bwMode="auto">
                  <a:xfrm>
                    <a:off x="2782" y="1765"/>
                    <a:ext cx="111" cy="265"/>
                    <a:chOff x="2887" y="1765"/>
                    <a:chExt cx="111" cy="265"/>
                  </a:xfrm>
                </p:grpSpPr>
                <p:sp>
                  <p:nvSpPr>
                    <p:cNvPr id="3062" name="Freeform 45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3" name="Freeform 45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4" name="Freeform 45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5" name="Freeform 45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57" name="Group 454"/>
                  <p:cNvGrpSpPr>
                    <a:grpSpLocks/>
                  </p:cNvGrpSpPr>
                  <p:nvPr/>
                </p:nvGrpSpPr>
                <p:grpSpPr bwMode="auto">
                  <a:xfrm>
                    <a:off x="2887" y="1765"/>
                    <a:ext cx="111" cy="265"/>
                    <a:chOff x="2887" y="1765"/>
                    <a:chExt cx="111" cy="265"/>
                  </a:xfrm>
                </p:grpSpPr>
                <p:sp>
                  <p:nvSpPr>
                    <p:cNvPr id="3058" name="Freeform 45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9" name="Freeform 45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0" name="Freeform 45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61" name="Freeform 45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7" name="Group 459"/>
              <p:cNvGrpSpPr>
                <a:grpSpLocks/>
              </p:cNvGrpSpPr>
              <p:nvPr/>
            </p:nvGrpSpPr>
            <p:grpSpPr bwMode="auto">
              <a:xfrm rot="20981307" flipH="1">
                <a:off x="1293" y="1919"/>
                <a:ext cx="645" cy="253"/>
                <a:chOff x="2569" y="1765"/>
                <a:chExt cx="645" cy="265"/>
              </a:xfrm>
            </p:grpSpPr>
            <p:grpSp>
              <p:nvGrpSpPr>
                <p:cNvPr id="3020" name="Group 460"/>
                <p:cNvGrpSpPr>
                  <a:grpSpLocks/>
                </p:cNvGrpSpPr>
                <p:nvPr/>
              </p:nvGrpSpPr>
              <p:grpSpPr bwMode="auto">
                <a:xfrm rot="205847">
                  <a:off x="2998" y="1765"/>
                  <a:ext cx="216" cy="265"/>
                  <a:chOff x="2782" y="1765"/>
                  <a:chExt cx="216" cy="265"/>
                </a:xfrm>
              </p:grpSpPr>
              <p:grpSp>
                <p:nvGrpSpPr>
                  <p:cNvPr id="3043" name="Group 461"/>
                  <p:cNvGrpSpPr>
                    <a:grpSpLocks/>
                  </p:cNvGrpSpPr>
                  <p:nvPr/>
                </p:nvGrpSpPr>
                <p:grpSpPr bwMode="auto">
                  <a:xfrm>
                    <a:off x="2782" y="1765"/>
                    <a:ext cx="111" cy="265"/>
                    <a:chOff x="2887" y="1765"/>
                    <a:chExt cx="111" cy="265"/>
                  </a:xfrm>
                </p:grpSpPr>
                <p:sp>
                  <p:nvSpPr>
                    <p:cNvPr id="3049" name="Freeform 46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0" name="Freeform 46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1" name="Freeform 46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52" name="Freeform 46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44" name="Group 466"/>
                  <p:cNvGrpSpPr>
                    <a:grpSpLocks/>
                  </p:cNvGrpSpPr>
                  <p:nvPr/>
                </p:nvGrpSpPr>
                <p:grpSpPr bwMode="auto">
                  <a:xfrm>
                    <a:off x="2887" y="1765"/>
                    <a:ext cx="111" cy="265"/>
                    <a:chOff x="2887" y="1765"/>
                    <a:chExt cx="111" cy="265"/>
                  </a:xfrm>
                </p:grpSpPr>
                <p:sp>
                  <p:nvSpPr>
                    <p:cNvPr id="3045" name="Freeform 46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6" name="Freeform 46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7" name="Freeform 46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8" name="Freeform 47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1" name="Group 471"/>
                <p:cNvGrpSpPr>
                  <a:grpSpLocks/>
                </p:cNvGrpSpPr>
                <p:nvPr/>
              </p:nvGrpSpPr>
              <p:grpSpPr bwMode="auto">
                <a:xfrm rot="-232276">
                  <a:off x="2569" y="1765"/>
                  <a:ext cx="216" cy="265"/>
                  <a:chOff x="2782" y="1765"/>
                  <a:chExt cx="216" cy="265"/>
                </a:xfrm>
              </p:grpSpPr>
              <p:grpSp>
                <p:nvGrpSpPr>
                  <p:cNvPr id="3033" name="Group 472"/>
                  <p:cNvGrpSpPr>
                    <a:grpSpLocks/>
                  </p:cNvGrpSpPr>
                  <p:nvPr/>
                </p:nvGrpSpPr>
                <p:grpSpPr bwMode="auto">
                  <a:xfrm>
                    <a:off x="2782" y="1765"/>
                    <a:ext cx="111" cy="265"/>
                    <a:chOff x="2887" y="1765"/>
                    <a:chExt cx="111" cy="265"/>
                  </a:xfrm>
                </p:grpSpPr>
                <p:sp>
                  <p:nvSpPr>
                    <p:cNvPr id="3039" name="Freeform 47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0" name="Freeform 47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1" name="Freeform 47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42" name="Freeform 47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34" name="Group 477"/>
                  <p:cNvGrpSpPr>
                    <a:grpSpLocks/>
                  </p:cNvGrpSpPr>
                  <p:nvPr/>
                </p:nvGrpSpPr>
                <p:grpSpPr bwMode="auto">
                  <a:xfrm>
                    <a:off x="2887" y="1765"/>
                    <a:ext cx="111" cy="265"/>
                    <a:chOff x="2887" y="1765"/>
                    <a:chExt cx="111" cy="265"/>
                  </a:xfrm>
                </p:grpSpPr>
                <p:sp>
                  <p:nvSpPr>
                    <p:cNvPr id="3035" name="Freeform 47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6" name="Freeform 47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7" name="Freeform 48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8" name="Freeform 48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3022" name="Group 482"/>
                <p:cNvGrpSpPr>
                  <a:grpSpLocks/>
                </p:cNvGrpSpPr>
                <p:nvPr/>
              </p:nvGrpSpPr>
              <p:grpSpPr bwMode="auto">
                <a:xfrm>
                  <a:off x="2782" y="1765"/>
                  <a:ext cx="216" cy="265"/>
                  <a:chOff x="2782" y="1765"/>
                  <a:chExt cx="216" cy="265"/>
                </a:xfrm>
              </p:grpSpPr>
              <p:grpSp>
                <p:nvGrpSpPr>
                  <p:cNvPr id="3023" name="Group 483"/>
                  <p:cNvGrpSpPr>
                    <a:grpSpLocks/>
                  </p:cNvGrpSpPr>
                  <p:nvPr/>
                </p:nvGrpSpPr>
                <p:grpSpPr bwMode="auto">
                  <a:xfrm>
                    <a:off x="2782" y="1765"/>
                    <a:ext cx="111" cy="265"/>
                    <a:chOff x="2887" y="1765"/>
                    <a:chExt cx="111" cy="265"/>
                  </a:xfrm>
                </p:grpSpPr>
                <p:sp>
                  <p:nvSpPr>
                    <p:cNvPr id="3029" name="Freeform 48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0" name="Freeform 48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1" name="Freeform 48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32" name="Freeform 48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24" name="Group 488"/>
                  <p:cNvGrpSpPr>
                    <a:grpSpLocks/>
                  </p:cNvGrpSpPr>
                  <p:nvPr/>
                </p:nvGrpSpPr>
                <p:grpSpPr bwMode="auto">
                  <a:xfrm>
                    <a:off x="2887" y="1765"/>
                    <a:ext cx="111" cy="265"/>
                    <a:chOff x="2887" y="1765"/>
                    <a:chExt cx="111" cy="265"/>
                  </a:xfrm>
                </p:grpSpPr>
                <p:sp>
                  <p:nvSpPr>
                    <p:cNvPr id="3025" name="Freeform 48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6" name="Freeform 49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7" name="Freeform 49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28" name="Freeform 49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8" name="Group 493"/>
              <p:cNvGrpSpPr>
                <a:grpSpLocks/>
              </p:cNvGrpSpPr>
              <p:nvPr/>
            </p:nvGrpSpPr>
            <p:grpSpPr bwMode="auto">
              <a:xfrm rot="-420166" flipH="1" flipV="1">
                <a:off x="1927" y="1828"/>
                <a:ext cx="645" cy="254"/>
                <a:chOff x="2569" y="1765"/>
                <a:chExt cx="645" cy="265"/>
              </a:xfrm>
            </p:grpSpPr>
            <p:grpSp>
              <p:nvGrpSpPr>
                <p:cNvPr id="2987" name="Group 494"/>
                <p:cNvGrpSpPr>
                  <a:grpSpLocks/>
                </p:cNvGrpSpPr>
                <p:nvPr/>
              </p:nvGrpSpPr>
              <p:grpSpPr bwMode="auto">
                <a:xfrm rot="205847">
                  <a:off x="2998" y="1765"/>
                  <a:ext cx="216" cy="265"/>
                  <a:chOff x="2782" y="1765"/>
                  <a:chExt cx="216" cy="265"/>
                </a:xfrm>
              </p:grpSpPr>
              <p:grpSp>
                <p:nvGrpSpPr>
                  <p:cNvPr id="3010" name="Group 495"/>
                  <p:cNvGrpSpPr>
                    <a:grpSpLocks/>
                  </p:cNvGrpSpPr>
                  <p:nvPr/>
                </p:nvGrpSpPr>
                <p:grpSpPr bwMode="auto">
                  <a:xfrm>
                    <a:off x="2782" y="1765"/>
                    <a:ext cx="111" cy="265"/>
                    <a:chOff x="2887" y="1765"/>
                    <a:chExt cx="111" cy="265"/>
                  </a:xfrm>
                </p:grpSpPr>
                <p:sp>
                  <p:nvSpPr>
                    <p:cNvPr id="3016" name="Freeform 49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7" name="Freeform 49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8" name="Freeform 49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9" name="Freeform 49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11" name="Group 500"/>
                  <p:cNvGrpSpPr>
                    <a:grpSpLocks/>
                  </p:cNvGrpSpPr>
                  <p:nvPr/>
                </p:nvGrpSpPr>
                <p:grpSpPr bwMode="auto">
                  <a:xfrm>
                    <a:off x="2887" y="1765"/>
                    <a:ext cx="111" cy="265"/>
                    <a:chOff x="2887" y="1765"/>
                    <a:chExt cx="111" cy="265"/>
                  </a:xfrm>
                </p:grpSpPr>
                <p:sp>
                  <p:nvSpPr>
                    <p:cNvPr id="3012" name="Freeform 50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3" name="Freeform 50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4" name="Freeform 50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15" name="Freeform 50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8" name="Group 505"/>
                <p:cNvGrpSpPr>
                  <a:grpSpLocks/>
                </p:cNvGrpSpPr>
                <p:nvPr/>
              </p:nvGrpSpPr>
              <p:grpSpPr bwMode="auto">
                <a:xfrm rot="-232276">
                  <a:off x="2569" y="1765"/>
                  <a:ext cx="216" cy="265"/>
                  <a:chOff x="2782" y="1765"/>
                  <a:chExt cx="216" cy="265"/>
                </a:xfrm>
              </p:grpSpPr>
              <p:grpSp>
                <p:nvGrpSpPr>
                  <p:cNvPr id="3000" name="Group 506"/>
                  <p:cNvGrpSpPr>
                    <a:grpSpLocks/>
                  </p:cNvGrpSpPr>
                  <p:nvPr/>
                </p:nvGrpSpPr>
                <p:grpSpPr bwMode="auto">
                  <a:xfrm>
                    <a:off x="2782" y="1765"/>
                    <a:ext cx="111" cy="265"/>
                    <a:chOff x="2887" y="1765"/>
                    <a:chExt cx="111" cy="265"/>
                  </a:xfrm>
                </p:grpSpPr>
                <p:sp>
                  <p:nvSpPr>
                    <p:cNvPr id="3006" name="Freeform 50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7" name="Freeform 50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8" name="Freeform 50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9" name="Freeform 51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3001" name="Group 511"/>
                  <p:cNvGrpSpPr>
                    <a:grpSpLocks/>
                  </p:cNvGrpSpPr>
                  <p:nvPr/>
                </p:nvGrpSpPr>
                <p:grpSpPr bwMode="auto">
                  <a:xfrm>
                    <a:off x="2887" y="1765"/>
                    <a:ext cx="111" cy="265"/>
                    <a:chOff x="2887" y="1765"/>
                    <a:chExt cx="111" cy="265"/>
                  </a:xfrm>
                </p:grpSpPr>
                <p:sp>
                  <p:nvSpPr>
                    <p:cNvPr id="3002" name="Freeform 51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3" name="Freeform 51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4" name="Freeform 51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3005" name="Freeform 51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89" name="Group 516"/>
                <p:cNvGrpSpPr>
                  <a:grpSpLocks/>
                </p:cNvGrpSpPr>
                <p:nvPr/>
              </p:nvGrpSpPr>
              <p:grpSpPr bwMode="auto">
                <a:xfrm>
                  <a:off x="2782" y="1765"/>
                  <a:ext cx="216" cy="265"/>
                  <a:chOff x="2782" y="1765"/>
                  <a:chExt cx="216" cy="265"/>
                </a:xfrm>
              </p:grpSpPr>
              <p:grpSp>
                <p:nvGrpSpPr>
                  <p:cNvPr id="2990" name="Group 517"/>
                  <p:cNvGrpSpPr>
                    <a:grpSpLocks/>
                  </p:cNvGrpSpPr>
                  <p:nvPr/>
                </p:nvGrpSpPr>
                <p:grpSpPr bwMode="auto">
                  <a:xfrm>
                    <a:off x="2782" y="1765"/>
                    <a:ext cx="111" cy="265"/>
                    <a:chOff x="2887" y="1765"/>
                    <a:chExt cx="111" cy="265"/>
                  </a:xfrm>
                </p:grpSpPr>
                <p:sp>
                  <p:nvSpPr>
                    <p:cNvPr id="2996" name="Freeform 51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7" name="Freeform 51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8" name="Freeform 52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9" name="Freeform 52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91" name="Group 522"/>
                  <p:cNvGrpSpPr>
                    <a:grpSpLocks/>
                  </p:cNvGrpSpPr>
                  <p:nvPr/>
                </p:nvGrpSpPr>
                <p:grpSpPr bwMode="auto">
                  <a:xfrm>
                    <a:off x="2887" y="1765"/>
                    <a:ext cx="111" cy="265"/>
                    <a:chOff x="2887" y="1765"/>
                    <a:chExt cx="111" cy="265"/>
                  </a:xfrm>
                </p:grpSpPr>
                <p:sp>
                  <p:nvSpPr>
                    <p:cNvPr id="2992" name="Freeform 52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3" name="Freeform 52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4" name="Freeform 52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95" name="Freeform 52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89" name="Group 527"/>
              <p:cNvGrpSpPr>
                <a:grpSpLocks/>
              </p:cNvGrpSpPr>
              <p:nvPr/>
            </p:nvGrpSpPr>
            <p:grpSpPr bwMode="auto">
              <a:xfrm>
                <a:off x="2569" y="1765"/>
                <a:ext cx="3641" cy="838"/>
                <a:chOff x="2569" y="1765"/>
                <a:chExt cx="3641" cy="838"/>
              </a:xfrm>
            </p:grpSpPr>
            <p:grpSp>
              <p:nvGrpSpPr>
                <p:cNvPr id="2790" name="Group 528"/>
                <p:cNvGrpSpPr>
                  <a:grpSpLocks/>
                </p:cNvGrpSpPr>
                <p:nvPr/>
              </p:nvGrpSpPr>
              <p:grpSpPr bwMode="auto">
                <a:xfrm rot="1361465">
                  <a:off x="6099" y="2351"/>
                  <a:ext cx="111" cy="252"/>
                  <a:chOff x="2887" y="1765"/>
                  <a:chExt cx="111" cy="265"/>
                </a:xfrm>
              </p:grpSpPr>
              <p:sp>
                <p:nvSpPr>
                  <p:cNvPr id="2983" name="Freeform 52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4" name="Freeform 53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5" name="Freeform 53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6" name="Freeform 53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791" name="Group 533"/>
                <p:cNvGrpSpPr>
                  <a:grpSpLocks/>
                </p:cNvGrpSpPr>
                <p:nvPr/>
              </p:nvGrpSpPr>
              <p:grpSpPr bwMode="auto">
                <a:xfrm rot="923342">
                  <a:off x="5690" y="2231"/>
                  <a:ext cx="216" cy="252"/>
                  <a:chOff x="2782" y="1765"/>
                  <a:chExt cx="216" cy="265"/>
                </a:xfrm>
              </p:grpSpPr>
              <p:grpSp>
                <p:nvGrpSpPr>
                  <p:cNvPr id="2973" name="Group 534"/>
                  <p:cNvGrpSpPr>
                    <a:grpSpLocks/>
                  </p:cNvGrpSpPr>
                  <p:nvPr/>
                </p:nvGrpSpPr>
                <p:grpSpPr bwMode="auto">
                  <a:xfrm>
                    <a:off x="2782" y="1765"/>
                    <a:ext cx="111" cy="265"/>
                    <a:chOff x="2887" y="1765"/>
                    <a:chExt cx="111" cy="265"/>
                  </a:xfrm>
                </p:grpSpPr>
                <p:sp>
                  <p:nvSpPr>
                    <p:cNvPr id="2979" name="Freeform 53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0" name="Freeform 53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1" name="Freeform 53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82" name="Freeform 53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74" name="Group 539"/>
                  <p:cNvGrpSpPr>
                    <a:grpSpLocks/>
                  </p:cNvGrpSpPr>
                  <p:nvPr/>
                </p:nvGrpSpPr>
                <p:grpSpPr bwMode="auto">
                  <a:xfrm>
                    <a:off x="2887" y="1765"/>
                    <a:ext cx="111" cy="265"/>
                    <a:chOff x="2887" y="1765"/>
                    <a:chExt cx="111" cy="265"/>
                  </a:xfrm>
                </p:grpSpPr>
                <p:sp>
                  <p:nvSpPr>
                    <p:cNvPr id="2975" name="Freeform 54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6" name="Freeform 54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7" name="Freeform 54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8" name="Freeform 54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2" name="Group 544"/>
                <p:cNvGrpSpPr>
                  <a:grpSpLocks/>
                </p:cNvGrpSpPr>
                <p:nvPr/>
              </p:nvGrpSpPr>
              <p:grpSpPr bwMode="auto">
                <a:xfrm rot="1155618">
                  <a:off x="5891" y="2301"/>
                  <a:ext cx="216" cy="252"/>
                  <a:chOff x="2782" y="1765"/>
                  <a:chExt cx="216" cy="265"/>
                </a:xfrm>
              </p:grpSpPr>
              <p:grpSp>
                <p:nvGrpSpPr>
                  <p:cNvPr id="2963" name="Group 545"/>
                  <p:cNvGrpSpPr>
                    <a:grpSpLocks/>
                  </p:cNvGrpSpPr>
                  <p:nvPr/>
                </p:nvGrpSpPr>
                <p:grpSpPr bwMode="auto">
                  <a:xfrm>
                    <a:off x="2782" y="1765"/>
                    <a:ext cx="111" cy="265"/>
                    <a:chOff x="2887" y="1765"/>
                    <a:chExt cx="111" cy="265"/>
                  </a:xfrm>
                </p:grpSpPr>
                <p:sp>
                  <p:nvSpPr>
                    <p:cNvPr id="2969" name="Freeform 54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0" name="Freeform 54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1" name="Freeform 54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72" name="Freeform 54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64" name="Group 550"/>
                  <p:cNvGrpSpPr>
                    <a:grpSpLocks/>
                  </p:cNvGrpSpPr>
                  <p:nvPr/>
                </p:nvGrpSpPr>
                <p:grpSpPr bwMode="auto">
                  <a:xfrm>
                    <a:off x="2887" y="1765"/>
                    <a:ext cx="111" cy="265"/>
                    <a:chOff x="2887" y="1765"/>
                    <a:chExt cx="111" cy="265"/>
                  </a:xfrm>
                </p:grpSpPr>
                <p:sp>
                  <p:nvSpPr>
                    <p:cNvPr id="2965" name="Freeform 55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6" name="Freeform 55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7" name="Freeform 55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8" name="Freeform 55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3" name="Group 555"/>
                <p:cNvGrpSpPr>
                  <a:grpSpLocks/>
                </p:cNvGrpSpPr>
                <p:nvPr/>
              </p:nvGrpSpPr>
              <p:grpSpPr bwMode="auto">
                <a:xfrm rot="827374">
                  <a:off x="5099" y="2110"/>
                  <a:ext cx="645" cy="252"/>
                  <a:chOff x="2569" y="1765"/>
                  <a:chExt cx="645" cy="265"/>
                </a:xfrm>
              </p:grpSpPr>
              <p:grpSp>
                <p:nvGrpSpPr>
                  <p:cNvPr id="2930" name="Group 556"/>
                  <p:cNvGrpSpPr>
                    <a:grpSpLocks/>
                  </p:cNvGrpSpPr>
                  <p:nvPr/>
                </p:nvGrpSpPr>
                <p:grpSpPr bwMode="auto">
                  <a:xfrm rot="205847">
                    <a:off x="2998" y="1765"/>
                    <a:ext cx="216" cy="265"/>
                    <a:chOff x="2782" y="1765"/>
                    <a:chExt cx="216" cy="265"/>
                  </a:xfrm>
                </p:grpSpPr>
                <p:grpSp>
                  <p:nvGrpSpPr>
                    <p:cNvPr id="2953" name="Group 557"/>
                    <p:cNvGrpSpPr>
                      <a:grpSpLocks/>
                    </p:cNvGrpSpPr>
                    <p:nvPr/>
                  </p:nvGrpSpPr>
                  <p:grpSpPr bwMode="auto">
                    <a:xfrm>
                      <a:off x="2782" y="1765"/>
                      <a:ext cx="111" cy="265"/>
                      <a:chOff x="2887" y="1765"/>
                      <a:chExt cx="111" cy="265"/>
                    </a:xfrm>
                  </p:grpSpPr>
                  <p:sp>
                    <p:nvSpPr>
                      <p:cNvPr id="2959" name="Freeform 55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0" name="Freeform 55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1" name="Freeform 56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62" name="Freeform 56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54" name="Group 562"/>
                    <p:cNvGrpSpPr>
                      <a:grpSpLocks/>
                    </p:cNvGrpSpPr>
                    <p:nvPr/>
                  </p:nvGrpSpPr>
                  <p:grpSpPr bwMode="auto">
                    <a:xfrm>
                      <a:off x="2887" y="1765"/>
                      <a:ext cx="111" cy="265"/>
                      <a:chOff x="2887" y="1765"/>
                      <a:chExt cx="111" cy="265"/>
                    </a:xfrm>
                  </p:grpSpPr>
                  <p:sp>
                    <p:nvSpPr>
                      <p:cNvPr id="2955" name="Freeform 56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6" name="Freeform 56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7" name="Freeform 56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8" name="Freeform 56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1" name="Group 567"/>
                  <p:cNvGrpSpPr>
                    <a:grpSpLocks/>
                  </p:cNvGrpSpPr>
                  <p:nvPr/>
                </p:nvGrpSpPr>
                <p:grpSpPr bwMode="auto">
                  <a:xfrm rot="-232276">
                    <a:off x="2569" y="1765"/>
                    <a:ext cx="216" cy="265"/>
                    <a:chOff x="2782" y="1765"/>
                    <a:chExt cx="216" cy="265"/>
                  </a:xfrm>
                </p:grpSpPr>
                <p:grpSp>
                  <p:nvGrpSpPr>
                    <p:cNvPr id="2943" name="Group 568"/>
                    <p:cNvGrpSpPr>
                      <a:grpSpLocks/>
                    </p:cNvGrpSpPr>
                    <p:nvPr/>
                  </p:nvGrpSpPr>
                  <p:grpSpPr bwMode="auto">
                    <a:xfrm>
                      <a:off x="2782" y="1765"/>
                      <a:ext cx="111" cy="265"/>
                      <a:chOff x="2887" y="1765"/>
                      <a:chExt cx="111" cy="265"/>
                    </a:xfrm>
                  </p:grpSpPr>
                  <p:sp>
                    <p:nvSpPr>
                      <p:cNvPr id="2949" name="Freeform 56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0" name="Freeform 57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1" name="Freeform 57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52" name="Freeform 57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44" name="Group 573"/>
                    <p:cNvGrpSpPr>
                      <a:grpSpLocks/>
                    </p:cNvGrpSpPr>
                    <p:nvPr/>
                  </p:nvGrpSpPr>
                  <p:grpSpPr bwMode="auto">
                    <a:xfrm>
                      <a:off x="2887" y="1765"/>
                      <a:ext cx="111" cy="265"/>
                      <a:chOff x="2887" y="1765"/>
                      <a:chExt cx="111" cy="265"/>
                    </a:xfrm>
                  </p:grpSpPr>
                  <p:sp>
                    <p:nvSpPr>
                      <p:cNvPr id="2945" name="Freeform 57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6" name="Freeform 57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7" name="Freeform 57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8" name="Freeform 57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932" name="Group 578"/>
                  <p:cNvGrpSpPr>
                    <a:grpSpLocks/>
                  </p:cNvGrpSpPr>
                  <p:nvPr/>
                </p:nvGrpSpPr>
                <p:grpSpPr bwMode="auto">
                  <a:xfrm>
                    <a:off x="2782" y="1765"/>
                    <a:ext cx="216" cy="265"/>
                    <a:chOff x="2782" y="1765"/>
                    <a:chExt cx="216" cy="265"/>
                  </a:xfrm>
                </p:grpSpPr>
                <p:grpSp>
                  <p:nvGrpSpPr>
                    <p:cNvPr id="2933" name="Group 579"/>
                    <p:cNvGrpSpPr>
                      <a:grpSpLocks/>
                    </p:cNvGrpSpPr>
                    <p:nvPr/>
                  </p:nvGrpSpPr>
                  <p:grpSpPr bwMode="auto">
                    <a:xfrm>
                      <a:off x="2782" y="1765"/>
                      <a:ext cx="111" cy="265"/>
                      <a:chOff x="2887" y="1765"/>
                      <a:chExt cx="111" cy="265"/>
                    </a:xfrm>
                  </p:grpSpPr>
                  <p:sp>
                    <p:nvSpPr>
                      <p:cNvPr id="2939" name="Freeform 58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0" name="Freeform 58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1" name="Freeform 58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42" name="Freeform 58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34" name="Group 584"/>
                    <p:cNvGrpSpPr>
                      <a:grpSpLocks/>
                    </p:cNvGrpSpPr>
                    <p:nvPr/>
                  </p:nvGrpSpPr>
                  <p:grpSpPr bwMode="auto">
                    <a:xfrm>
                      <a:off x="2887" y="1765"/>
                      <a:ext cx="111" cy="265"/>
                      <a:chOff x="2887" y="1765"/>
                      <a:chExt cx="111" cy="265"/>
                    </a:xfrm>
                  </p:grpSpPr>
                  <p:sp>
                    <p:nvSpPr>
                      <p:cNvPr id="2935" name="Freeform 58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6" name="Freeform 58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7" name="Freeform 58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38" name="Freeform 58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4" name="Group 589"/>
                <p:cNvGrpSpPr>
                  <a:grpSpLocks/>
                </p:cNvGrpSpPr>
                <p:nvPr/>
              </p:nvGrpSpPr>
              <p:grpSpPr bwMode="auto">
                <a:xfrm rot="827374">
                  <a:off x="4474" y="1960"/>
                  <a:ext cx="645" cy="265"/>
                  <a:chOff x="2569" y="1765"/>
                  <a:chExt cx="645" cy="265"/>
                </a:xfrm>
              </p:grpSpPr>
              <p:grpSp>
                <p:nvGrpSpPr>
                  <p:cNvPr id="2897" name="Group 590"/>
                  <p:cNvGrpSpPr>
                    <a:grpSpLocks/>
                  </p:cNvGrpSpPr>
                  <p:nvPr/>
                </p:nvGrpSpPr>
                <p:grpSpPr bwMode="auto">
                  <a:xfrm rot="205847">
                    <a:off x="2998" y="1765"/>
                    <a:ext cx="216" cy="265"/>
                    <a:chOff x="2782" y="1765"/>
                    <a:chExt cx="216" cy="265"/>
                  </a:xfrm>
                </p:grpSpPr>
                <p:grpSp>
                  <p:nvGrpSpPr>
                    <p:cNvPr id="2920" name="Group 591"/>
                    <p:cNvGrpSpPr>
                      <a:grpSpLocks/>
                    </p:cNvGrpSpPr>
                    <p:nvPr/>
                  </p:nvGrpSpPr>
                  <p:grpSpPr bwMode="auto">
                    <a:xfrm>
                      <a:off x="2782" y="1765"/>
                      <a:ext cx="111" cy="265"/>
                      <a:chOff x="2887" y="1765"/>
                      <a:chExt cx="111" cy="265"/>
                    </a:xfrm>
                  </p:grpSpPr>
                  <p:sp>
                    <p:nvSpPr>
                      <p:cNvPr id="2926" name="Freeform 59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7" name="Freeform 59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8" name="Freeform 59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9" name="Freeform 59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21" name="Group 596"/>
                    <p:cNvGrpSpPr>
                      <a:grpSpLocks/>
                    </p:cNvGrpSpPr>
                    <p:nvPr/>
                  </p:nvGrpSpPr>
                  <p:grpSpPr bwMode="auto">
                    <a:xfrm>
                      <a:off x="2887" y="1765"/>
                      <a:ext cx="111" cy="265"/>
                      <a:chOff x="2887" y="1765"/>
                      <a:chExt cx="111" cy="265"/>
                    </a:xfrm>
                  </p:grpSpPr>
                  <p:sp>
                    <p:nvSpPr>
                      <p:cNvPr id="2922" name="Freeform 59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3" name="Freeform 59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4" name="Freeform 59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25" name="Freeform 60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8" name="Group 601"/>
                  <p:cNvGrpSpPr>
                    <a:grpSpLocks/>
                  </p:cNvGrpSpPr>
                  <p:nvPr/>
                </p:nvGrpSpPr>
                <p:grpSpPr bwMode="auto">
                  <a:xfrm rot="-232276">
                    <a:off x="2569" y="1765"/>
                    <a:ext cx="216" cy="265"/>
                    <a:chOff x="2782" y="1765"/>
                    <a:chExt cx="216" cy="265"/>
                  </a:xfrm>
                </p:grpSpPr>
                <p:grpSp>
                  <p:nvGrpSpPr>
                    <p:cNvPr id="2910" name="Group 602"/>
                    <p:cNvGrpSpPr>
                      <a:grpSpLocks/>
                    </p:cNvGrpSpPr>
                    <p:nvPr/>
                  </p:nvGrpSpPr>
                  <p:grpSpPr bwMode="auto">
                    <a:xfrm>
                      <a:off x="2782" y="1765"/>
                      <a:ext cx="111" cy="265"/>
                      <a:chOff x="2887" y="1765"/>
                      <a:chExt cx="111" cy="265"/>
                    </a:xfrm>
                  </p:grpSpPr>
                  <p:sp>
                    <p:nvSpPr>
                      <p:cNvPr id="2916" name="Freeform 60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7" name="Freeform 60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8" name="Freeform 60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9" name="Freeform 60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11" name="Group 607"/>
                    <p:cNvGrpSpPr>
                      <a:grpSpLocks/>
                    </p:cNvGrpSpPr>
                    <p:nvPr/>
                  </p:nvGrpSpPr>
                  <p:grpSpPr bwMode="auto">
                    <a:xfrm>
                      <a:off x="2887" y="1765"/>
                      <a:ext cx="111" cy="265"/>
                      <a:chOff x="2887" y="1765"/>
                      <a:chExt cx="111" cy="265"/>
                    </a:xfrm>
                  </p:grpSpPr>
                  <p:sp>
                    <p:nvSpPr>
                      <p:cNvPr id="2912" name="Freeform 60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3" name="Freeform 60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4" name="Freeform 61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15" name="Freeform 61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99" name="Group 612"/>
                  <p:cNvGrpSpPr>
                    <a:grpSpLocks/>
                  </p:cNvGrpSpPr>
                  <p:nvPr/>
                </p:nvGrpSpPr>
                <p:grpSpPr bwMode="auto">
                  <a:xfrm>
                    <a:off x="2782" y="1765"/>
                    <a:ext cx="216" cy="265"/>
                    <a:chOff x="2782" y="1765"/>
                    <a:chExt cx="216" cy="265"/>
                  </a:xfrm>
                </p:grpSpPr>
                <p:grpSp>
                  <p:nvGrpSpPr>
                    <p:cNvPr id="2900" name="Group 613"/>
                    <p:cNvGrpSpPr>
                      <a:grpSpLocks/>
                    </p:cNvGrpSpPr>
                    <p:nvPr/>
                  </p:nvGrpSpPr>
                  <p:grpSpPr bwMode="auto">
                    <a:xfrm>
                      <a:off x="2782" y="1765"/>
                      <a:ext cx="111" cy="265"/>
                      <a:chOff x="2887" y="1765"/>
                      <a:chExt cx="111" cy="265"/>
                    </a:xfrm>
                  </p:grpSpPr>
                  <p:sp>
                    <p:nvSpPr>
                      <p:cNvPr id="2906" name="Freeform 61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7" name="Freeform 61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8" name="Freeform 61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9" name="Freeform 61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901" name="Group 618"/>
                    <p:cNvGrpSpPr>
                      <a:grpSpLocks/>
                    </p:cNvGrpSpPr>
                    <p:nvPr/>
                  </p:nvGrpSpPr>
                  <p:grpSpPr bwMode="auto">
                    <a:xfrm>
                      <a:off x="2887" y="1765"/>
                      <a:ext cx="111" cy="265"/>
                      <a:chOff x="2887" y="1765"/>
                      <a:chExt cx="111" cy="265"/>
                    </a:xfrm>
                  </p:grpSpPr>
                  <p:sp>
                    <p:nvSpPr>
                      <p:cNvPr id="2902" name="Freeform 61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3" name="Freeform 62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4" name="Freeform 62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905" name="Freeform 62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5" name="Group 623"/>
                <p:cNvGrpSpPr>
                  <a:grpSpLocks/>
                </p:cNvGrpSpPr>
                <p:nvPr/>
              </p:nvGrpSpPr>
              <p:grpSpPr bwMode="auto">
                <a:xfrm rot="386853">
                  <a:off x="3844" y="1843"/>
                  <a:ext cx="645" cy="265"/>
                  <a:chOff x="2569" y="1765"/>
                  <a:chExt cx="645" cy="265"/>
                </a:xfrm>
              </p:grpSpPr>
              <p:grpSp>
                <p:nvGrpSpPr>
                  <p:cNvPr id="2864" name="Group 624"/>
                  <p:cNvGrpSpPr>
                    <a:grpSpLocks/>
                  </p:cNvGrpSpPr>
                  <p:nvPr/>
                </p:nvGrpSpPr>
                <p:grpSpPr bwMode="auto">
                  <a:xfrm rot="205847">
                    <a:off x="2998" y="1765"/>
                    <a:ext cx="216" cy="265"/>
                    <a:chOff x="2782" y="1765"/>
                    <a:chExt cx="216" cy="265"/>
                  </a:xfrm>
                </p:grpSpPr>
                <p:grpSp>
                  <p:nvGrpSpPr>
                    <p:cNvPr id="2887" name="Group 625"/>
                    <p:cNvGrpSpPr>
                      <a:grpSpLocks/>
                    </p:cNvGrpSpPr>
                    <p:nvPr/>
                  </p:nvGrpSpPr>
                  <p:grpSpPr bwMode="auto">
                    <a:xfrm>
                      <a:off x="2782" y="1765"/>
                      <a:ext cx="111" cy="265"/>
                      <a:chOff x="2887" y="1765"/>
                      <a:chExt cx="111" cy="265"/>
                    </a:xfrm>
                  </p:grpSpPr>
                  <p:sp>
                    <p:nvSpPr>
                      <p:cNvPr id="2893" name="Freeform 62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4" name="Freeform 62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5" name="Freeform 62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6" name="Freeform 62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88" name="Group 630"/>
                    <p:cNvGrpSpPr>
                      <a:grpSpLocks/>
                    </p:cNvGrpSpPr>
                    <p:nvPr/>
                  </p:nvGrpSpPr>
                  <p:grpSpPr bwMode="auto">
                    <a:xfrm>
                      <a:off x="2887" y="1765"/>
                      <a:ext cx="111" cy="265"/>
                      <a:chOff x="2887" y="1765"/>
                      <a:chExt cx="111" cy="265"/>
                    </a:xfrm>
                  </p:grpSpPr>
                  <p:sp>
                    <p:nvSpPr>
                      <p:cNvPr id="2889" name="Freeform 63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0" name="Freeform 63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1" name="Freeform 63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92" name="Freeform 63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5" name="Group 635"/>
                  <p:cNvGrpSpPr>
                    <a:grpSpLocks/>
                  </p:cNvGrpSpPr>
                  <p:nvPr/>
                </p:nvGrpSpPr>
                <p:grpSpPr bwMode="auto">
                  <a:xfrm rot="-232276">
                    <a:off x="2569" y="1765"/>
                    <a:ext cx="216" cy="265"/>
                    <a:chOff x="2782" y="1765"/>
                    <a:chExt cx="216" cy="265"/>
                  </a:xfrm>
                </p:grpSpPr>
                <p:grpSp>
                  <p:nvGrpSpPr>
                    <p:cNvPr id="2877" name="Group 636"/>
                    <p:cNvGrpSpPr>
                      <a:grpSpLocks/>
                    </p:cNvGrpSpPr>
                    <p:nvPr/>
                  </p:nvGrpSpPr>
                  <p:grpSpPr bwMode="auto">
                    <a:xfrm>
                      <a:off x="2782" y="1765"/>
                      <a:ext cx="111" cy="265"/>
                      <a:chOff x="2887" y="1765"/>
                      <a:chExt cx="111" cy="265"/>
                    </a:xfrm>
                  </p:grpSpPr>
                  <p:sp>
                    <p:nvSpPr>
                      <p:cNvPr id="2883" name="Freeform 63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4" name="Freeform 63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5" name="Freeform 63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6" name="Freeform 64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78" name="Group 641"/>
                    <p:cNvGrpSpPr>
                      <a:grpSpLocks/>
                    </p:cNvGrpSpPr>
                    <p:nvPr/>
                  </p:nvGrpSpPr>
                  <p:grpSpPr bwMode="auto">
                    <a:xfrm>
                      <a:off x="2887" y="1765"/>
                      <a:ext cx="111" cy="265"/>
                      <a:chOff x="2887" y="1765"/>
                      <a:chExt cx="111" cy="265"/>
                    </a:xfrm>
                  </p:grpSpPr>
                  <p:sp>
                    <p:nvSpPr>
                      <p:cNvPr id="2879" name="Freeform 64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0" name="Freeform 64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1" name="Freeform 64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82" name="Freeform 64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66" name="Group 646"/>
                  <p:cNvGrpSpPr>
                    <a:grpSpLocks/>
                  </p:cNvGrpSpPr>
                  <p:nvPr/>
                </p:nvGrpSpPr>
                <p:grpSpPr bwMode="auto">
                  <a:xfrm>
                    <a:off x="2782" y="1765"/>
                    <a:ext cx="216" cy="265"/>
                    <a:chOff x="2782" y="1765"/>
                    <a:chExt cx="216" cy="265"/>
                  </a:xfrm>
                </p:grpSpPr>
                <p:grpSp>
                  <p:nvGrpSpPr>
                    <p:cNvPr id="2867" name="Group 647"/>
                    <p:cNvGrpSpPr>
                      <a:grpSpLocks/>
                    </p:cNvGrpSpPr>
                    <p:nvPr/>
                  </p:nvGrpSpPr>
                  <p:grpSpPr bwMode="auto">
                    <a:xfrm>
                      <a:off x="2782" y="1765"/>
                      <a:ext cx="111" cy="265"/>
                      <a:chOff x="2887" y="1765"/>
                      <a:chExt cx="111" cy="265"/>
                    </a:xfrm>
                  </p:grpSpPr>
                  <p:sp>
                    <p:nvSpPr>
                      <p:cNvPr id="2873" name="Freeform 648"/>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4" name="Freeform 649"/>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5" name="Freeform 650"/>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6" name="Freeform 651"/>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68" name="Group 652"/>
                    <p:cNvGrpSpPr>
                      <a:grpSpLocks/>
                    </p:cNvGrpSpPr>
                    <p:nvPr/>
                  </p:nvGrpSpPr>
                  <p:grpSpPr bwMode="auto">
                    <a:xfrm>
                      <a:off x="2887" y="1765"/>
                      <a:ext cx="111" cy="265"/>
                      <a:chOff x="2887" y="1765"/>
                      <a:chExt cx="111" cy="265"/>
                    </a:xfrm>
                  </p:grpSpPr>
                  <p:sp>
                    <p:nvSpPr>
                      <p:cNvPr id="2869" name="Freeform 653"/>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0" name="Freeform 654"/>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1" name="Freeform 655"/>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72" name="Freeform 656"/>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6" name="Group 657"/>
                <p:cNvGrpSpPr>
                  <a:grpSpLocks/>
                </p:cNvGrpSpPr>
                <p:nvPr/>
              </p:nvGrpSpPr>
              <p:grpSpPr bwMode="auto">
                <a:xfrm rot="232611">
                  <a:off x="3208" y="1768"/>
                  <a:ext cx="645" cy="265"/>
                  <a:chOff x="2569" y="1765"/>
                  <a:chExt cx="645" cy="265"/>
                </a:xfrm>
              </p:grpSpPr>
              <p:grpSp>
                <p:nvGrpSpPr>
                  <p:cNvPr id="2831" name="Group 658"/>
                  <p:cNvGrpSpPr>
                    <a:grpSpLocks/>
                  </p:cNvGrpSpPr>
                  <p:nvPr/>
                </p:nvGrpSpPr>
                <p:grpSpPr bwMode="auto">
                  <a:xfrm rot="205847">
                    <a:off x="2998" y="1765"/>
                    <a:ext cx="216" cy="265"/>
                    <a:chOff x="2782" y="1765"/>
                    <a:chExt cx="216" cy="265"/>
                  </a:xfrm>
                </p:grpSpPr>
                <p:grpSp>
                  <p:nvGrpSpPr>
                    <p:cNvPr id="2854" name="Group 659"/>
                    <p:cNvGrpSpPr>
                      <a:grpSpLocks/>
                    </p:cNvGrpSpPr>
                    <p:nvPr/>
                  </p:nvGrpSpPr>
                  <p:grpSpPr bwMode="auto">
                    <a:xfrm>
                      <a:off x="2782" y="1765"/>
                      <a:ext cx="111" cy="265"/>
                      <a:chOff x="2887" y="1765"/>
                      <a:chExt cx="111" cy="265"/>
                    </a:xfrm>
                  </p:grpSpPr>
                  <p:sp>
                    <p:nvSpPr>
                      <p:cNvPr id="2860" name="Freeform 66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1" name="Freeform 66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2" name="Freeform 66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63" name="Freeform 66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55" name="Group 664"/>
                    <p:cNvGrpSpPr>
                      <a:grpSpLocks/>
                    </p:cNvGrpSpPr>
                    <p:nvPr/>
                  </p:nvGrpSpPr>
                  <p:grpSpPr bwMode="auto">
                    <a:xfrm>
                      <a:off x="2887" y="1765"/>
                      <a:ext cx="111" cy="265"/>
                      <a:chOff x="2887" y="1765"/>
                      <a:chExt cx="111" cy="265"/>
                    </a:xfrm>
                  </p:grpSpPr>
                  <p:sp>
                    <p:nvSpPr>
                      <p:cNvPr id="2856" name="Freeform 66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7" name="Freeform 66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8" name="Freeform 66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9" name="Freeform 66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2" name="Group 669"/>
                  <p:cNvGrpSpPr>
                    <a:grpSpLocks/>
                  </p:cNvGrpSpPr>
                  <p:nvPr/>
                </p:nvGrpSpPr>
                <p:grpSpPr bwMode="auto">
                  <a:xfrm rot="-232276">
                    <a:off x="2569" y="1765"/>
                    <a:ext cx="216" cy="265"/>
                    <a:chOff x="2782" y="1765"/>
                    <a:chExt cx="216" cy="265"/>
                  </a:xfrm>
                </p:grpSpPr>
                <p:grpSp>
                  <p:nvGrpSpPr>
                    <p:cNvPr id="2844" name="Group 670"/>
                    <p:cNvGrpSpPr>
                      <a:grpSpLocks/>
                    </p:cNvGrpSpPr>
                    <p:nvPr/>
                  </p:nvGrpSpPr>
                  <p:grpSpPr bwMode="auto">
                    <a:xfrm>
                      <a:off x="2782" y="1765"/>
                      <a:ext cx="111" cy="265"/>
                      <a:chOff x="2887" y="1765"/>
                      <a:chExt cx="111" cy="265"/>
                    </a:xfrm>
                  </p:grpSpPr>
                  <p:sp>
                    <p:nvSpPr>
                      <p:cNvPr id="2850" name="Freeform 67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1" name="Freeform 67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2" name="Freeform 67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53" name="Freeform 67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45" name="Group 675"/>
                    <p:cNvGrpSpPr>
                      <a:grpSpLocks/>
                    </p:cNvGrpSpPr>
                    <p:nvPr/>
                  </p:nvGrpSpPr>
                  <p:grpSpPr bwMode="auto">
                    <a:xfrm>
                      <a:off x="2887" y="1765"/>
                      <a:ext cx="111" cy="265"/>
                      <a:chOff x="2887" y="1765"/>
                      <a:chExt cx="111" cy="265"/>
                    </a:xfrm>
                  </p:grpSpPr>
                  <p:sp>
                    <p:nvSpPr>
                      <p:cNvPr id="2846" name="Freeform 67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7" name="Freeform 67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8" name="Freeform 67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9" name="Freeform 67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33" name="Group 680"/>
                  <p:cNvGrpSpPr>
                    <a:grpSpLocks/>
                  </p:cNvGrpSpPr>
                  <p:nvPr/>
                </p:nvGrpSpPr>
                <p:grpSpPr bwMode="auto">
                  <a:xfrm>
                    <a:off x="2782" y="1765"/>
                    <a:ext cx="216" cy="265"/>
                    <a:chOff x="2782" y="1765"/>
                    <a:chExt cx="216" cy="265"/>
                  </a:xfrm>
                </p:grpSpPr>
                <p:grpSp>
                  <p:nvGrpSpPr>
                    <p:cNvPr id="2834" name="Group 681"/>
                    <p:cNvGrpSpPr>
                      <a:grpSpLocks/>
                    </p:cNvGrpSpPr>
                    <p:nvPr/>
                  </p:nvGrpSpPr>
                  <p:grpSpPr bwMode="auto">
                    <a:xfrm>
                      <a:off x="2782" y="1765"/>
                      <a:ext cx="111" cy="265"/>
                      <a:chOff x="2887" y="1765"/>
                      <a:chExt cx="111" cy="265"/>
                    </a:xfrm>
                  </p:grpSpPr>
                  <p:sp>
                    <p:nvSpPr>
                      <p:cNvPr id="2840" name="Freeform 682"/>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1" name="Freeform 683"/>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2" name="Freeform 684"/>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43" name="Freeform 685"/>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35" name="Group 686"/>
                    <p:cNvGrpSpPr>
                      <a:grpSpLocks/>
                    </p:cNvGrpSpPr>
                    <p:nvPr/>
                  </p:nvGrpSpPr>
                  <p:grpSpPr bwMode="auto">
                    <a:xfrm>
                      <a:off x="2887" y="1765"/>
                      <a:ext cx="111" cy="265"/>
                      <a:chOff x="2887" y="1765"/>
                      <a:chExt cx="111" cy="265"/>
                    </a:xfrm>
                  </p:grpSpPr>
                  <p:sp>
                    <p:nvSpPr>
                      <p:cNvPr id="2836" name="Freeform 687"/>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7" name="Freeform 688"/>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8" name="Freeform 689"/>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9" name="Freeform 690"/>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797" name="Group 691"/>
                <p:cNvGrpSpPr>
                  <a:grpSpLocks/>
                </p:cNvGrpSpPr>
                <p:nvPr/>
              </p:nvGrpSpPr>
              <p:grpSpPr bwMode="auto">
                <a:xfrm rot="-154920">
                  <a:off x="2569" y="1765"/>
                  <a:ext cx="645" cy="265"/>
                  <a:chOff x="2569" y="1765"/>
                  <a:chExt cx="645" cy="265"/>
                </a:xfrm>
              </p:grpSpPr>
              <p:grpSp>
                <p:nvGrpSpPr>
                  <p:cNvPr id="2798" name="Group 692"/>
                  <p:cNvGrpSpPr>
                    <a:grpSpLocks/>
                  </p:cNvGrpSpPr>
                  <p:nvPr/>
                </p:nvGrpSpPr>
                <p:grpSpPr bwMode="auto">
                  <a:xfrm rot="205847">
                    <a:off x="2998" y="1765"/>
                    <a:ext cx="216" cy="265"/>
                    <a:chOff x="2782" y="1765"/>
                    <a:chExt cx="216" cy="265"/>
                  </a:xfrm>
                </p:grpSpPr>
                <p:grpSp>
                  <p:nvGrpSpPr>
                    <p:cNvPr id="2821" name="Group 693"/>
                    <p:cNvGrpSpPr>
                      <a:grpSpLocks/>
                    </p:cNvGrpSpPr>
                    <p:nvPr/>
                  </p:nvGrpSpPr>
                  <p:grpSpPr bwMode="auto">
                    <a:xfrm>
                      <a:off x="2782" y="1765"/>
                      <a:ext cx="111" cy="265"/>
                      <a:chOff x="2887" y="1765"/>
                      <a:chExt cx="111" cy="265"/>
                    </a:xfrm>
                  </p:grpSpPr>
                  <p:sp>
                    <p:nvSpPr>
                      <p:cNvPr id="2827" name="Freeform 694"/>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8" name="Freeform 695"/>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9" name="Freeform 696"/>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30" name="Freeform 697"/>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22" name="Group 698"/>
                    <p:cNvGrpSpPr>
                      <a:grpSpLocks/>
                    </p:cNvGrpSpPr>
                    <p:nvPr/>
                  </p:nvGrpSpPr>
                  <p:grpSpPr bwMode="auto">
                    <a:xfrm>
                      <a:off x="2887" y="1765"/>
                      <a:ext cx="111" cy="265"/>
                      <a:chOff x="2887" y="1765"/>
                      <a:chExt cx="111" cy="265"/>
                    </a:xfrm>
                  </p:grpSpPr>
                  <p:sp>
                    <p:nvSpPr>
                      <p:cNvPr id="2823" name="Freeform 699"/>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4" name="Freeform 700"/>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5" name="Freeform 701"/>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6" name="Freeform 702"/>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799" name="Group 703"/>
                  <p:cNvGrpSpPr>
                    <a:grpSpLocks/>
                  </p:cNvGrpSpPr>
                  <p:nvPr/>
                </p:nvGrpSpPr>
                <p:grpSpPr bwMode="auto">
                  <a:xfrm rot="-232276">
                    <a:off x="2569" y="1765"/>
                    <a:ext cx="216" cy="265"/>
                    <a:chOff x="2782" y="1765"/>
                    <a:chExt cx="216" cy="265"/>
                  </a:xfrm>
                </p:grpSpPr>
                <p:grpSp>
                  <p:nvGrpSpPr>
                    <p:cNvPr id="2811" name="Group 704"/>
                    <p:cNvGrpSpPr>
                      <a:grpSpLocks/>
                    </p:cNvGrpSpPr>
                    <p:nvPr/>
                  </p:nvGrpSpPr>
                  <p:grpSpPr bwMode="auto">
                    <a:xfrm>
                      <a:off x="2782" y="1765"/>
                      <a:ext cx="111" cy="265"/>
                      <a:chOff x="2887" y="1765"/>
                      <a:chExt cx="111" cy="265"/>
                    </a:xfrm>
                  </p:grpSpPr>
                  <p:sp>
                    <p:nvSpPr>
                      <p:cNvPr id="2817" name="Freeform 705"/>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8" name="Freeform 706"/>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9" name="Freeform 707"/>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20" name="Freeform 708"/>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12" name="Group 709"/>
                    <p:cNvGrpSpPr>
                      <a:grpSpLocks/>
                    </p:cNvGrpSpPr>
                    <p:nvPr/>
                  </p:nvGrpSpPr>
                  <p:grpSpPr bwMode="auto">
                    <a:xfrm>
                      <a:off x="2887" y="1765"/>
                      <a:ext cx="111" cy="265"/>
                      <a:chOff x="2887" y="1765"/>
                      <a:chExt cx="111" cy="265"/>
                    </a:xfrm>
                  </p:grpSpPr>
                  <p:sp>
                    <p:nvSpPr>
                      <p:cNvPr id="2813" name="Freeform 710"/>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4" name="Freeform 711"/>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5" name="Freeform 712"/>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6" name="Freeform 713"/>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nvGrpSpPr>
                  <p:cNvPr id="2800" name="Group 714"/>
                  <p:cNvGrpSpPr>
                    <a:grpSpLocks/>
                  </p:cNvGrpSpPr>
                  <p:nvPr/>
                </p:nvGrpSpPr>
                <p:grpSpPr bwMode="auto">
                  <a:xfrm>
                    <a:off x="2782" y="1765"/>
                    <a:ext cx="216" cy="265"/>
                    <a:chOff x="2782" y="1765"/>
                    <a:chExt cx="216" cy="265"/>
                  </a:xfrm>
                </p:grpSpPr>
                <p:grpSp>
                  <p:nvGrpSpPr>
                    <p:cNvPr id="2801" name="Group 715"/>
                    <p:cNvGrpSpPr>
                      <a:grpSpLocks/>
                    </p:cNvGrpSpPr>
                    <p:nvPr/>
                  </p:nvGrpSpPr>
                  <p:grpSpPr bwMode="auto">
                    <a:xfrm>
                      <a:off x="2782" y="1765"/>
                      <a:ext cx="111" cy="265"/>
                      <a:chOff x="2887" y="1765"/>
                      <a:chExt cx="111" cy="265"/>
                    </a:xfrm>
                  </p:grpSpPr>
                  <p:sp>
                    <p:nvSpPr>
                      <p:cNvPr id="2807" name="Freeform 716"/>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8" name="Freeform 717"/>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9" name="Freeform 718"/>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10" name="Freeform 719"/>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802" name="Group 720"/>
                    <p:cNvGrpSpPr>
                      <a:grpSpLocks/>
                    </p:cNvGrpSpPr>
                    <p:nvPr/>
                  </p:nvGrpSpPr>
                  <p:grpSpPr bwMode="auto">
                    <a:xfrm>
                      <a:off x="2887" y="1765"/>
                      <a:ext cx="111" cy="265"/>
                      <a:chOff x="2887" y="1765"/>
                      <a:chExt cx="111" cy="265"/>
                    </a:xfrm>
                  </p:grpSpPr>
                  <p:sp>
                    <p:nvSpPr>
                      <p:cNvPr id="2803" name="Freeform 721"/>
                      <p:cNvSpPr>
                        <a:spLocks/>
                      </p:cNvSpPr>
                      <p:nvPr/>
                    </p:nvSpPr>
                    <p:spPr bwMode="auto">
                      <a:xfrm rot="10800000">
                        <a:off x="2952" y="1781"/>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4" name="Freeform 722"/>
                      <p:cNvSpPr>
                        <a:spLocks/>
                      </p:cNvSpPr>
                      <p:nvPr/>
                    </p:nvSpPr>
                    <p:spPr bwMode="auto">
                      <a:xfrm>
                        <a:off x="2887" y="1878"/>
                        <a:ext cx="46" cy="152"/>
                      </a:xfrm>
                      <a:custGeom>
                        <a:avLst/>
                        <a:gdLst>
                          <a:gd name="T0" fmla="*/ 17 w 46"/>
                          <a:gd name="T1" fmla="*/ 0 h 152"/>
                          <a:gd name="T2" fmla="*/ 18 w 46"/>
                          <a:gd name="T3" fmla="*/ 88 h 152"/>
                          <a:gd name="T4" fmla="*/ 46 w 46"/>
                          <a:gd name="T5" fmla="*/ 152 h 152"/>
                          <a:gd name="T6" fmla="*/ 0 60000 65536"/>
                          <a:gd name="T7" fmla="*/ 0 60000 65536"/>
                          <a:gd name="T8" fmla="*/ 0 60000 65536"/>
                          <a:gd name="T9" fmla="*/ 0 w 46"/>
                          <a:gd name="T10" fmla="*/ 0 h 152"/>
                          <a:gd name="T11" fmla="*/ 46 w 46"/>
                          <a:gd name="T12" fmla="*/ 152 h 152"/>
                        </a:gdLst>
                        <a:ahLst/>
                        <a:cxnLst>
                          <a:cxn ang="T6">
                            <a:pos x="T0" y="T1"/>
                          </a:cxn>
                          <a:cxn ang="T7">
                            <a:pos x="T2" y="T3"/>
                          </a:cxn>
                          <a:cxn ang="T8">
                            <a:pos x="T4" y="T5"/>
                          </a:cxn>
                        </a:cxnLst>
                        <a:rect l="T9" t="T10" r="T11" b="T12"/>
                        <a:pathLst>
                          <a:path w="46" h="152">
                            <a:moveTo>
                              <a:pt x="17" y="0"/>
                            </a:moveTo>
                            <a:cubicBezTo>
                              <a:pt x="8" y="47"/>
                              <a:pt x="28" y="20"/>
                              <a:pt x="18" y="88"/>
                            </a:cubicBezTo>
                            <a:cubicBezTo>
                              <a:pt x="28" y="122"/>
                              <a:pt x="0" y="143"/>
                              <a:pt x="46" y="152"/>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5" name="Freeform 723"/>
                      <p:cNvSpPr>
                        <a:spLocks/>
                      </p:cNvSpPr>
                      <p:nvPr/>
                    </p:nvSpPr>
                    <p:spPr bwMode="auto">
                      <a:xfrm>
                        <a:off x="2917" y="1765"/>
                        <a:ext cx="20" cy="155"/>
                      </a:xfrm>
                      <a:custGeom>
                        <a:avLst/>
                        <a:gdLst>
                          <a:gd name="T0" fmla="*/ 0 w 20"/>
                          <a:gd name="T1" fmla="*/ 0 h 155"/>
                          <a:gd name="T2" fmla="*/ 18 w 20"/>
                          <a:gd name="T3" fmla="*/ 80 h 155"/>
                          <a:gd name="T4" fmla="*/ 12 w 20"/>
                          <a:gd name="T5" fmla="*/ 116 h 155"/>
                          <a:gd name="T6" fmla="*/ 15 w 20"/>
                          <a:gd name="T7" fmla="*/ 155 h 155"/>
                          <a:gd name="T8" fmla="*/ 0 60000 65536"/>
                          <a:gd name="T9" fmla="*/ 0 60000 65536"/>
                          <a:gd name="T10" fmla="*/ 0 60000 65536"/>
                          <a:gd name="T11" fmla="*/ 0 60000 65536"/>
                          <a:gd name="T12" fmla="*/ 0 w 20"/>
                          <a:gd name="T13" fmla="*/ 0 h 155"/>
                          <a:gd name="T14" fmla="*/ 20 w 20"/>
                          <a:gd name="T15" fmla="*/ 155 h 155"/>
                        </a:gdLst>
                        <a:ahLst/>
                        <a:cxnLst>
                          <a:cxn ang="T8">
                            <a:pos x="T0" y="T1"/>
                          </a:cxn>
                          <a:cxn ang="T9">
                            <a:pos x="T2" y="T3"/>
                          </a:cxn>
                          <a:cxn ang="T10">
                            <a:pos x="T4" y="T5"/>
                          </a:cxn>
                          <a:cxn ang="T11">
                            <a:pos x="T6" y="T7"/>
                          </a:cxn>
                        </a:cxnLst>
                        <a:rect l="T12" t="T13" r="T14" b="T15"/>
                        <a:pathLst>
                          <a:path w="20" h="155">
                            <a:moveTo>
                              <a:pt x="0" y="0"/>
                            </a:moveTo>
                            <a:cubicBezTo>
                              <a:pt x="4" y="13"/>
                              <a:pt x="15" y="60"/>
                              <a:pt x="18" y="80"/>
                            </a:cubicBezTo>
                            <a:cubicBezTo>
                              <a:pt x="20" y="99"/>
                              <a:pt x="12" y="104"/>
                              <a:pt x="12" y="116"/>
                            </a:cubicBezTo>
                            <a:cubicBezTo>
                              <a:pt x="12" y="128"/>
                              <a:pt x="13" y="146"/>
                              <a:pt x="15" y="155"/>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806" name="Freeform 724"/>
                      <p:cNvSpPr>
                        <a:spLocks/>
                      </p:cNvSpPr>
                      <p:nvPr/>
                    </p:nvSpPr>
                    <p:spPr bwMode="auto">
                      <a:xfrm>
                        <a:off x="2938" y="1887"/>
                        <a:ext cx="46" cy="138"/>
                      </a:xfrm>
                      <a:custGeom>
                        <a:avLst/>
                        <a:gdLst>
                          <a:gd name="T0" fmla="*/ 14 w 46"/>
                          <a:gd name="T1" fmla="*/ 0 h 138"/>
                          <a:gd name="T2" fmla="*/ 18 w 46"/>
                          <a:gd name="T3" fmla="*/ 74 h 138"/>
                          <a:gd name="T4" fmla="*/ 46 w 46"/>
                          <a:gd name="T5" fmla="*/ 138 h 138"/>
                          <a:gd name="T6" fmla="*/ 0 60000 65536"/>
                          <a:gd name="T7" fmla="*/ 0 60000 65536"/>
                          <a:gd name="T8" fmla="*/ 0 60000 65536"/>
                          <a:gd name="T9" fmla="*/ 0 w 46"/>
                          <a:gd name="T10" fmla="*/ 0 h 138"/>
                          <a:gd name="T11" fmla="*/ 46 w 46"/>
                          <a:gd name="T12" fmla="*/ 138 h 138"/>
                        </a:gdLst>
                        <a:ahLst/>
                        <a:cxnLst>
                          <a:cxn ang="T6">
                            <a:pos x="T0" y="T1"/>
                          </a:cxn>
                          <a:cxn ang="T7">
                            <a:pos x="T2" y="T3"/>
                          </a:cxn>
                          <a:cxn ang="T8">
                            <a:pos x="T4" y="T5"/>
                          </a:cxn>
                        </a:cxnLst>
                        <a:rect l="T9" t="T10" r="T11" b="T12"/>
                        <a:pathLst>
                          <a:path w="46" h="138">
                            <a:moveTo>
                              <a:pt x="14" y="0"/>
                            </a:moveTo>
                            <a:cubicBezTo>
                              <a:pt x="14" y="45"/>
                              <a:pt x="28" y="6"/>
                              <a:pt x="18" y="74"/>
                            </a:cubicBezTo>
                            <a:cubicBezTo>
                              <a:pt x="28" y="108"/>
                              <a:pt x="0" y="129"/>
                              <a:pt x="46" y="138"/>
                            </a:cubicBezTo>
                          </a:path>
                        </a:pathLst>
                      </a:custGeom>
                      <a:noFill/>
                      <a:ln w="190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grpSp>
        <p:grpSp>
          <p:nvGrpSpPr>
            <p:cNvPr id="2463" name="Group 725"/>
            <p:cNvGrpSpPr>
              <a:grpSpLocks/>
            </p:cNvGrpSpPr>
            <p:nvPr/>
          </p:nvGrpSpPr>
          <p:grpSpPr bwMode="auto">
            <a:xfrm>
              <a:off x="-114" y="2713"/>
              <a:ext cx="6246" cy="723"/>
              <a:chOff x="-2" y="1713"/>
              <a:chExt cx="6240" cy="728"/>
            </a:xfrm>
          </p:grpSpPr>
          <p:sp>
            <p:nvSpPr>
              <p:cNvPr id="2721" name="Oval 726"/>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2" name="Oval 727"/>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3" name="Oval 728"/>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4" name="Oval 729"/>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5" name="Oval 730"/>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6" name="Oval 731"/>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7" name="Oval 732"/>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8" name="Oval 733"/>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9" name="Oval 734"/>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0" name="Oval 735"/>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1" name="Oval 736"/>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2" name="Oval 737"/>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3" name="Oval 738"/>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4" name="Oval 739"/>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5" name="Oval 740"/>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6" name="Oval 741"/>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7" name="Oval 742"/>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8" name="Oval 743"/>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39" name="Oval 744"/>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0" name="Oval 745"/>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1" name="Oval 746"/>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2" name="Oval 747"/>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3" name="Oval 748"/>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4" name="Oval 749"/>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5" name="Oval 750"/>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6" name="Oval 751"/>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7" name="Oval 752"/>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8" name="Oval 753"/>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49" name="Oval 754"/>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0" name="Oval 755"/>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1" name="Oval 756"/>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2" name="Oval 757"/>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3" name="Oval 758"/>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4" name="Oval 759"/>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5" name="Oval 760"/>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6" name="Oval 761"/>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7" name="Oval 762"/>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8" name="Oval 763"/>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59" name="Oval 764"/>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0" name="Oval 765"/>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1" name="Oval 766"/>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2" name="Oval 767"/>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3" name="Oval 768"/>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4" name="Oval 769"/>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5" name="Oval 770"/>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6" name="Oval 771"/>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7" name="Oval 772"/>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8" name="Oval 773"/>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69" name="Oval 774"/>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0" name="Oval 775"/>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1" name="Oval 776"/>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2" name="Oval 777"/>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3" name="Oval 778"/>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4" name="Oval 779"/>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5" name="Oval 780"/>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6" name="Oval 781"/>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7" name="Oval 782"/>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8" name="Oval 783"/>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79" name="Oval 784"/>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0" name="Oval 785"/>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1" name="Oval 786"/>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2" name="Oval 787"/>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83" name="Oval 788"/>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4" name="Group 789"/>
            <p:cNvGrpSpPr>
              <a:grpSpLocks/>
            </p:cNvGrpSpPr>
            <p:nvPr/>
          </p:nvGrpSpPr>
          <p:grpSpPr bwMode="auto">
            <a:xfrm>
              <a:off x="-150" y="2333"/>
              <a:ext cx="6289" cy="827"/>
              <a:chOff x="-14" y="2795"/>
              <a:chExt cx="4721" cy="621"/>
            </a:xfrm>
          </p:grpSpPr>
          <p:grpSp>
            <p:nvGrpSpPr>
              <p:cNvPr id="2465" name="Group 790"/>
              <p:cNvGrpSpPr>
                <a:grpSpLocks/>
              </p:cNvGrpSpPr>
              <p:nvPr/>
            </p:nvGrpSpPr>
            <p:grpSpPr bwMode="auto">
              <a:xfrm>
                <a:off x="11" y="2795"/>
                <a:ext cx="4689" cy="543"/>
                <a:chOff x="-2" y="1713"/>
                <a:chExt cx="6240" cy="728"/>
              </a:xfrm>
            </p:grpSpPr>
            <p:sp>
              <p:nvSpPr>
                <p:cNvPr id="2658" name="Oval 791"/>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9" name="Oval 792"/>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0" name="Oval 793"/>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1" name="Oval 794"/>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2" name="Oval 795"/>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3" name="Oval 796"/>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4" name="Oval 797"/>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5" name="Oval 798"/>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6" name="Oval 799"/>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7" name="Oval 800"/>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8" name="Oval 801"/>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69" name="Oval 802"/>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0" name="Oval 803"/>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1" name="Oval 804"/>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2" name="Oval 805"/>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3" name="Oval 806"/>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4" name="Oval 807"/>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5" name="Oval 808"/>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6" name="Oval 809"/>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7" name="Oval 810"/>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8" name="Oval 811"/>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79" name="Oval 812"/>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0" name="Oval 813"/>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1" name="Oval 814"/>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2" name="Oval 815"/>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3" name="Oval 816"/>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4" name="Oval 817"/>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5" name="Oval 818"/>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6" name="Oval 819"/>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7" name="Oval 820"/>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8" name="Oval 821"/>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89" name="Oval 822"/>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0" name="Oval 823"/>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1" name="Oval 824"/>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2" name="Oval 825"/>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3" name="Oval 826"/>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4" name="Oval 827"/>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5" name="Oval 828"/>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6" name="Oval 829"/>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7" name="Oval 830"/>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8" name="Oval 831"/>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99" name="Oval 832"/>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0" name="Oval 833"/>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1" name="Oval 834"/>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2" name="Oval 835"/>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3" name="Oval 836"/>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4" name="Oval 837"/>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5" name="Oval 838"/>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6" name="Oval 839"/>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7" name="Oval 840"/>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8" name="Oval 841"/>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09" name="Oval 842"/>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0" name="Oval 843"/>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1" name="Oval 844"/>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2" name="Oval 845"/>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3" name="Oval 846"/>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4" name="Oval 847"/>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5" name="Oval 848"/>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6" name="Oval 849"/>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7" name="Oval 850"/>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8" name="Oval 851"/>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19" name="Oval 852"/>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720" name="Oval 853"/>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6" name="Group 854"/>
              <p:cNvGrpSpPr>
                <a:grpSpLocks/>
              </p:cNvGrpSpPr>
              <p:nvPr/>
            </p:nvGrpSpPr>
            <p:grpSpPr bwMode="auto">
              <a:xfrm>
                <a:off x="-14" y="2812"/>
                <a:ext cx="4689" cy="543"/>
                <a:chOff x="-2" y="1713"/>
                <a:chExt cx="6240" cy="728"/>
              </a:xfrm>
            </p:grpSpPr>
            <p:sp>
              <p:nvSpPr>
                <p:cNvPr id="2595" name="Oval 855"/>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6" name="Oval 856"/>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7" name="Oval 857"/>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8" name="Oval 858"/>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9" name="Oval 859"/>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0" name="Oval 860"/>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1" name="Oval 861"/>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2" name="Oval 862"/>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3" name="Oval 863"/>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4" name="Oval 864"/>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5" name="Oval 865"/>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6" name="Oval 866"/>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7" name="Oval 867"/>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8" name="Oval 868"/>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09" name="Oval 869"/>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0" name="Oval 870"/>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1" name="Oval 871"/>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2" name="Oval 872"/>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3" name="Oval 873"/>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4" name="Oval 874"/>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5" name="Oval 875"/>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6" name="Oval 876"/>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7" name="Oval 877"/>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8" name="Oval 878"/>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19" name="Oval 879"/>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0" name="Oval 880"/>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1" name="Oval 881"/>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2" name="Oval 882"/>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3" name="Oval 883"/>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4" name="Oval 884"/>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5" name="Oval 885"/>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6" name="Oval 886"/>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7" name="Oval 887"/>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8" name="Oval 888"/>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29" name="Oval 889"/>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0" name="Oval 890"/>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1" name="Oval 891"/>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2" name="Oval 892"/>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3" name="Oval 893"/>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4" name="Oval 894"/>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5" name="Oval 895"/>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6" name="Oval 896"/>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7" name="Oval 897"/>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8" name="Oval 898"/>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39" name="Oval 899"/>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0" name="Oval 900"/>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1" name="Oval 901"/>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2" name="Oval 902"/>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3" name="Oval 903"/>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4" name="Oval 904"/>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5" name="Oval 905"/>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6" name="Oval 906"/>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7" name="Oval 907"/>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8" name="Oval 908"/>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49" name="Oval 909"/>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0" name="Oval 910"/>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1" name="Oval 911"/>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2" name="Oval 912"/>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3" name="Oval 913"/>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4" name="Oval 914"/>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5" name="Oval 915"/>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6" name="Oval 916"/>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657" name="Oval 917"/>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7" name="Group 918"/>
              <p:cNvGrpSpPr>
                <a:grpSpLocks/>
              </p:cNvGrpSpPr>
              <p:nvPr/>
            </p:nvGrpSpPr>
            <p:grpSpPr bwMode="auto">
              <a:xfrm>
                <a:off x="18" y="2839"/>
                <a:ext cx="4689" cy="543"/>
                <a:chOff x="-2" y="1713"/>
                <a:chExt cx="6240" cy="728"/>
              </a:xfrm>
            </p:grpSpPr>
            <p:sp>
              <p:nvSpPr>
                <p:cNvPr id="2532" name="Oval 919"/>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3" name="Oval 920"/>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4" name="Oval 921"/>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5" name="Oval 922"/>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6" name="Oval 923"/>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7" name="Oval 924"/>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8" name="Oval 925"/>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9" name="Oval 926"/>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0" name="Oval 927"/>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1" name="Oval 928"/>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2" name="Oval 929"/>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3" name="Oval 930"/>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4" name="Oval 931"/>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5" name="Oval 932"/>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6" name="Oval 933"/>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7" name="Oval 934"/>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8" name="Oval 935"/>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49" name="Oval 936"/>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0" name="Oval 937"/>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1" name="Oval 938"/>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2" name="Oval 939"/>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3" name="Oval 940"/>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4" name="Oval 941"/>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5" name="Oval 942"/>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6" name="Oval 943"/>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7" name="Oval 944"/>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8" name="Oval 945"/>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59" name="Oval 946"/>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0" name="Oval 947"/>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1" name="Oval 948"/>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2" name="Oval 949"/>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3" name="Oval 950"/>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4" name="Oval 951"/>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5" name="Oval 952"/>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6" name="Oval 953"/>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7" name="Oval 954"/>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8" name="Oval 955"/>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69" name="Oval 956"/>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0" name="Oval 957"/>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1" name="Oval 958"/>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2" name="Oval 959"/>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3" name="Oval 960"/>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4" name="Oval 961"/>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5" name="Oval 962"/>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6" name="Oval 963"/>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7" name="Oval 964"/>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8" name="Oval 965"/>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79" name="Oval 966"/>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0" name="Oval 967"/>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1" name="Oval 968"/>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2" name="Oval 969"/>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3" name="Oval 970"/>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4" name="Oval 971"/>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5" name="Oval 972"/>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6" name="Oval 973"/>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7" name="Oval 974"/>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8" name="Oval 975"/>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89" name="Oval 976"/>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0" name="Oval 977"/>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1" name="Oval 978"/>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2" name="Oval 979"/>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3" name="Oval 980"/>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94" name="Oval 981"/>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nvGrpSpPr>
              <p:cNvPr id="2468" name="Group 982"/>
              <p:cNvGrpSpPr>
                <a:grpSpLocks/>
              </p:cNvGrpSpPr>
              <p:nvPr/>
            </p:nvGrpSpPr>
            <p:grpSpPr bwMode="auto">
              <a:xfrm>
                <a:off x="9" y="2873"/>
                <a:ext cx="4689" cy="543"/>
                <a:chOff x="-2" y="1713"/>
                <a:chExt cx="6240" cy="728"/>
              </a:xfrm>
            </p:grpSpPr>
            <p:sp>
              <p:nvSpPr>
                <p:cNvPr id="2469" name="Oval 983"/>
                <p:cNvSpPr>
                  <a:spLocks noChangeAspect="1" noChangeArrowheads="1"/>
                </p:cNvSpPr>
                <p:nvPr/>
              </p:nvSpPr>
              <p:spPr bwMode="auto">
                <a:xfrm>
                  <a:off x="6033" y="22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0" name="Oval 984"/>
                <p:cNvSpPr>
                  <a:spLocks noChangeAspect="1" noChangeArrowheads="1"/>
                </p:cNvSpPr>
                <p:nvPr/>
              </p:nvSpPr>
              <p:spPr bwMode="auto">
                <a:xfrm>
                  <a:off x="5935" y="22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1" name="Oval 985"/>
                <p:cNvSpPr>
                  <a:spLocks noChangeAspect="1" noChangeArrowheads="1"/>
                </p:cNvSpPr>
                <p:nvPr/>
              </p:nvSpPr>
              <p:spPr bwMode="auto">
                <a:xfrm>
                  <a:off x="5833" y="22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2" name="Oval 986"/>
                <p:cNvSpPr>
                  <a:spLocks noChangeAspect="1" noChangeArrowheads="1"/>
                </p:cNvSpPr>
                <p:nvPr/>
              </p:nvSpPr>
              <p:spPr bwMode="auto">
                <a:xfrm>
                  <a:off x="573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3" name="Oval 987"/>
                <p:cNvSpPr>
                  <a:spLocks noChangeAspect="1" noChangeArrowheads="1"/>
                </p:cNvSpPr>
                <p:nvPr/>
              </p:nvSpPr>
              <p:spPr bwMode="auto">
                <a:xfrm>
                  <a:off x="5629"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4" name="Oval 988"/>
                <p:cNvSpPr>
                  <a:spLocks noChangeAspect="1" noChangeArrowheads="1"/>
                </p:cNvSpPr>
                <p:nvPr/>
              </p:nvSpPr>
              <p:spPr bwMode="auto">
                <a:xfrm>
                  <a:off x="5525" y="21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5" name="Oval 989"/>
                <p:cNvSpPr>
                  <a:spLocks noChangeAspect="1" noChangeArrowheads="1"/>
                </p:cNvSpPr>
                <p:nvPr/>
              </p:nvSpPr>
              <p:spPr bwMode="auto">
                <a:xfrm>
                  <a:off x="5417" y="20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6" name="Oval 990"/>
                <p:cNvSpPr>
                  <a:spLocks noChangeAspect="1" noChangeArrowheads="1"/>
                </p:cNvSpPr>
                <p:nvPr/>
              </p:nvSpPr>
              <p:spPr bwMode="auto">
                <a:xfrm>
                  <a:off x="5313" y="20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7" name="Oval 991"/>
                <p:cNvSpPr>
                  <a:spLocks noChangeAspect="1" noChangeArrowheads="1"/>
                </p:cNvSpPr>
                <p:nvPr/>
              </p:nvSpPr>
              <p:spPr bwMode="auto">
                <a:xfrm>
                  <a:off x="6129" y="23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8" name="Oval 992"/>
                <p:cNvSpPr>
                  <a:spLocks noChangeAspect="1" noChangeArrowheads="1"/>
                </p:cNvSpPr>
                <p:nvPr/>
              </p:nvSpPr>
              <p:spPr bwMode="auto">
                <a:xfrm>
                  <a:off x="5209" y="202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79" name="Oval 993"/>
                <p:cNvSpPr>
                  <a:spLocks noChangeAspect="1" noChangeArrowheads="1"/>
                </p:cNvSpPr>
                <p:nvPr/>
              </p:nvSpPr>
              <p:spPr bwMode="auto">
                <a:xfrm>
                  <a:off x="5115" y="19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0" name="Oval 994"/>
                <p:cNvSpPr>
                  <a:spLocks noChangeAspect="1" noChangeArrowheads="1"/>
                </p:cNvSpPr>
                <p:nvPr/>
              </p:nvSpPr>
              <p:spPr bwMode="auto">
                <a:xfrm>
                  <a:off x="5013" y="19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1" name="Oval 995"/>
                <p:cNvSpPr>
                  <a:spLocks noChangeAspect="1" noChangeArrowheads="1"/>
                </p:cNvSpPr>
                <p:nvPr/>
              </p:nvSpPr>
              <p:spPr bwMode="auto">
                <a:xfrm>
                  <a:off x="4909" y="194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2" name="Oval 996"/>
                <p:cNvSpPr>
                  <a:spLocks noChangeAspect="1" noChangeArrowheads="1"/>
                </p:cNvSpPr>
                <p:nvPr/>
              </p:nvSpPr>
              <p:spPr bwMode="auto">
                <a:xfrm>
                  <a:off x="4809" y="19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3" name="Oval 997"/>
                <p:cNvSpPr>
                  <a:spLocks noChangeAspect="1" noChangeArrowheads="1"/>
                </p:cNvSpPr>
                <p:nvPr/>
              </p:nvSpPr>
              <p:spPr bwMode="auto">
                <a:xfrm>
                  <a:off x="4707" y="19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4" name="Oval 998"/>
                <p:cNvSpPr>
                  <a:spLocks noChangeAspect="1" noChangeArrowheads="1"/>
                </p:cNvSpPr>
                <p:nvPr/>
              </p:nvSpPr>
              <p:spPr bwMode="auto">
                <a:xfrm>
                  <a:off x="4609"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5" name="Oval 999"/>
                <p:cNvSpPr>
                  <a:spLocks noChangeAspect="1" noChangeArrowheads="1"/>
                </p:cNvSpPr>
                <p:nvPr/>
              </p:nvSpPr>
              <p:spPr bwMode="auto">
                <a:xfrm>
                  <a:off x="4509" y="185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6" name="Oval 1000"/>
                <p:cNvSpPr>
                  <a:spLocks noChangeAspect="1" noChangeArrowheads="1"/>
                </p:cNvSpPr>
                <p:nvPr/>
              </p:nvSpPr>
              <p:spPr bwMode="auto">
                <a:xfrm>
                  <a:off x="4409" y="183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7" name="Oval 1001"/>
                <p:cNvSpPr>
                  <a:spLocks noChangeAspect="1" noChangeArrowheads="1"/>
                </p:cNvSpPr>
                <p:nvPr/>
              </p:nvSpPr>
              <p:spPr bwMode="auto">
                <a:xfrm>
                  <a:off x="4307" y="18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8" name="Oval 1002"/>
                <p:cNvSpPr>
                  <a:spLocks noChangeAspect="1" noChangeArrowheads="1"/>
                </p:cNvSpPr>
                <p:nvPr/>
              </p:nvSpPr>
              <p:spPr bwMode="auto">
                <a:xfrm>
                  <a:off x="4209" y="180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89" name="Oval 1003"/>
                <p:cNvSpPr>
                  <a:spLocks noChangeAspect="1" noChangeArrowheads="1"/>
                </p:cNvSpPr>
                <p:nvPr/>
              </p:nvSpPr>
              <p:spPr bwMode="auto">
                <a:xfrm>
                  <a:off x="4107" y="178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0" name="Oval 1004"/>
                <p:cNvSpPr>
                  <a:spLocks noChangeAspect="1" noChangeArrowheads="1"/>
                </p:cNvSpPr>
                <p:nvPr/>
              </p:nvSpPr>
              <p:spPr bwMode="auto">
                <a:xfrm>
                  <a:off x="4003" y="17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1" name="Oval 1005"/>
                <p:cNvSpPr>
                  <a:spLocks noChangeAspect="1" noChangeArrowheads="1"/>
                </p:cNvSpPr>
                <p:nvPr/>
              </p:nvSpPr>
              <p:spPr bwMode="auto">
                <a:xfrm>
                  <a:off x="3901" y="17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2" name="Oval 1006"/>
                <p:cNvSpPr>
                  <a:spLocks noChangeAspect="1" noChangeArrowheads="1"/>
                </p:cNvSpPr>
                <p:nvPr/>
              </p:nvSpPr>
              <p:spPr bwMode="auto">
                <a:xfrm>
                  <a:off x="3797" y="175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3" name="Oval 1007"/>
                <p:cNvSpPr>
                  <a:spLocks noChangeAspect="1" noChangeArrowheads="1"/>
                </p:cNvSpPr>
                <p:nvPr/>
              </p:nvSpPr>
              <p:spPr bwMode="auto">
                <a:xfrm>
                  <a:off x="3693" y="174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4" name="Oval 1008"/>
                <p:cNvSpPr>
                  <a:spLocks noChangeAspect="1" noChangeArrowheads="1"/>
                </p:cNvSpPr>
                <p:nvPr/>
              </p:nvSpPr>
              <p:spPr bwMode="auto">
                <a:xfrm>
                  <a:off x="3589" y="173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5" name="Oval 1009"/>
                <p:cNvSpPr>
                  <a:spLocks noChangeAspect="1" noChangeArrowheads="1"/>
                </p:cNvSpPr>
                <p:nvPr/>
              </p:nvSpPr>
              <p:spPr bwMode="auto">
                <a:xfrm>
                  <a:off x="3487" y="172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6" name="Oval 1010"/>
                <p:cNvSpPr>
                  <a:spLocks noChangeAspect="1" noChangeArrowheads="1"/>
                </p:cNvSpPr>
                <p:nvPr/>
              </p:nvSpPr>
              <p:spPr bwMode="auto">
                <a:xfrm>
                  <a:off x="3383" y="17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7" name="Oval 1011"/>
                <p:cNvSpPr>
                  <a:spLocks noChangeAspect="1" noChangeArrowheads="1"/>
                </p:cNvSpPr>
                <p:nvPr/>
              </p:nvSpPr>
              <p:spPr bwMode="auto">
                <a:xfrm>
                  <a:off x="3285" y="171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8" name="Oval 1012"/>
                <p:cNvSpPr>
                  <a:spLocks noChangeAspect="1" noChangeArrowheads="1"/>
                </p:cNvSpPr>
                <p:nvPr/>
              </p:nvSpPr>
              <p:spPr bwMode="auto">
                <a:xfrm>
                  <a:off x="3181" y="171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99" name="Oval 1013"/>
                <p:cNvSpPr>
                  <a:spLocks noChangeAspect="1" noChangeArrowheads="1"/>
                </p:cNvSpPr>
                <p:nvPr/>
              </p:nvSpPr>
              <p:spPr bwMode="auto">
                <a:xfrm>
                  <a:off x="3079" y="17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0" name="Oval 1014"/>
                <p:cNvSpPr>
                  <a:spLocks noChangeAspect="1" noChangeArrowheads="1"/>
                </p:cNvSpPr>
                <p:nvPr/>
              </p:nvSpPr>
              <p:spPr bwMode="auto">
                <a:xfrm>
                  <a:off x="2977"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1" name="Oval 1015"/>
                <p:cNvSpPr>
                  <a:spLocks noChangeAspect="1" noChangeArrowheads="1"/>
                </p:cNvSpPr>
                <p:nvPr/>
              </p:nvSpPr>
              <p:spPr bwMode="auto">
                <a:xfrm>
                  <a:off x="2875" y="171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2" name="Oval 1016"/>
                <p:cNvSpPr>
                  <a:spLocks noChangeAspect="1" noChangeArrowheads="1"/>
                </p:cNvSpPr>
                <p:nvPr/>
              </p:nvSpPr>
              <p:spPr bwMode="auto">
                <a:xfrm>
                  <a:off x="2771" y="17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3" name="Oval 1017"/>
                <p:cNvSpPr>
                  <a:spLocks noChangeAspect="1" noChangeArrowheads="1"/>
                </p:cNvSpPr>
                <p:nvPr/>
              </p:nvSpPr>
              <p:spPr bwMode="auto">
                <a:xfrm>
                  <a:off x="2667" y="172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4" name="Oval 1018"/>
                <p:cNvSpPr>
                  <a:spLocks noChangeAspect="1" noChangeArrowheads="1"/>
                </p:cNvSpPr>
                <p:nvPr/>
              </p:nvSpPr>
              <p:spPr bwMode="auto">
                <a:xfrm>
                  <a:off x="2565" y="17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5" name="Oval 1019"/>
                <p:cNvSpPr>
                  <a:spLocks noChangeAspect="1" noChangeArrowheads="1"/>
                </p:cNvSpPr>
                <p:nvPr/>
              </p:nvSpPr>
              <p:spPr bwMode="auto">
                <a:xfrm>
                  <a:off x="2461" y="174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6" name="Oval 1020"/>
                <p:cNvSpPr>
                  <a:spLocks noChangeAspect="1" noChangeArrowheads="1"/>
                </p:cNvSpPr>
                <p:nvPr/>
              </p:nvSpPr>
              <p:spPr bwMode="auto">
                <a:xfrm>
                  <a:off x="2359" y="175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7" name="Oval 1021"/>
                <p:cNvSpPr>
                  <a:spLocks noChangeAspect="1" noChangeArrowheads="1"/>
                </p:cNvSpPr>
                <p:nvPr/>
              </p:nvSpPr>
              <p:spPr bwMode="auto">
                <a:xfrm>
                  <a:off x="2257" y="176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8" name="Oval 1022"/>
                <p:cNvSpPr>
                  <a:spLocks noChangeAspect="1" noChangeArrowheads="1"/>
                </p:cNvSpPr>
                <p:nvPr/>
              </p:nvSpPr>
              <p:spPr bwMode="auto">
                <a:xfrm>
                  <a:off x="2155" y="17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09" name="Oval 1023"/>
                <p:cNvSpPr>
                  <a:spLocks noChangeAspect="1" noChangeArrowheads="1"/>
                </p:cNvSpPr>
                <p:nvPr/>
              </p:nvSpPr>
              <p:spPr bwMode="auto">
                <a:xfrm>
                  <a:off x="2057" y="17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0" name="Oval 1024"/>
                <p:cNvSpPr>
                  <a:spLocks noChangeAspect="1" noChangeArrowheads="1"/>
                </p:cNvSpPr>
                <p:nvPr/>
              </p:nvSpPr>
              <p:spPr bwMode="auto">
                <a:xfrm>
                  <a:off x="1957" y="180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1" name="Oval 1025"/>
                <p:cNvSpPr>
                  <a:spLocks noChangeAspect="1" noChangeArrowheads="1"/>
                </p:cNvSpPr>
                <p:nvPr/>
              </p:nvSpPr>
              <p:spPr bwMode="auto">
                <a:xfrm>
                  <a:off x="1861" y="18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2" name="Oval 1026"/>
                <p:cNvSpPr>
                  <a:spLocks noChangeAspect="1" noChangeArrowheads="1"/>
                </p:cNvSpPr>
                <p:nvPr/>
              </p:nvSpPr>
              <p:spPr bwMode="auto">
                <a:xfrm>
                  <a:off x="1765" y="183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3" name="Oval 1027"/>
                <p:cNvSpPr>
                  <a:spLocks noChangeAspect="1" noChangeArrowheads="1"/>
                </p:cNvSpPr>
                <p:nvPr/>
              </p:nvSpPr>
              <p:spPr bwMode="auto">
                <a:xfrm>
                  <a:off x="1665" y="185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4" name="Oval 1028"/>
                <p:cNvSpPr>
                  <a:spLocks noChangeAspect="1" noChangeArrowheads="1"/>
                </p:cNvSpPr>
                <p:nvPr/>
              </p:nvSpPr>
              <p:spPr bwMode="auto">
                <a:xfrm>
                  <a:off x="1565" y="187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5" name="Oval 1029"/>
                <p:cNvSpPr>
                  <a:spLocks noChangeAspect="1" noChangeArrowheads="1"/>
                </p:cNvSpPr>
                <p:nvPr/>
              </p:nvSpPr>
              <p:spPr bwMode="auto">
                <a:xfrm>
                  <a:off x="1465" y="189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6" name="Oval 1030"/>
                <p:cNvSpPr>
                  <a:spLocks noChangeAspect="1" noChangeArrowheads="1"/>
                </p:cNvSpPr>
                <p:nvPr/>
              </p:nvSpPr>
              <p:spPr bwMode="auto">
                <a:xfrm>
                  <a:off x="1369" y="19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7" name="Oval 1031"/>
                <p:cNvSpPr>
                  <a:spLocks noChangeAspect="1" noChangeArrowheads="1"/>
                </p:cNvSpPr>
                <p:nvPr/>
              </p:nvSpPr>
              <p:spPr bwMode="auto">
                <a:xfrm>
                  <a:off x="1275" y="19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8" name="Oval 1032"/>
                <p:cNvSpPr>
                  <a:spLocks noChangeAspect="1" noChangeArrowheads="1"/>
                </p:cNvSpPr>
                <p:nvPr/>
              </p:nvSpPr>
              <p:spPr bwMode="auto">
                <a:xfrm>
                  <a:off x="1179" y="19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19" name="Oval 1033"/>
                <p:cNvSpPr>
                  <a:spLocks noChangeAspect="1" noChangeArrowheads="1"/>
                </p:cNvSpPr>
                <p:nvPr/>
              </p:nvSpPr>
              <p:spPr bwMode="auto">
                <a:xfrm>
                  <a:off x="1083" y="199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0" name="Oval 1034"/>
                <p:cNvSpPr>
                  <a:spLocks noChangeAspect="1" noChangeArrowheads="1"/>
                </p:cNvSpPr>
                <p:nvPr/>
              </p:nvSpPr>
              <p:spPr bwMode="auto">
                <a:xfrm>
                  <a:off x="985" y="201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1" name="Oval 1035"/>
                <p:cNvSpPr>
                  <a:spLocks noChangeAspect="1" noChangeArrowheads="1"/>
                </p:cNvSpPr>
                <p:nvPr/>
              </p:nvSpPr>
              <p:spPr bwMode="auto">
                <a:xfrm>
                  <a:off x="889" y="204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2" name="Oval 1036"/>
                <p:cNvSpPr>
                  <a:spLocks noChangeAspect="1" noChangeArrowheads="1"/>
                </p:cNvSpPr>
                <p:nvPr/>
              </p:nvSpPr>
              <p:spPr bwMode="auto">
                <a:xfrm>
                  <a:off x="797" y="207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3" name="Oval 1037"/>
                <p:cNvSpPr>
                  <a:spLocks noChangeAspect="1" noChangeArrowheads="1"/>
                </p:cNvSpPr>
                <p:nvPr/>
              </p:nvSpPr>
              <p:spPr bwMode="auto">
                <a:xfrm>
                  <a:off x="699" y="209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4" name="Oval 1038"/>
                <p:cNvSpPr>
                  <a:spLocks noChangeAspect="1" noChangeArrowheads="1"/>
                </p:cNvSpPr>
                <p:nvPr/>
              </p:nvSpPr>
              <p:spPr bwMode="auto">
                <a:xfrm>
                  <a:off x="609" y="212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5" name="Oval 1039"/>
                <p:cNvSpPr>
                  <a:spLocks noChangeAspect="1" noChangeArrowheads="1"/>
                </p:cNvSpPr>
                <p:nvPr/>
              </p:nvSpPr>
              <p:spPr bwMode="auto">
                <a:xfrm>
                  <a:off x="515" y="214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6" name="Oval 1040"/>
                <p:cNvSpPr>
                  <a:spLocks noChangeAspect="1" noChangeArrowheads="1"/>
                </p:cNvSpPr>
                <p:nvPr/>
              </p:nvSpPr>
              <p:spPr bwMode="auto">
                <a:xfrm>
                  <a:off x="423" y="2181"/>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7" name="Oval 1041"/>
                <p:cNvSpPr>
                  <a:spLocks noChangeAspect="1" noChangeArrowheads="1"/>
                </p:cNvSpPr>
                <p:nvPr/>
              </p:nvSpPr>
              <p:spPr bwMode="auto">
                <a:xfrm>
                  <a:off x="331" y="2209"/>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8" name="Oval 1042"/>
                <p:cNvSpPr>
                  <a:spLocks noChangeAspect="1" noChangeArrowheads="1"/>
                </p:cNvSpPr>
                <p:nvPr/>
              </p:nvSpPr>
              <p:spPr bwMode="auto">
                <a:xfrm>
                  <a:off x="241" y="223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29" name="Oval 1043"/>
                <p:cNvSpPr>
                  <a:spLocks noChangeAspect="1" noChangeArrowheads="1"/>
                </p:cNvSpPr>
                <p:nvPr/>
              </p:nvSpPr>
              <p:spPr bwMode="auto">
                <a:xfrm>
                  <a:off x="149" y="2263"/>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0" name="Oval 1044"/>
                <p:cNvSpPr>
                  <a:spLocks noChangeAspect="1" noChangeArrowheads="1"/>
                </p:cNvSpPr>
                <p:nvPr/>
              </p:nvSpPr>
              <p:spPr bwMode="auto">
                <a:xfrm>
                  <a:off x="63" y="2297"/>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531" name="Oval 1045"/>
                <p:cNvSpPr>
                  <a:spLocks noChangeAspect="1" noChangeArrowheads="1"/>
                </p:cNvSpPr>
                <p:nvPr/>
              </p:nvSpPr>
              <p:spPr bwMode="auto">
                <a:xfrm>
                  <a:off x="-2" y="2325"/>
                  <a:ext cx="109" cy="114"/>
                </a:xfrm>
                <a:prstGeom prst="ellipse">
                  <a:avLst/>
                </a:prstGeom>
                <a:gradFill rotWithShape="1">
                  <a:gsLst>
                    <a:gs pos="0">
                      <a:srgbClr val="F490FE"/>
                    </a:gs>
                    <a:gs pos="100000">
                      <a:srgbClr val="160947"/>
                    </a:gs>
                  </a:gsLst>
                  <a:path path="shape">
                    <a:fillToRect l="50000" t="50000" r="50000" b="50000"/>
                  </a:path>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grpSp>
      </p:grpSp>
      <p:grpSp>
        <p:nvGrpSpPr>
          <p:cNvPr id="2051" name="Group 1083"/>
          <p:cNvGrpSpPr>
            <a:grpSpLocks/>
          </p:cNvGrpSpPr>
          <p:nvPr/>
        </p:nvGrpSpPr>
        <p:grpSpPr bwMode="auto">
          <a:xfrm rot="878722">
            <a:off x="6026128" y="1255692"/>
            <a:ext cx="1008508" cy="377339"/>
            <a:chOff x="4111" y="1391"/>
            <a:chExt cx="688" cy="418"/>
          </a:xfrm>
        </p:grpSpPr>
        <p:grpSp>
          <p:nvGrpSpPr>
            <p:cNvPr id="2458" name="Group 84"/>
            <p:cNvGrpSpPr>
              <a:grpSpLocks/>
            </p:cNvGrpSpPr>
            <p:nvPr/>
          </p:nvGrpSpPr>
          <p:grpSpPr bwMode="auto">
            <a:xfrm rot="-1366035">
              <a:off x="4111" y="1391"/>
              <a:ext cx="688" cy="418"/>
              <a:chOff x="4264" y="6050"/>
              <a:chExt cx="852" cy="518"/>
            </a:xfrm>
          </p:grpSpPr>
          <p:sp>
            <p:nvSpPr>
              <p:cNvPr id="2460" name="Freeform 85"/>
              <p:cNvSpPr>
                <a:spLocks/>
              </p:cNvSpPr>
              <p:nvPr/>
            </p:nvSpPr>
            <p:spPr bwMode="auto">
              <a:xfrm>
                <a:off x="4264" y="6050"/>
                <a:ext cx="852" cy="518"/>
              </a:xfrm>
              <a:custGeom>
                <a:avLst/>
                <a:gdLst>
                  <a:gd name="T0" fmla="*/ 51 w 852"/>
                  <a:gd name="T1" fmla="*/ 34 h 518"/>
                  <a:gd name="T2" fmla="*/ 116 w 852"/>
                  <a:gd name="T3" fmla="*/ 258 h 518"/>
                  <a:gd name="T4" fmla="*/ 8 w 852"/>
                  <a:gd name="T5" fmla="*/ 442 h 518"/>
                  <a:gd name="T6" fmla="*/ 456 w 852"/>
                  <a:gd name="T7" fmla="*/ 422 h 518"/>
                  <a:gd name="T8" fmla="*/ 776 w 852"/>
                  <a:gd name="T9" fmla="*/ 482 h 518"/>
                  <a:gd name="T10" fmla="*/ 700 w 852"/>
                  <a:gd name="T11" fmla="*/ 254 h 518"/>
                  <a:gd name="T12" fmla="*/ 828 w 852"/>
                  <a:gd name="T13" fmla="*/ 30 h 518"/>
                  <a:gd name="T14" fmla="*/ 656 w 852"/>
                  <a:gd name="T15" fmla="*/ 50 h 518"/>
                  <a:gd name="T16" fmla="*/ 384 w 852"/>
                  <a:gd name="T17" fmla="*/ 82 h 518"/>
                  <a:gd name="T18" fmla="*/ 51 w 852"/>
                  <a:gd name="T19" fmla="*/ 34 h 5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2"/>
                  <a:gd name="T31" fmla="*/ 0 h 518"/>
                  <a:gd name="T32" fmla="*/ 852 w 852"/>
                  <a:gd name="T33" fmla="*/ 518 h 5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2" h="518">
                    <a:moveTo>
                      <a:pt x="51" y="34"/>
                    </a:moveTo>
                    <a:cubicBezTo>
                      <a:pt x="112" y="122"/>
                      <a:pt x="124" y="186"/>
                      <a:pt x="116" y="258"/>
                    </a:cubicBezTo>
                    <a:cubicBezTo>
                      <a:pt x="108" y="330"/>
                      <a:pt x="0" y="430"/>
                      <a:pt x="8" y="442"/>
                    </a:cubicBezTo>
                    <a:cubicBezTo>
                      <a:pt x="50" y="479"/>
                      <a:pt x="284" y="326"/>
                      <a:pt x="456" y="422"/>
                    </a:cubicBezTo>
                    <a:cubicBezTo>
                      <a:pt x="628" y="518"/>
                      <a:pt x="708" y="514"/>
                      <a:pt x="776" y="482"/>
                    </a:cubicBezTo>
                    <a:cubicBezTo>
                      <a:pt x="852" y="422"/>
                      <a:pt x="688" y="402"/>
                      <a:pt x="700" y="254"/>
                    </a:cubicBezTo>
                    <a:cubicBezTo>
                      <a:pt x="712" y="106"/>
                      <a:pt x="844" y="54"/>
                      <a:pt x="828" y="30"/>
                    </a:cubicBezTo>
                    <a:cubicBezTo>
                      <a:pt x="812" y="6"/>
                      <a:pt x="712" y="22"/>
                      <a:pt x="656" y="50"/>
                    </a:cubicBezTo>
                    <a:cubicBezTo>
                      <a:pt x="600" y="78"/>
                      <a:pt x="504" y="146"/>
                      <a:pt x="384" y="82"/>
                    </a:cubicBezTo>
                    <a:cubicBezTo>
                      <a:pt x="264" y="18"/>
                      <a:pt x="121" y="0"/>
                      <a:pt x="51" y="34"/>
                    </a:cubicBezTo>
                    <a:close/>
                  </a:path>
                </a:pathLst>
              </a:custGeom>
              <a:gradFill rotWithShape="1">
                <a:gsLst>
                  <a:gs pos="0">
                    <a:srgbClr val="D88500"/>
                  </a:gs>
                  <a:gs pos="100000">
                    <a:srgbClr val="FFD289"/>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61" name="Oval 86"/>
              <p:cNvSpPr>
                <a:spLocks noChangeArrowheads="1"/>
              </p:cNvSpPr>
              <p:nvPr/>
            </p:nvSpPr>
            <p:spPr bwMode="auto">
              <a:xfrm rot="557454">
                <a:off x="4739" y="6382"/>
                <a:ext cx="243" cy="109"/>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59" name="Text Box 87"/>
            <p:cNvSpPr txBox="1">
              <a:spLocks noChangeArrowheads="1"/>
            </p:cNvSpPr>
            <p:nvPr/>
          </p:nvSpPr>
          <p:spPr bwMode="auto">
            <a:xfrm rot="20233965">
              <a:off x="4223" y="1437"/>
              <a:ext cx="45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HSP70</a:t>
              </a:r>
            </a:p>
          </p:txBody>
        </p:sp>
      </p:grpSp>
      <p:sp>
        <p:nvSpPr>
          <p:cNvPr id="6168" name="Freeform 1048"/>
          <p:cNvSpPr>
            <a:spLocks/>
          </p:cNvSpPr>
          <p:nvPr/>
        </p:nvSpPr>
        <p:spPr bwMode="auto">
          <a:xfrm>
            <a:off x="8019690" y="3689437"/>
            <a:ext cx="63031" cy="47844"/>
          </a:xfrm>
          <a:custGeom>
            <a:avLst/>
            <a:gdLst/>
            <a:ahLst/>
            <a:cxnLst>
              <a:cxn ang="0">
                <a:pos x="0" y="0"/>
              </a:cxn>
              <a:cxn ang="0">
                <a:pos x="43" y="53"/>
              </a:cxn>
            </a:cxnLst>
            <a:rect l="0" t="0" r="r" b="b"/>
            <a:pathLst>
              <a:path w="43" h="53">
                <a:moveTo>
                  <a:pt x="0" y="0"/>
                </a:moveTo>
                <a:lnTo>
                  <a:pt x="43" y="53"/>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pic>
        <p:nvPicPr>
          <p:cNvPr id="2053" name="Picture 382" descr="Nucleus"/>
          <p:cNvPicPr>
            <a:picLocks noChangeAspect="1" noChangeArrowheads="1"/>
          </p:cNvPicPr>
          <p:nvPr/>
        </p:nvPicPr>
        <p:blipFill>
          <a:blip r:embed="rId3">
            <a:extLst>
              <a:ext uri="{28A0092B-C50C-407E-A947-70E740481C1C}">
                <a14:useLocalDpi xmlns:a14="http://schemas.microsoft.com/office/drawing/2010/main" val="0"/>
              </a:ext>
            </a:extLst>
          </a:blip>
          <a:srcRect r="3082" b="26964"/>
          <a:stretch>
            <a:fillRect/>
          </a:stretch>
        </p:blipFill>
        <p:spPr bwMode="auto">
          <a:xfrm>
            <a:off x="2534464" y="4680628"/>
            <a:ext cx="6681365" cy="221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83" descr="DNA 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34955">
            <a:off x="3727669" y="6202622"/>
            <a:ext cx="2814441" cy="51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6" name="Rectangle 4"/>
          <p:cNvSpPr>
            <a:spLocks noGrp="1" noChangeArrowheads="1"/>
          </p:cNvSpPr>
          <p:nvPr>
            <p:ph type="ctrTitle"/>
          </p:nvPr>
        </p:nvSpPr>
        <p:spPr>
          <a:xfrm>
            <a:off x="6156590" y="6320"/>
            <a:ext cx="3622127" cy="309634"/>
          </a:xfrm>
        </p:spPr>
        <p:txBody>
          <a:bodyPr/>
          <a:lstStyle/>
          <a:p>
            <a:pPr eaLnBrk="1" hangingPunct="1"/>
            <a:r>
              <a:rPr lang="en-US" sz="1500" b="1">
                <a:solidFill>
                  <a:srgbClr val="FFFF00"/>
                </a:solidFill>
                <a:latin typeface="Arial" charset="0"/>
              </a:rPr>
              <a:t>HIF1</a:t>
            </a:r>
            <a:r>
              <a:rPr lang="en-US" sz="1700" b="1">
                <a:solidFill>
                  <a:srgbClr val="FFFF00"/>
                </a:solidFill>
                <a:latin typeface="Symbol" charset="0"/>
              </a:rPr>
              <a:t>a</a:t>
            </a:r>
            <a:r>
              <a:rPr lang="en-US" sz="1500" b="1">
                <a:solidFill>
                  <a:srgbClr val="FFFF00"/>
                </a:solidFill>
                <a:latin typeface="Arial" charset="0"/>
              </a:rPr>
              <a:t> Pathway</a:t>
            </a:r>
          </a:p>
        </p:txBody>
      </p:sp>
      <p:sp>
        <p:nvSpPr>
          <p:cNvPr id="2060" name="Freeform 12"/>
          <p:cNvSpPr>
            <a:spLocks/>
          </p:cNvSpPr>
          <p:nvPr/>
        </p:nvSpPr>
        <p:spPr bwMode="auto">
          <a:xfrm>
            <a:off x="5101173" y="1603240"/>
            <a:ext cx="785698" cy="541635"/>
          </a:xfrm>
          <a:custGeom>
            <a:avLst/>
            <a:gdLst/>
            <a:ahLst/>
            <a:cxnLst>
              <a:cxn ang="0">
                <a:pos x="0" y="0"/>
              </a:cxn>
              <a:cxn ang="0">
                <a:pos x="356" y="600"/>
              </a:cxn>
            </a:cxnLst>
            <a:rect l="0" t="0" r="r" b="b"/>
            <a:pathLst>
              <a:path w="536" h="600">
                <a:moveTo>
                  <a:pt x="0" y="0"/>
                </a:moveTo>
                <a:cubicBezTo>
                  <a:pt x="424" y="248"/>
                  <a:pt x="536" y="248"/>
                  <a:pt x="356" y="60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2" name="Freeform 14"/>
          <p:cNvSpPr>
            <a:spLocks/>
          </p:cNvSpPr>
          <p:nvPr/>
        </p:nvSpPr>
        <p:spPr bwMode="auto">
          <a:xfrm>
            <a:off x="5798920" y="2375973"/>
            <a:ext cx="363532" cy="711347"/>
          </a:xfrm>
          <a:custGeom>
            <a:avLst/>
            <a:gdLst/>
            <a:ahLst/>
            <a:cxnLst>
              <a:cxn ang="0">
                <a:pos x="0" y="0"/>
              </a:cxn>
              <a:cxn ang="0">
                <a:pos x="196" y="788"/>
              </a:cxn>
            </a:cxnLst>
            <a:rect l="0" t="0" r="r" b="b"/>
            <a:pathLst>
              <a:path w="248" h="788">
                <a:moveTo>
                  <a:pt x="0" y="0"/>
                </a:moveTo>
                <a:cubicBezTo>
                  <a:pt x="60" y="248"/>
                  <a:pt x="248" y="436"/>
                  <a:pt x="196" y="788"/>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3" name="Freeform 15"/>
          <p:cNvSpPr>
            <a:spLocks/>
          </p:cNvSpPr>
          <p:nvPr/>
        </p:nvSpPr>
        <p:spPr bwMode="auto">
          <a:xfrm>
            <a:off x="6100886" y="2586307"/>
            <a:ext cx="391384" cy="451362"/>
          </a:xfrm>
          <a:custGeom>
            <a:avLst/>
            <a:gdLst/>
            <a:ahLst/>
            <a:cxnLst>
              <a:cxn ang="0">
                <a:pos x="267" y="0"/>
              </a:cxn>
              <a:cxn ang="0">
                <a:pos x="0" y="500"/>
              </a:cxn>
            </a:cxnLst>
            <a:rect l="0" t="0" r="r" b="b"/>
            <a:pathLst>
              <a:path w="267" h="500">
                <a:moveTo>
                  <a:pt x="267" y="0"/>
                </a:moveTo>
                <a:cubicBezTo>
                  <a:pt x="188" y="35"/>
                  <a:pt x="52" y="148"/>
                  <a:pt x="0" y="500"/>
                </a:cubicBezTo>
              </a:path>
            </a:pathLst>
          </a:custGeom>
          <a:noFill/>
          <a:ln w="31750">
            <a:solidFill>
              <a:srgbClr val="FFFF00"/>
            </a:solidFill>
            <a:round/>
            <a:headEnd/>
            <a:tailEnd type="non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8" name="Freeform 20"/>
          <p:cNvSpPr>
            <a:spLocks/>
          </p:cNvSpPr>
          <p:nvPr/>
        </p:nvSpPr>
        <p:spPr bwMode="auto">
          <a:xfrm>
            <a:off x="6584618" y="1220485"/>
            <a:ext cx="1594850" cy="1119379"/>
          </a:xfrm>
          <a:custGeom>
            <a:avLst/>
            <a:gdLst/>
            <a:ahLst/>
            <a:cxnLst>
              <a:cxn ang="0">
                <a:pos x="0" y="636"/>
              </a:cxn>
              <a:cxn ang="0">
                <a:pos x="1088" y="688"/>
              </a:cxn>
            </a:cxnLst>
            <a:rect l="0" t="0" r="r" b="b"/>
            <a:pathLst>
              <a:path w="1088" h="1240">
                <a:moveTo>
                  <a:pt x="0" y="636"/>
                </a:moveTo>
                <a:cubicBezTo>
                  <a:pt x="168" y="1240"/>
                  <a:pt x="908" y="0"/>
                  <a:pt x="1088" y="68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69" name="Freeform 21"/>
          <p:cNvSpPr>
            <a:spLocks/>
          </p:cNvSpPr>
          <p:nvPr/>
        </p:nvSpPr>
        <p:spPr bwMode="auto">
          <a:xfrm>
            <a:off x="7944931" y="2094321"/>
            <a:ext cx="592205" cy="429697"/>
          </a:xfrm>
          <a:custGeom>
            <a:avLst/>
            <a:gdLst/>
            <a:ahLst/>
            <a:cxnLst>
              <a:cxn ang="0">
                <a:pos x="176" y="0"/>
              </a:cxn>
              <a:cxn ang="0">
                <a:pos x="404" y="476"/>
              </a:cxn>
            </a:cxnLst>
            <a:rect l="0" t="0" r="r" b="b"/>
            <a:pathLst>
              <a:path w="404" h="476">
                <a:moveTo>
                  <a:pt x="176" y="0"/>
                </a:moveTo>
                <a:cubicBezTo>
                  <a:pt x="196" y="192"/>
                  <a:pt x="0" y="388"/>
                  <a:pt x="404" y="47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0" name="Freeform 22"/>
          <p:cNvSpPr>
            <a:spLocks/>
          </p:cNvSpPr>
          <p:nvPr/>
        </p:nvSpPr>
        <p:spPr bwMode="auto">
          <a:xfrm>
            <a:off x="7083009" y="2217092"/>
            <a:ext cx="1026098" cy="718569"/>
          </a:xfrm>
          <a:custGeom>
            <a:avLst/>
            <a:gdLst/>
            <a:ahLst/>
            <a:cxnLst>
              <a:cxn ang="0">
                <a:pos x="700" y="532"/>
              </a:cxn>
              <a:cxn ang="0">
                <a:pos x="108" y="796"/>
              </a:cxn>
            </a:cxnLst>
            <a:rect l="0" t="0" r="r" b="b"/>
            <a:pathLst>
              <a:path w="700" h="796">
                <a:moveTo>
                  <a:pt x="700" y="532"/>
                </a:moveTo>
                <a:cubicBezTo>
                  <a:pt x="268" y="0"/>
                  <a:pt x="0" y="548"/>
                  <a:pt x="108" y="796"/>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1" name="Freeform 23"/>
          <p:cNvSpPr>
            <a:spLocks/>
          </p:cNvSpPr>
          <p:nvPr/>
        </p:nvSpPr>
        <p:spPr bwMode="auto">
          <a:xfrm>
            <a:off x="4632100" y="3238976"/>
            <a:ext cx="1049552" cy="491082"/>
          </a:xfrm>
          <a:custGeom>
            <a:avLst/>
            <a:gdLst/>
            <a:ahLst/>
            <a:cxnLst>
              <a:cxn ang="0">
                <a:pos x="716" y="68"/>
              </a:cxn>
              <a:cxn ang="0">
                <a:pos x="0" y="544"/>
              </a:cxn>
            </a:cxnLst>
            <a:rect l="0" t="0" r="r" b="b"/>
            <a:pathLst>
              <a:path w="716" h="544">
                <a:moveTo>
                  <a:pt x="716" y="68"/>
                </a:moveTo>
                <a:cubicBezTo>
                  <a:pt x="400" y="0"/>
                  <a:pt x="124" y="200"/>
                  <a:pt x="0" y="544"/>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2" name="Freeform 24"/>
          <p:cNvSpPr>
            <a:spLocks/>
          </p:cNvSpPr>
          <p:nvPr/>
        </p:nvSpPr>
        <p:spPr bwMode="auto">
          <a:xfrm>
            <a:off x="6379398" y="3415910"/>
            <a:ext cx="938147" cy="220265"/>
          </a:xfrm>
          <a:custGeom>
            <a:avLst/>
            <a:gdLst/>
            <a:ahLst/>
            <a:cxnLst>
              <a:cxn ang="0">
                <a:pos x="0" y="0"/>
              </a:cxn>
              <a:cxn ang="0">
                <a:pos x="640" y="208"/>
              </a:cxn>
            </a:cxnLst>
            <a:rect l="0" t="0" r="r" b="b"/>
            <a:pathLst>
              <a:path w="640" h="244">
                <a:moveTo>
                  <a:pt x="0" y="0"/>
                </a:moveTo>
                <a:cubicBezTo>
                  <a:pt x="132" y="120"/>
                  <a:pt x="452" y="244"/>
                  <a:pt x="640" y="20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5" name="Freeform 27"/>
          <p:cNvSpPr>
            <a:spLocks/>
          </p:cNvSpPr>
          <p:nvPr/>
        </p:nvSpPr>
        <p:spPr bwMode="auto">
          <a:xfrm>
            <a:off x="4577864" y="3992752"/>
            <a:ext cx="1121378" cy="501012"/>
          </a:xfrm>
          <a:custGeom>
            <a:avLst/>
            <a:gdLst/>
            <a:ahLst/>
            <a:cxnLst>
              <a:cxn ang="0">
                <a:pos x="0" y="0"/>
              </a:cxn>
              <a:cxn ang="0">
                <a:pos x="765" y="510"/>
              </a:cxn>
            </a:cxnLst>
            <a:rect l="0" t="0" r="r" b="b"/>
            <a:pathLst>
              <a:path w="765" h="555">
                <a:moveTo>
                  <a:pt x="0" y="0"/>
                </a:moveTo>
                <a:cubicBezTo>
                  <a:pt x="69" y="481"/>
                  <a:pt x="613" y="555"/>
                  <a:pt x="765" y="51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6" name="Freeform 28"/>
          <p:cNvSpPr>
            <a:spLocks/>
          </p:cNvSpPr>
          <p:nvPr/>
        </p:nvSpPr>
        <p:spPr bwMode="auto">
          <a:xfrm>
            <a:off x="6833813" y="3686728"/>
            <a:ext cx="515981" cy="612047"/>
          </a:xfrm>
          <a:custGeom>
            <a:avLst/>
            <a:gdLst/>
            <a:ahLst/>
            <a:cxnLst>
              <a:cxn ang="0">
                <a:pos x="0" y="678"/>
              </a:cxn>
              <a:cxn ang="0">
                <a:pos x="352" y="0"/>
              </a:cxn>
            </a:cxnLst>
            <a:rect l="0" t="0" r="r" b="b"/>
            <a:pathLst>
              <a:path w="352" h="678">
                <a:moveTo>
                  <a:pt x="0" y="678"/>
                </a:moveTo>
                <a:cubicBezTo>
                  <a:pt x="204" y="578"/>
                  <a:pt x="18" y="206"/>
                  <a:pt x="352" y="0"/>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7" name="Freeform 29"/>
          <p:cNvSpPr>
            <a:spLocks/>
          </p:cNvSpPr>
          <p:nvPr/>
        </p:nvSpPr>
        <p:spPr bwMode="auto">
          <a:xfrm>
            <a:off x="7594593" y="3658744"/>
            <a:ext cx="171505" cy="575938"/>
          </a:xfrm>
          <a:custGeom>
            <a:avLst/>
            <a:gdLst/>
            <a:ahLst/>
            <a:cxnLst>
              <a:cxn ang="0">
                <a:pos x="117" y="0"/>
              </a:cxn>
              <a:cxn ang="0">
                <a:pos x="46" y="638"/>
              </a:cxn>
            </a:cxnLst>
            <a:rect l="0" t="0" r="r" b="b"/>
            <a:pathLst>
              <a:path w="117" h="638">
                <a:moveTo>
                  <a:pt x="117" y="0"/>
                </a:moveTo>
                <a:cubicBezTo>
                  <a:pt x="54" y="27"/>
                  <a:pt x="0" y="261"/>
                  <a:pt x="46" y="638"/>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2078" name="Freeform 30"/>
          <p:cNvSpPr>
            <a:spLocks/>
          </p:cNvSpPr>
          <p:nvPr/>
        </p:nvSpPr>
        <p:spPr bwMode="auto">
          <a:xfrm>
            <a:off x="8144289" y="3241685"/>
            <a:ext cx="901501" cy="1172639"/>
          </a:xfrm>
          <a:custGeom>
            <a:avLst/>
            <a:gdLst/>
            <a:ahLst/>
            <a:cxnLst>
              <a:cxn ang="0">
                <a:pos x="0" y="315"/>
              </a:cxn>
              <a:cxn ang="0">
                <a:pos x="372" y="1299"/>
              </a:cxn>
            </a:cxnLst>
            <a:rect l="0" t="0" r="r" b="b"/>
            <a:pathLst>
              <a:path w="615" h="1299">
                <a:moveTo>
                  <a:pt x="0" y="315"/>
                </a:moveTo>
                <a:cubicBezTo>
                  <a:pt x="615" y="0"/>
                  <a:pt x="351" y="1068"/>
                  <a:pt x="372" y="1299"/>
                </a:cubicBezTo>
              </a:path>
            </a:pathLst>
          </a:custGeom>
          <a:noFill/>
          <a:ln w="31750">
            <a:solidFill>
              <a:srgbClr val="FFFF00"/>
            </a:solidFill>
            <a:round/>
            <a:headEnd/>
            <a:tailEnd type="triangle" w="med" len="lg"/>
          </a:ln>
          <a:effectLst>
            <a:outerShdw dist="35921" dir="2700000" algn="ctr" rotWithShape="0">
              <a:schemeClr val="tx1"/>
            </a:outerShdw>
          </a:effectLst>
        </p:spPr>
        <p:txBody>
          <a:bodyPr wrap="none" lIns="66605" tIns="33303" rIns="66605" bIns="33303" anchor="ctr"/>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099" name="Group 1093"/>
          <p:cNvGrpSpPr>
            <a:grpSpLocks/>
          </p:cNvGrpSpPr>
          <p:nvPr/>
        </p:nvGrpSpPr>
        <p:grpSpPr bwMode="auto">
          <a:xfrm>
            <a:off x="8301136" y="1260203"/>
            <a:ext cx="542366" cy="910851"/>
            <a:chOff x="5663" y="1396"/>
            <a:chExt cx="370" cy="1009"/>
          </a:xfrm>
        </p:grpSpPr>
        <p:grpSp>
          <p:nvGrpSpPr>
            <p:cNvPr id="2454" name="Group 49"/>
            <p:cNvGrpSpPr>
              <a:grpSpLocks/>
            </p:cNvGrpSpPr>
            <p:nvPr/>
          </p:nvGrpSpPr>
          <p:grpSpPr bwMode="auto">
            <a:xfrm rot="4145846">
              <a:off x="5572" y="1710"/>
              <a:ext cx="552" cy="370"/>
              <a:chOff x="3181" y="6201"/>
              <a:chExt cx="844" cy="471"/>
            </a:xfrm>
          </p:grpSpPr>
          <p:sp>
            <p:nvSpPr>
              <p:cNvPr id="2456" name="Freeform 5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00FF00"/>
                  </a:gs>
                  <a:gs pos="100000">
                    <a:srgbClr val="AFFFA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57" name="Oval 5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55" name="Text Box 52"/>
            <p:cNvSpPr txBox="1">
              <a:spLocks noChangeArrowheads="1"/>
            </p:cNvSpPr>
            <p:nvPr/>
          </p:nvSpPr>
          <p:spPr bwMode="auto">
            <a:xfrm rot="4332262">
              <a:off x="5332" y="1806"/>
              <a:ext cx="100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Elongin-B</a:t>
              </a:r>
            </a:p>
          </p:txBody>
        </p:sp>
      </p:grpSp>
      <p:grpSp>
        <p:nvGrpSpPr>
          <p:cNvPr id="2100" name="Group 1094"/>
          <p:cNvGrpSpPr>
            <a:grpSpLocks/>
          </p:cNvGrpSpPr>
          <p:nvPr/>
        </p:nvGrpSpPr>
        <p:grpSpPr bwMode="auto">
          <a:xfrm>
            <a:off x="8334851" y="1893918"/>
            <a:ext cx="911761" cy="350257"/>
            <a:chOff x="5686" y="2098"/>
            <a:chExt cx="622" cy="388"/>
          </a:xfrm>
        </p:grpSpPr>
        <p:grpSp>
          <p:nvGrpSpPr>
            <p:cNvPr id="2450" name="Group 54"/>
            <p:cNvGrpSpPr>
              <a:grpSpLocks/>
            </p:cNvGrpSpPr>
            <p:nvPr/>
          </p:nvGrpSpPr>
          <p:grpSpPr bwMode="auto">
            <a:xfrm rot="-1630406">
              <a:off x="5687" y="2098"/>
              <a:ext cx="552" cy="370"/>
              <a:chOff x="3181" y="6201"/>
              <a:chExt cx="844" cy="471"/>
            </a:xfrm>
          </p:grpSpPr>
          <p:sp>
            <p:nvSpPr>
              <p:cNvPr id="2452" name="Freeform 5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53" name="Oval 5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51" name="Text Box 57"/>
            <p:cNvSpPr txBox="1">
              <a:spLocks noChangeArrowheads="1"/>
            </p:cNvSpPr>
            <p:nvPr/>
          </p:nvSpPr>
          <p:spPr bwMode="auto">
            <a:xfrm rot="20156010">
              <a:off x="5686" y="2179"/>
              <a:ext cx="62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Elongin-C</a:t>
              </a:r>
            </a:p>
          </p:txBody>
        </p:sp>
      </p:grpSp>
      <p:grpSp>
        <p:nvGrpSpPr>
          <p:cNvPr id="2101" name="Group 1095"/>
          <p:cNvGrpSpPr>
            <a:grpSpLocks/>
          </p:cNvGrpSpPr>
          <p:nvPr/>
        </p:nvGrpSpPr>
        <p:grpSpPr bwMode="auto">
          <a:xfrm>
            <a:off x="8469707" y="2061826"/>
            <a:ext cx="542366" cy="910848"/>
            <a:chOff x="5778" y="2314"/>
            <a:chExt cx="370" cy="1009"/>
          </a:xfrm>
        </p:grpSpPr>
        <p:grpSp>
          <p:nvGrpSpPr>
            <p:cNvPr id="2446" name="Group 59"/>
            <p:cNvGrpSpPr>
              <a:grpSpLocks/>
            </p:cNvGrpSpPr>
            <p:nvPr/>
          </p:nvGrpSpPr>
          <p:grpSpPr bwMode="auto">
            <a:xfrm rot="5872863">
              <a:off x="5687" y="2666"/>
              <a:ext cx="552" cy="370"/>
              <a:chOff x="3181" y="6201"/>
              <a:chExt cx="844" cy="471"/>
            </a:xfrm>
          </p:grpSpPr>
          <p:sp>
            <p:nvSpPr>
              <p:cNvPr id="2448" name="Freeform 6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00FF00"/>
                  </a:gs>
                  <a:gs pos="100000">
                    <a:srgbClr val="AFFFA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9" name="Oval 6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47" name="Text Box 62"/>
            <p:cNvSpPr txBox="1">
              <a:spLocks noChangeArrowheads="1"/>
            </p:cNvSpPr>
            <p:nvPr/>
          </p:nvSpPr>
          <p:spPr bwMode="auto">
            <a:xfrm rot="6059279">
              <a:off x="5448" y="2724"/>
              <a:ext cx="100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Elongin-B</a:t>
              </a:r>
            </a:p>
          </p:txBody>
        </p:sp>
      </p:grpSp>
      <p:grpSp>
        <p:nvGrpSpPr>
          <p:cNvPr id="2102" name="Group 73"/>
          <p:cNvGrpSpPr>
            <a:grpSpLocks/>
          </p:cNvGrpSpPr>
          <p:nvPr/>
        </p:nvGrpSpPr>
        <p:grpSpPr bwMode="auto">
          <a:xfrm>
            <a:off x="6319299" y="4245489"/>
            <a:ext cx="703610" cy="348812"/>
            <a:chOff x="3356" y="12458"/>
            <a:chExt cx="552" cy="444"/>
          </a:xfrm>
        </p:grpSpPr>
        <p:grpSp>
          <p:nvGrpSpPr>
            <p:cNvPr id="2442" name="Group 74"/>
            <p:cNvGrpSpPr>
              <a:grpSpLocks/>
            </p:cNvGrpSpPr>
            <p:nvPr/>
          </p:nvGrpSpPr>
          <p:grpSpPr bwMode="auto">
            <a:xfrm rot="-186416">
              <a:off x="3356" y="12458"/>
              <a:ext cx="552" cy="370"/>
              <a:chOff x="3181" y="6201"/>
              <a:chExt cx="844" cy="471"/>
            </a:xfrm>
          </p:grpSpPr>
          <p:sp>
            <p:nvSpPr>
              <p:cNvPr id="2444" name="Freeform 7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247FFA"/>
                  </a:gs>
                  <a:gs pos="100000">
                    <a:srgbClr val="B9D6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45" name="Oval 7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443" name="Text Box 77"/>
            <p:cNvSpPr txBox="1">
              <a:spLocks noChangeArrowheads="1"/>
            </p:cNvSpPr>
            <p:nvPr/>
          </p:nvSpPr>
          <p:spPr bwMode="auto">
            <a:xfrm>
              <a:off x="3494" y="12549"/>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p53</a:t>
              </a:r>
            </a:p>
          </p:txBody>
        </p:sp>
      </p:grpSp>
      <p:grpSp>
        <p:nvGrpSpPr>
          <p:cNvPr id="2108" name="Group 1085"/>
          <p:cNvGrpSpPr>
            <a:grpSpLocks/>
          </p:cNvGrpSpPr>
          <p:nvPr/>
        </p:nvGrpSpPr>
        <p:grpSpPr bwMode="auto">
          <a:xfrm>
            <a:off x="5345971" y="2129531"/>
            <a:ext cx="809152" cy="334008"/>
            <a:chOff x="3647" y="2359"/>
            <a:chExt cx="552" cy="370"/>
          </a:xfrm>
        </p:grpSpPr>
        <p:grpSp>
          <p:nvGrpSpPr>
            <p:cNvPr id="2418" name="Group 114"/>
            <p:cNvGrpSpPr>
              <a:grpSpLocks/>
            </p:cNvGrpSpPr>
            <p:nvPr/>
          </p:nvGrpSpPr>
          <p:grpSpPr bwMode="auto">
            <a:xfrm rot="-186416">
              <a:off x="3647" y="2359"/>
              <a:ext cx="552" cy="370"/>
              <a:chOff x="3181" y="6201"/>
              <a:chExt cx="844" cy="471"/>
            </a:xfrm>
          </p:grpSpPr>
          <p:sp>
            <p:nvSpPr>
              <p:cNvPr id="2420" name="Freeform 11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366FB"/>
                  </a:gs>
                  <a:gs pos="100000">
                    <a:srgbClr val="EDBFFD"/>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421" name="Oval 11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grpSp>
        <p:sp>
          <p:nvSpPr>
            <p:cNvPr id="2419" name="Text Box 117"/>
            <p:cNvSpPr txBox="1">
              <a:spLocks noChangeArrowheads="1"/>
            </p:cNvSpPr>
            <p:nvPr/>
          </p:nvSpPr>
          <p:spPr bwMode="auto">
            <a:xfrm>
              <a:off x="3749" y="2455"/>
              <a:ext cx="313"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800" smtClean="0">
                  <a:solidFill>
                    <a:srgbClr val="000000"/>
                  </a:solidFill>
                </a:rPr>
                <a:t>PHD2</a:t>
              </a:r>
            </a:p>
          </p:txBody>
        </p:sp>
      </p:grpSp>
      <p:grpSp>
        <p:nvGrpSpPr>
          <p:cNvPr id="2109" name="Group 1086"/>
          <p:cNvGrpSpPr>
            <a:grpSpLocks/>
          </p:cNvGrpSpPr>
          <p:nvPr/>
        </p:nvGrpSpPr>
        <p:grpSpPr bwMode="auto">
          <a:xfrm>
            <a:off x="6260666" y="2365142"/>
            <a:ext cx="773971" cy="319565"/>
            <a:chOff x="4271" y="2620"/>
            <a:chExt cx="528" cy="354"/>
          </a:xfrm>
        </p:grpSpPr>
        <p:grpSp>
          <p:nvGrpSpPr>
            <p:cNvPr id="2414" name="Group 119"/>
            <p:cNvGrpSpPr>
              <a:grpSpLocks/>
            </p:cNvGrpSpPr>
            <p:nvPr/>
          </p:nvGrpSpPr>
          <p:grpSpPr bwMode="auto">
            <a:xfrm rot="-186416">
              <a:off x="4271" y="2620"/>
              <a:ext cx="528" cy="354"/>
              <a:chOff x="3181" y="6201"/>
              <a:chExt cx="844" cy="471"/>
            </a:xfrm>
          </p:grpSpPr>
          <p:sp>
            <p:nvSpPr>
              <p:cNvPr id="12" name="Freeform 12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A5A5A5"/>
                  </a:gs>
                  <a:gs pos="100000">
                    <a:srgbClr val="E6E6E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13" name="Oval 12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grpSp>
        <p:sp>
          <p:nvSpPr>
            <p:cNvPr id="2415" name="Text Box 122"/>
            <p:cNvSpPr txBox="1">
              <a:spLocks noChangeArrowheads="1"/>
            </p:cNvSpPr>
            <p:nvPr/>
          </p:nvSpPr>
          <p:spPr bwMode="auto">
            <a:xfrm>
              <a:off x="4381" y="2719"/>
              <a:ext cx="313"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800" smtClean="0">
                  <a:solidFill>
                    <a:srgbClr val="000000"/>
                  </a:solidFill>
                </a:rPr>
                <a:t>PHD1</a:t>
              </a:r>
            </a:p>
          </p:txBody>
        </p:sp>
      </p:grpSp>
      <p:grpSp>
        <p:nvGrpSpPr>
          <p:cNvPr id="2110" name="Group 1084"/>
          <p:cNvGrpSpPr>
            <a:grpSpLocks/>
          </p:cNvGrpSpPr>
          <p:nvPr/>
        </p:nvGrpSpPr>
        <p:grpSpPr bwMode="auto">
          <a:xfrm>
            <a:off x="6753193" y="1392905"/>
            <a:ext cx="779835" cy="341230"/>
            <a:chOff x="4607" y="1543"/>
            <a:chExt cx="532" cy="378"/>
          </a:xfrm>
        </p:grpSpPr>
        <p:grpSp>
          <p:nvGrpSpPr>
            <p:cNvPr id="2410" name="Group 124"/>
            <p:cNvGrpSpPr>
              <a:grpSpLocks/>
            </p:cNvGrpSpPr>
            <p:nvPr/>
          </p:nvGrpSpPr>
          <p:grpSpPr bwMode="auto">
            <a:xfrm rot="203243">
              <a:off x="4607" y="1543"/>
              <a:ext cx="532" cy="334"/>
              <a:chOff x="4489" y="2452"/>
              <a:chExt cx="539" cy="338"/>
            </a:xfrm>
          </p:grpSpPr>
          <p:sp>
            <p:nvSpPr>
              <p:cNvPr id="2412" name="Freeform 125"/>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EAD9"/>
                  </a:gs>
                  <a:gs pos="100000">
                    <a:srgbClr val="93FFF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13" name="Oval 126"/>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2411" name="Text Box 127"/>
            <p:cNvSpPr txBox="1">
              <a:spLocks noChangeArrowheads="1"/>
            </p:cNvSpPr>
            <p:nvPr/>
          </p:nvSpPr>
          <p:spPr bwMode="auto">
            <a:xfrm>
              <a:off x="4663" y="1614"/>
              <a:ext cx="450"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TCP1</a:t>
              </a:r>
              <a:r>
                <a:rPr lang="en-US" sz="1000">
                  <a:solidFill>
                    <a:srgbClr val="000000"/>
                  </a:solidFill>
                  <a:latin typeface="Symbol" charset="0"/>
                </a:rPr>
                <a:t>a</a:t>
              </a:r>
            </a:p>
          </p:txBody>
        </p:sp>
      </p:grpSp>
      <p:grpSp>
        <p:nvGrpSpPr>
          <p:cNvPr id="2112" name="Group 1109"/>
          <p:cNvGrpSpPr>
            <a:grpSpLocks/>
          </p:cNvGrpSpPr>
          <p:nvPr/>
        </p:nvGrpSpPr>
        <p:grpSpPr bwMode="auto">
          <a:xfrm>
            <a:off x="5697776" y="4296075"/>
            <a:ext cx="779835" cy="361993"/>
            <a:chOff x="3887" y="4759"/>
            <a:chExt cx="532" cy="401"/>
          </a:xfrm>
        </p:grpSpPr>
        <p:grpSp>
          <p:nvGrpSpPr>
            <p:cNvPr id="2402" name="Group 139"/>
            <p:cNvGrpSpPr>
              <a:grpSpLocks/>
            </p:cNvGrpSpPr>
            <p:nvPr/>
          </p:nvGrpSpPr>
          <p:grpSpPr bwMode="auto">
            <a:xfrm rot="203243">
              <a:off x="3887" y="4759"/>
              <a:ext cx="532" cy="334"/>
              <a:chOff x="4489" y="2452"/>
              <a:chExt cx="539" cy="338"/>
            </a:xfrm>
          </p:grpSpPr>
          <p:sp>
            <p:nvSpPr>
              <p:cNvPr id="2404" name="Freeform 140"/>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00FF00"/>
                  </a:gs>
                  <a:gs pos="100000">
                    <a:srgbClr val="85FF8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5" name="Oval 141"/>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2403" name="Text Box 142"/>
            <p:cNvSpPr txBox="1">
              <a:spLocks noChangeArrowheads="1"/>
            </p:cNvSpPr>
            <p:nvPr/>
          </p:nvSpPr>
          <p:spPr bwMode="auto">
            <a:xfrm>
              <a:off x="3959" y="4853"/>
              <a:ext cx="43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MDM2</a:t>
              </a:r>
            </a:p>
          </p:txBody>
        </p:sp>
      </p:grpSp>
      <p:grpSp>
        <p:nvGrpSpPr>
          <p:cNvPr id="2113" name="Group 143"/>
          <p:cNvGrpSpPr>
            <a:grpSpLocks/>
          </p:cNvGrpSpPr>
          <p:nvPr/>
        </p:nvGrpSpPr>
        <p:grpSpPr bwMode="auto">
          <a:xfrm>
            <a:off x="5781341" y="4123654"/>
            <a:ext cx="389919" cy="297899"/>
            <a:chOff x="3929" y="4578"/>
            <a:chExt cx="266" cy="330"/>
          </a:xfrm>
        </p:grpSpPr>
        <p:sp>
          <p:nvSpPr>
            <p:cNvPr id="2399" name="Oval 144"/>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0" name="Oval 145"/>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401" name="Text Box 146"/>
            <p:cNvSpPr txBox="1">
              <a:spLocks noChangeArrowheads="1"/>
            </p:cNvSpPr>
            <p:nvPr/>
          </p:nvSpPr>
          <p:spPr bwMode="auto">
            <a:xfrm>
              <a:off x="3929" y="4601"/>
              <a:ext cx="26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mtClean="0">
                  <a:solidFill>
                    <a:srgbClr val="000000"/>
                  </a:solidFill>
                </a:rPr>
                <a:t>Ub</a:t>
              </a:r>
            </a:p>
          </p:txBody>
        </p:sp>
      </p:grpSp>
      <p:grpSp>
        <p:nvGrpSpPr>
          <p:cNvPr id="2116" name="Group 157"/>
          <p:cNvGrpSpPr>
            <a:grpSpLocks/>
          </p:cNvGrpSpPr>
          <p:nvPr/>
        </p:nvGrpSpPr>
        <p:grpSpPr bwMode="auto">
          <a:xfrm>
            <a:off x="5592235" y="3180318"/>
            <a:ext cx="809152" cy="347549"/>
            <a:chOff x="2526" y="12467"/>
            <a:chExt cx="552" cy="385"/>
          </a:xfrm>
        </p:grpSpPr>
        <p:grpSp>
          <p:nvGrpSpPr>
            <p:cNvPr id="2387" name="Group 158"/>
            <p:cNvGrpSpPr>
              <a:grpSpLocks/>
            </p:cNvGrpSpPr>
            <p:nvPr/>
          </p:nvGrpSpPr>
          <p:grpSpPr bwMode="auto">
            <a:xfrm rot="-186416">
              <a:off x="2526" y="12467"/>
              <a:ext cx="552" cy="370"/>
              <a:chOff x="3181" y="6201"/>
              <a:chExt cx="844" cy="471"/>
            </a:xfrm>
          </p:grpSpPr>
          <p:sp>
            <p:nvSpPr>
              <p:cNvPr id="2389" name="Freeform 15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90" name="Oval 16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8" name="Text Box 161"/>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17" name="Group 1099"/>
          <p:cNvGrpSpPr>
            <a:grpSpLocks/>
          </p:cNvGrpSpPr>
          <p:nvPr/>
        </p:nvGrpSpPr>
        <p:grpSpPr bwMode="auto">
          <a:xfrm>
            <a:off x="7386441" y="3398760"/>
            <a:ext cx="809152" cy="356576"/>
            <a:chOff x="5039" y="3765"/>
            <a:chExt cx="552" cy="395"/>
          </a:xfrm>
        </p:grpSpPr>
        <p:grpSp>
          <p:nvGrpSpPr>
            <p:cNvPr id="2383" name="Group 163"/>
            <p:cNvGrpSpPr>
              <a:grpSpLocks/>
            </p:cNvGrpSpPr>
            <p:nvPr/>
          </p:nvGrpSpPr>
          <p:grpSpPr bwMode="auto">
            <a:xfrm rot="-186416">
              <a:off x="5039" y="3765"/>
              <a:ext cx="552" cy="370"/>
              <a:chOff x="3181" y="6201"/>
              <a:chExt cx="844" cy="471"/>
            </a:xfrm>
          </p:grpSpPr>
          <p:sp>
            <p:nvSpPr>
              <p:cNvPr id="2385" name="Freeform 16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86" name="Oval 16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84" name="Text Box 166"/>
            <p:cNvSpPr txBox="1">
              <a:spLocks noChangeArrowheads="1"/>
            </p:cNvSpPr>
            <p:nvPr/>
          </p:nvSpPr>
          <p:spPr bwMode="auto">
            <a:xfrm>
              <a:off x="5131" y="3853"/>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grpSp>
        <p:nvGrpSpPr>
          <p:cNvPr id="2122" name="Group 187"/>
          <p:cNvGrpSpPr>
            <a:grpSpLocks/>
          </p:cNvGrpSpPr>
          <p:nvPr/>
        </p:nvGrpSpPr>
        <p:grpSpPr bwMode="auto">
          <a:xfrm>
            <a:off x="6893915" y="3050318"/>
            <a:ext cx="351805" cy="236514"/>
            <a:chOff x="3935" y="4578"/>
            <a:chExt cx="240" cy="262"/>
          </a:xfrm>
        </p:grpSpPr>
        <p:sp>
          <p:nvSpPr>
            <p:cNvPr id="2364" name="Oval 188"/>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5" name="Oval 189"/>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6" name="Text Box 190"/>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3" name="Group 191"/>
          <p:cNvGrpSpPr>
            <a:grpSpLocks/>
          </p:cNvGrpSpPr>
          <p:nvPr/>
        </p:nvGrpSpPr>
        <p:grpSpPr bwMode="auto">
          <a:xfrm>
            <a:off x="7104998" y="2952823"/>
            <a:ext cx="351805" cy="236514"/>
            <a:chOff x="3935" y="4578"/>
            <a:chExt cx="240" cy="262"/>
          </a:xfrm>
        </p:grpSpPr>
        <p:sp>
          <p:nvSpPr>
            <p:cNvPr id="2361" name="Oval 192"/>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2" name="Oval 193"/>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3" name="Text Box 194"/>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4" name="Group 195"/>
          <p:cNvGrpSpPr>
            <a:grpSpLocks/>
          </p:cNvGrpSpPr>
          <p:nvPr/>
        </p:nvGrpSpPr>
        <p:grpSpPr bwMode="auto">
          <a:xfrm>
            <a:off x="7245719" y="3126147"/>
            <a:ext cx="351805" cy="236514"/>
            <a:chOff x="3935" y="4578"/>
            <a:chExt cx="240" cy="262"/>
          </a:xfrm>
        </p:grpSpPr>
        <p:sp>
          <p:nvSpPr>
            <p:cNvPr id="2358" name="Oval 196"/>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9" name="Oval 197"/>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60" name="Text Box 198"/>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5" name="Group 199"/>
          <p:cNvGrpSpPr>
            <a:grpSpLocks/>
          </p:cNvGrpSpPr>
          <p:nvPr/>
        </p:nvGrpSpPr>
        <p:grpSpPr bwMode="auto">
          <a:xfrm>
            <a:off x="6964276" y="3256138"/>
            <a:ext cx="351805" cy="236514"/>
            <a:chOff x="3935" y="4578"/>
            <a:chExt cx="240" cy="262"/>
          </a:xfrm>
        </p:grpSpPr>
        <p:sp>
          <p:nvSpPr>
            <p:cNvPr id="2355" name="Oval 200"/>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6" name="Oval 201"/>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7" name="Text Box 202"/>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6" name="Group 203"/>
          <p:cNvGrpSpPr>
            <a:grpSpLocks/>
          </p:cNvGrpSpPr>
          <p:nvPr/>
        </p:nvGrpSpPr>
        <p:grpSpPr bwMode="auto">
          <a:xfrm>
            <a:off x="7267722" y="3334676"/>
            <a:ext cx="351807" cy="236514"/>
            <a:chOff x="3935" y="4578"/>
            <a:chExt cx="240" cy="262"/>
          </a:xfrm>
        </p:grpSpPr>
        <p:sp>
          <p:nvSpPr>
            <p:cNvPr id="2352" name="Oval 204"/>
            <p:cNvSpPr>
              <a:spLocks noChangeArrowheads="1"/>
            </p:cNvSpPr>
            <p:nvPr/>
          </p:nvSpPr>
          <p:spPr bwMode="auto">
            <a:xfrm>
              <a:off x="3935" y="4578"/>
              <a:ext cx="240" cy="228"/>
            </a:xfrm>
            <a:prstGeom prst="ellipse">
              <a:avLst/>
            </a:prstGeom>
            <a:gradFill rotWithShape="1">
              <a:gsLst>
                <a:gs pos="0">
                  <a:srgbClr val="DA0808"/>
                </a:gs>
                <a:gs pos="100000">
                  <a:srgbClr val="FCBB7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3" name="Oval 205"/>
            <p:cNvSpPr>
              <a:spLocks noChangeArrowheads="1"/>
            </p:cNvSpPr>
            <p:nvPr/>
          </p:nvSpPr>
          <p:spPr bwMode="auto">
            <a:xfrm rot="-123334">
              <a:off x="4019" y="4732"/>
              <a:ext cx="128" cy="54"/>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800" b="1">
                <a:solidFill>
                  <a:srgbClr val="FFFFFF"/>
                </a:solidFill>
                <a:latin typeface="Arial" charset="0"/>
                <a:ea typeface="ＭＳ Ｐゴシック" charset="0"/>
              </a:endParaRPr>
            </a:p>
          </p:txBody>
        </p:sp>
        <p:sp>
          <p:nvSpPr>
            <p:cNvPr id="2354" name="Text Box 206"/>
            <p:cNvSpPr txBox="1">
              <a:spLocks noChangeArrowheads="1"/>
            </p:cNvSpPr>
            <p:nvPr/>
          </p:nvSpPr>
          <p:spPr bwMode="auto">
            <a:xfrm>
              <a:off x="3951" y="4601"/>
              <a:ext cx="22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85875" eaLnBrk="0" hangingPunct="0">
                <a:defRPr sz="1200" b="1">
                  <a:solidFill>
                    <a:schemeClr val="bg1"/>
                  </a:solidFill>
                  <a:latin typeface="Arial" charset="0"/>
                  <a:ea typeface="ＭＳ Ｐゴシック" charset="0"/>
                </a:defRPr>
              </a:lvl1pPr>
              <a:lvl2pPr marL="742950" indent="-285750" defTabSz="1285875" eaLnBrk="0" hangingPunct="0">
                <a:defRPr sz="1200" b="1">
                  <a:solidFill>
                    <a:schemeClr val="bg1"/>
                  </a:solidFill>
                  <a:latin typeface="Arial" charset="0"/>
                  <a:ea typeface="ＭＳ Ｐゴシック" charset="0"/>
                </a:defRPr>
              </a:lvl2pPr>
              <a:lvl3pPr marL="1143000" indent="-228600" defTabSz="1285875" eaLnBrk="0" hangingPunct="0">
                <a:defRPr sz="1200" b="1">
                  <a:solidFill>
                    <a:schemeClr val="bg1"/>
                  </a:solidFill>
                  <a:latin typeface="Arial" charset="0"/>
                  <a:ea typeface="ＭＳ Ｐゴシック" charset="0"/>
                </a:defRPr>
              </a:lvl3pPr>
              <a:lvl4pPr marL="1600200" indent="-228600" defTabSz="1285875" eaLnBrk="0" hangingPunct="0">
                <a:defRPr sz="1200" b="1">
                  <a:solidFill>
                    <a:schemeClr val="bg1"/>
                  </a:solidFill>
                  <a:latin typeface="Arial" charset="0"/>
                  <a:ea typeface="ＭＳ Ｐゴシック" charset="0"/>
                </a:defRPr>
              </a:lvl4pPr>
              <a:lvl5pPr marL="2057400" indent="-228600" defTabSz="1285875" eaLnBrk="0" hangingPunct="0">
                <a:defRPr sz="1200" b="1">
                  <a:solidFill>
                    <a:schemeClr val="bg1"/>
                  </a:solidFill>
                  <a:latin typeface="Arial" charset="0"/>
                  <a:ea typeface="ＭＳ Ｐゴシック" charset="0"/>
                </a:defRPr>
              </a:lvl5pPr>
              <a:lvl6pPr marL="2514600" indent="-228600" defTabSz="12858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858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858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85875" eaLnBrk="0" fontAlgn="base" hangingPunct="0">
                <a:spcBef>
                  <a:spcPct val="0"/>
                </a:spcBef>
                <a:spcAft>
                  <a:spcPct val="0"/>
                </a:spcAft>
                <a:defRPr sz="1200" b="1">
                  <a:solidFill>
                    <a:schemeClr val="bg1"/>
                  </a:solidFill>
                  <a:latin typeface="Arial" charset="0"/>
                  <a:ea typeface="ＭＳ Ｐゴシック" charset="0"/>
                </a:defRPr>
              </a:lvl9pPr>
            </a:lstStyle>
            <a:p>
              <a:pPr algn="ctr" eaLnBrk="1" fontAlgn="base" hangingPunct="1">
                <a:spcBef>
                  <a:spcPct val="0"/>
                </a:spcBef>
                <a:spcAft>
                  <a:spcPct val="0"/>
                </a:spcAft>
              </a:pPr>
              <a:r>
                <a:rPr lang="en-US" sz="800" smtClean="0">
                  <a:solidFill>
                    <a:srgbClr val="000000"/>
                  </a:solidFill>
                </a:rPr>
                <a:t>Ub</a:t>
              </a:r>
            </a:p>
          </p:txBody>
        </p:sp>
      </p:grpSp>
      <p:grpSp>
        <p:nvGrpSpPr>
          <p:cNvPr id="2127" name="Group 207"/>
          <p:cNvGrpSpPr>
            <a:grpSpLocks/>
          </p:cNvGrpSpPr>
          <p:nvPr/>
        </p:nvGrpSpPr>
        <p:grpSpPr bwMode="auto">
          <a:xfrm>
            <a:off x="7738246" y="2606135"/>
            <a:ext cx="809152" cy="352062"/>
            <a:chOff x="6770" y="12424"/>
            <a:chExt cx="552" cy="390"/>
          </a:xfrm>
        </p:grpSpPr>
        <p:grpSp>
          <p:nvGrpSpPr>
            <p:cNvPr id="2348" name="Group 208"/>
            <p:cNvGrpSpPr>
              <a:grpSpLocks/>
            </p:cNvGrpSpPr>
            <p:nvPr/>
          </p:nvGrpSpPr>
          <p:grpSpPr bwMode="auto">
            <a:xfrm rot="-186416">
              <a:off x="6770" y="12424"/>
              <a:ext cx="552" cy="370"/>
              <a:chOff x="3181" y="6201"/>
              <a:chExt cx="844" cy="471"/>
            </a:xfrm>
          </p:grpSpPr>
          <p:sp>
            <p:nvSpPr>
              <p:cNvPr id="2350" name="Freeform 209"/>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51" name="Oval 210"/>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9" name="Text Box 211"/>
            <p:cNvSpPr txBox="1">
              <a:spLocks noChangeArrowheads="1"/>
            </p:cNvSpPr>
            <p:nvPr/>
          </p:nvSpPr>
          <p:spPr bwMode="auto">
            <a:xfrm>
              <a:off x="6896" y="12507"/>
              <a:ext cx="34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VHL</a:t>
              </a:r>
            </a:p>
          </p:txBody>
        </p:sp>
      </p:grpSp>
      <p:grpSp>
        <p:nvGrpSpPr>
          <p:cNvPr id="2128" name="Group 212"/>
          <p:cNvGrpSpPr>
            <a:grpSpLocks/>
          </p:cNvGrpSpPr>
          <p:nvPr/>
        </p:nvGrpSpPr>
        <p:grpSpPr bwMode="auto">
          <a:xfrm>
            <a:off x="7761700" y="1837013"/>
            <a:ext cx="809152" cy="352062"/>
            <a:chOff x="6770" y="12424"/>
            <a:chExt cx="552" cy="390"/>
          </a:xfrm>
        </p:grpSpPr>
        <p:grpSp>
          <p:nvGrpSpPr>
            <p:cNvPr id="2344" name="Group 213"/>
            <p:cNvGrpSpPr>
              <a:grpSpLocks/>
            </p:cNvGrpSpPr>
            <p:nvPr/>
          </p:nvGrpSpPr>
          <p:grpSpPr bwMode="auto">
            <a:xfrm rot="-186416">
              <a:off x="6770" y="12424"/>
              <a:ext cx="552" cy="370"/>
              <a:chOff x="3181" y="6201"/>
              <a:chExt cx="844" cy="471"/>
            </a:xfrm>
          </p:grpSpPr>
          <p:sp>
            <p:nvSpPr>
              <p:cNvPr id="2346" name="Freeform 21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47" name="Oval 21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5" name="Text Box 216"/>
            <p:cNvSpPr txBox="1">
              <a:spLocks noChangeArrowheads="1"/>
            </p:cNvSpPr>
            <p:nvPr/>
          </p:nvSpPr>
          <p:spPr bwMode="auto">
            <a:xfrm>
              <a:off x="6896" y="12507"/>
              <a:ext cx="34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VHL</a:t>
              </a:r>
            </a:p>
          </p:txBody>
        </p:sp>
      </p:grpSp>
      <p:grpSp>
        <p:nvGrpSpPr>
          <p:cNvPr id="2132" name="Group 1100"/>
          <p:cNvGrpSpPr>
            <a:grpSpLocks/>
          </p:cNvGrpSpPr>
          <p:nvPr/>
        </p:nvGrpSpPr>
        <p:grpSpPr bwMode="auto">
          <a:xfrm>
            <a:off x="8090057" y="4474808"/>
            <a:ext cx="1017303" cy="450459"/>
            <a:chOff x="5519" y="4957"/>
            <a:chExt cx="694" cy="499"/>
          </a:xfrm>
        </p:grpSpPr>
        <p:grpSp>
          <p:nvGrpSpPr>
            <p:cNvPr id="2312" name="Group 233"/>
            <p:cNvGrpSpPr>
              <a:grpSpLocks/>
            </p:cNvGrpSpPr>
            <p:nvPr/>
          </p:nvGrpSpPr>
          <p:grpSpPr bwMode="auto">
            <a:xfrm>
              <a:off x="5519" y="4994"/>
              <a:ext cx="623" cy="462"/>
              <a:chOff x="2912" y="3903"/>
              <a:chExt cx="757" cy="561"/>
            </a:xfrm>
          </p:grpSpPr>
          <p:grpSp>
            <p:nvGrpSpPr>
              <p:cNvPr id="2314" name="Group 234"/>
              <p:cNvGrpSpPr>
                <a:grpSpLocks/>
              </p:cNvGrpSpPr>
              <p:nvPr/>
            </p:nvGrpSpPr>
            <p:grpSpPr bwMode="auto">
              <a:xfrm>
                <a:off x="2912" y="4065"/>
                <a:ext cx="287" cy="202"/>
                <a:chOff x="2912" y="4065"/>
                <a:chExt cx="287" cy="202"/>
              </a:xfrm>
            </p:grpSpPr>
            <p:sp>
              <p:nvSpPr>
                <p:cNvPr id="2330" name="Freeform 235"/>
                <p:cNvSpPr>
                  <a:spLocks/>
                </p:cNvSpPr>
                <p:nvPr/>
              </p:nvSpPr>
              <p:spPr bwMode="auto">
                <a:xfrm rot="-1921984">
                  <a:off x="2912" y="4065"/>
                  <a:ext cx="287" cy="202"/>
                </a:xfrm>
                <a:custGeom>
                  <a:avLst/>
                  <a:gdLst>
                    <a:gd name="T0" fmla="*/ 107 w 287"/>
                    <a:gd name="T1" fmla="*/ 15 h 282"/>
                    <a:gd name="T2" fmla="*/ 232 w 287"/>
                    <a:gd name="T3" fmla="*/ 16 h 282"/>
                    <a:gd name="T4" fmla="*/ 272 w 287"/>
                    <a:gd name="T5" fmla="*/ 57 h 282"/>
                    <a:gd name="T6" fmla="*/ 144 w 287"/>
                    <a:gd name="T7" fmla="*/ 85 h 282"/>
                    <a:gd name="T8" fmla="*/ 152 w 287"/>
                    <a:gd name="T9" fmla="*/ 140 h 282"/>
                    <a:gd name="T10" fmla="*/ 125 w 287"/>
                    <a:gd name="T11" fmla="*/ 194 h 282"/>
                    <a:gd name="T12" fmla="*/ 2 w 287"/>
                    <a:gd name="T13" fmla="*/ 93 h 282"/>
                    <a:gd name="T14" fmla="*/ 107 w 287"/>
                    <a:gd name="T15" fmla="*/ 15 h 282"/>
                    <a:gd name="T16" fmla="*/ 0 60000 65536"/>
                    <a:gd name="T17" fmla="*/ 0 60000 65536"/>
                    <a:gd name="T18" fmla="*/ 0 60000 65536"/>
                    <a:gd name="T19" fmla="*/ 0 60000 65536"/>
                    <a:gd name="T20" fmla="*/ 0 60000 65536"/>
                    <a:gd name="T21" fmla="*/ 0 60000 65536"/>
                    <a:gd name="T22" fmla="*/ 0 60000 65536"/>
                    <a:gd name="T23" fmla="*/ 0 60000 65536"/>
                    <a:gd name="T24" fmla="*/ 0 w 287"/>
                    <a:gd name="T25" fmla="*/ 0 h 282"/>
                    <a:gd name="T26" fmla="*/ 287 w 287"/>
                    <a:gd name="T27" fmla="*/ 282 h 2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7" h="282">
                      <a:moveTo>
                        <a:pt x="107" y="21"/>
                      </a:moveTo>
                      <a:cubicBezTo>
                        <a:pt x="156" y="0"/>
                        <a:pt x="174" y="20"/>
                        <a:pt x="232" y="23"/>
                      </a:cubicBezTo>
                      <a:cubicBezTo>
                        <a:pt x="259" y="33"/>
                        <a:pt x="287" y="63"/>
                        <a:pt x="272" y="79"/>
                      </a:cubicBezTo>
                      <a:cubicBezTo>
                        <a:pt x="257" y="95"/>
                        <a:pt x="164" y="100"/>
                        <a:pt x="144" y="119"/>
                      </a:cubicBezTo>
                      <a:cubicBezTo>
                        <a:pt x="131" y="204"/>
                        <a:pt x="155" y="170"/>
                        <a:pt x="152" y="195"/>
                      </a:cubicBezTo>
                      <a:cubicBezTo>
                        <a:pt x="149" y="220"/>
                        <a:pt x="150" y="282"/>
                        <a:pt x="125" y="271"/>
                      </a:cubicBezTo>
                      <a:cubicBezTo>
                        <a:pt x="100" y="260"/>
                        <a:pt x="5" y="172"/>
                        <a:pt x="2" y="130"/>
                      </a:cubicBezTo>
                      <a:cubicBezTo>
                        <a:pt x="0" y="89"/>
                        <a:pt x="60" y="42"/>
                        <a:pt x="107" y="21"/>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31" name="Oval 236"/>
                <p:cNvSpPr>
                  <a:spLocks noChangeArrowheads="1"/>
                </p:cNvSpPr>
                <p:nvPr/>
              </p:nvSpPr>
              <p:spPr bwMode="auto">
                <a:xfrm rot="32053">
                  <a:off x="3021" y="4190"/>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5" name="Group 237"/>
              <p:cNvGrpSpPr>
                <a:grpSpLocks/>
              </p:cNvGrpSpPr>
              <p:nvPr/>
            </p:nvGrpSpPr>
            <p:grpSpPr bwMode="auto">
              <a:xfrm>
                <a:off x="3194" y="3903"/>
                <a:ext cx="235" cy="214"/>
                <a:chOff x="3194" y="3903"/>
                <a:chExt cx="235" cy="214"/>
              </a:xfrm>
            </p:grpSpPr>
            <p:sp>
              <p:nvSpPr>
                <p:cNvPr id="2328" name="Freeform 238"/>
                <p:cNvSpPr>
                  <a:spLocks/>
                </p:cNvSpPr>
                <p:nvPr/>
              </p:nvSpPr>
              <p:spPr bwMode="auto">
                <a:xfrm>
                  <a:off x="3194" y="3903"/>
                  <a:ext cx="235" cy="214"/>
                </a:xfrm>
                <a:custGeom>
                  <a:avLst/>
                  <a:gdLst>
                    <a:gd name="T0" fmla="*/ 55 w 319"/>
                    <a:gd name="T1" fmla="*/ 16 h 286"/>
                    <a:gd name="T2" fmla="*/ 137 w 319"/>
                    <a:gd name="T3" fmla="*/ 67 h 286"/>
                    <a:gd name="T4" fmla="*/ 222 w 319"/>
                    <a:gd name="T5" fmla="*/ 58 h 286"/>
                    <a:gd name="T6" fmla="*/ 214 w 319"/>
                    <a:gd name="T7" fmla="*/ 150 h 286"/>
                    <a:gd name="T8" fmla="*/ 116 w 319"/>
                    <a:gd name="T9" fmla="*/ 120 h 286"/>
                    <a:gd name="T10" fmla="*/ 61 w 319"/>
                    <a:gd name="T11" fmla="*/ 174 h 286"/>
                    <a:gd name="T12" fmla="*/ 1 w 319"/>
                    <a:gd name="T13" fmla="*/ 70 h 286"/>
                    <a:gd name="T14" fmla="*/ 55 w 319"/>
                    <a:gd name="T15" fmla="*/ 16 h 286"/>
                    <a:gd name="T16" fmla="*/ 0 60000 65536"/>
                    <a:gd name="T17" fmla="*/ 0 60000 65536"/>
                    <a:gd name="T18" fmla="*/ 0 60000 65536"/>
                    <a:gd name="T19" fmla="*/ 0 60000 65536"/>
                    <a:gd name="T20" fmla="*/ 0 60000 65536"/>
                    <a:gd name="T21" fmla="*/ 0 60000 65536"/>
                    <a:gd name="T22" fmla="*/ 0 60000 65536"/>
                    <a:gd name="T23" fmla="*/ 0 60000 65536"/>
                    <a:gd name="T24" fmla="*/ 0 w 319"/>
                    <a:gd name="T25" fmla="*/ 0 h 286"/>
                    <a:gd name="T26" fmla="*/ 319 w 319"/>
                    <a:gd name="T27" fmla="*/ 286 h 2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9" h="286">
                      <a:moveTo>
                        <a:pt x="74" y="21"/>
                      </a:moveTo>
                      <a:cubicBezTo>
                        <a:pt x="123" y="0"/>
                        <a:pt x="148" y="80"/>
                        <a:pt x="186" y="89"/>
                      </a:cubicBezTo>
                      <a:cubicBezTo>
                        <a:pt x="224" y="98"/>
                        <a:pt x="285" y="58"/>
                        <a:pt x="302" y="77"/>
                      </a:cubicBezTo>
                      <a:cubicBezTo>
                        <a:pt x="319" y="96"/>
                        <a:pt x="314" y="187"/>
                        <a:pt x="290" y="201"/>
                      </a:cubicBezTo>
                      <a:cubicBezTo>
                        <a:pt x="277" y="286"/>
                        <a:pt x="192" y="156"/>
                        <a:pt x="158" y="161"/>
                      </a:cubicBezTo>
                      <a:cubicBezTo>
                        <a:pt x="124" y="166"/>
                        <a:pt x="109" y="244"/>
                        <a:pt x="83" y="233"/>
                      </a:cubicBezTo>
                      <a:cubicBezTo>
                        <a:pt x="57" y="222"/>
                        <a:pt x="4" y="128"/>
                        <a:pt x="2" y="93"/>
                      </a:cubicBezTo>
                      <a:cubicBezTo>
                        <a:pt x="0" y="58"/>
                        <a:pt x="59" y="36"/>
                        <a:pt x="74" y="21"/>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9" name="Oval 239"/>
                <p:cNvSpPr>
                  <a:spLocks noChangeArrowheads="1"/>
                </p:cNvSpPr>
                <p:nvPr/>
              </p:nvSpPr>
              <p:spPr bwMode="auto">
                <a:xfrm rot="32053">
                  <a:off x="3353" y="4002"/>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6" name="Group 240"/>
              <p:cNvGrpSpPr>
                <a:grpSpLocks/>
              </p:cNvGrpSpPr>
              <p:nvPr/>
            </p:nvGrpSpPr>
            <p:grpSpPr bwMode="auto">
              <a:xfrm>
                <a:off x="3182" y="4075"/>
                <a:ext cx="232" cy="262"/>
                <a:chOff x="3182" y="4075"/>
                <a:chExt cx="232" cy="262"/>
              </a:xfrm>
            </p:grpSpPr>
            <p:sp>
              <p:nvSpPr>
                <p:cNvPr id="2326" name="Freeform 241"/>
                <p:cNvSpPr>
                  <a:spLocks/>
                </p:cNvSpPr>
                <p:nvPr/>
              </p:nvSpPr>
              <p:spPr bwMode="auto">
                <a:xfrm>
                  <a:off x="3182" y="4075"/>
                  <a:ext cx="232" cy="262"/>
                </a:xfrm>
                <a:custGeom>
                  <a:avLst/>
                  <a:gdLst>
                    <a:gd name="T0" fmla="*/ 24 w 328"/>
                    <a:gd name="T1" fmla="*/ 21 h 262"/>
                    <a:gd name="T2" fmla="*/ 83 w 328"/>
                    <a:gd name="T3" fmla="*/ 49 h 262"/>
                    <a:gd name="T4" fmla="*/ 174 w 328"/>
                    <a:gd name="T5" fmla="*/ 65 h 262"/>
                    <a:gd name="T6" fmla="*/ 216 w 328"/>
                    <a:gd name="T7" fmla="*/ 177 h 262"/>
                    <a:gd name="T8" fmla="*/ 81 w 328"/>
                    <a:gd name="T9" fmla="*/ 133 h 262"/>
                    <a:gd name="T10" fmla="*/ 11 w 328"/>
                    <a:gd name="T11" fmla="*/ 209 h 262"/>
                    <a:gd name="T12" fmla="*/ 16 w 328"/>
                    <a:gd name="T13" fmla="*/ 89 h 262"/>
                    <a:gd name="T14" fmla="*/ 24 w 328"/>
                    <a:gd name="T15" fmla="*/ 21 h 262"/>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262"/>
                    <a:gd name="T26" fmla="*/ 328 w 328"/>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262">
                      <a:moveTo>
                        <a:pt x="34" y="21"/>
                      </a:moveTo>
                      <a:cubicBezTo>
                        <a:pt x="83" y="0"/>
                        <a:pt x="83" y="42"/>
                        <a:pt x="118" y="49"/>
                      </a:cubicBezTo>
                      <a:cubicBezTo>
                        <a:pt x="153" y="56"/>
                        <a:pt x="215" y="44"/>
                        <a:pt x="246" y="65"/>
                      </a:cubicBezTo>
                      <a:cubicBezTo>
                        <a:pt x="277" y="86"/>
                        <a:pt x="328" y="166"/>
                        <a:pt x="306" y="177"/>
                      </a:cubicBezTo>
                      <a:cubicBezTo>
                        <a:pt x="293" y="262"/>
                        <a:pt x="162" y="128"/>
                        <a:pt x="114" y="133"/>
                      </a:cubicBezTo>
                      <a:cubicBezTo>
                        <a:pt x="66" y="138"/>
                        <a:pt x="30" y="216"/>
                        <a:pt x="15" y="209"/>
                      </a:cubicBezTo>
                      <a:cubicBezTo>
                        <a:pt x="0" y="202"/>
                        <a:pt x="19" y="120"/>
                        <a:pt x="22" y="89"/>
                      </a:cubicBezTo>
                      <a:cubicBezTo>
                        <a:pt x="25" y="58"/>
                        <a:pt x="39" y="48"/>
                        <a:pt x="34" y="21"/>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7" name="Oval 242"/>
                <p:cNvSpPr>
                  <a:spLocks noChangeArrowheads="1"/>
                </p:cNvSpPr>
                <p:nvPr/>
              </p:nvSpPr>
              <p:spPr bwMode="auto">
                <a:xfrm rot="32053">
                  <a:off x="3325" y="4206"/>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7" name="Group 243"/>
              <p:cNvGrpSpPr>
                <a:grpSpLocks/>
              </p:cNvGrpSpPr>
              <p:nvPr/>
            </p:nvGrpSpPr>
            <p:grpSpPr bwMode="auto">
              <a:xfrm>
                <a:off x="3122" y="4275"/>
                <a:ext cx="185" cy="189"/>
                <a:chOff x="3122" y="4275"/>
                <a:chExt cx="185" cy="189"/>
              </a:xfrm>
            </p:grpSpPr>
            <p:sp>
              <p:nvSpPr>
                <p:cNvPr id="2324" name="Freeform 244"/>
                <p:cNvSpPr>
                  <a:spLocks/>
                </p:cNvSpPr>
                <p:nvPr/>
              </p:nvSpPr>
              <p:spPr bwMode="auto">
                <a:xfrm>
                  <a:off x="3122" y="4275"/>
                  <a:ext cx="185" cy="189"/>
                </a:xfrm>
                <a:custGeom>
                  <a:avLst/>
                  <a:gdLst>
                    <a:gd name="T0" fmla="*/ 80 w 281"/>
                    <a:gd name="T1" fmla="*/ 24 h 261"/>
                    <a:gd name="T2" fmla="*/ 146 w 281"/>
                    <a:gd name="T3" fmla="*/ 35 h 261"/>
                    <a:gd name="T4" fmla="*/ 183 w 281"/>
                    <a:gd name="T5" fmla="*/ 17 h 261"/>
                    <a:gd name="T6" fmla="*/ 159 w 281"/>
                    <a:gd name="T7" fmla="*/ 137 h 261"/>
                    <a:gd name="T8" fmla="*/ 41 w 281"/>
                    <a:gd name="T9" fmla="*/ 172 h 261"/>
                    <a:gd name="T10" fmla="*/ 4 w 281"/>
                    <a:gd name="T11" fmla="*/ 76 h 261"/>
                    <a:gd name="T12" fmla="*/ 65 w 281"/>
                    <a:gd name="T13" fmla="*/ 91 h 261"/>
                    <a:gd name="T14" fmla="*/ 80 w 281"/>
                    <a:gd name="T15" fmla="*/ 24 h 261"/>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261"/>
                    <a:gd name="T26" fmla="*/ 281 w 281"/>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261">
                      <a:moveTo>
                        <a:pt x="122" y="33"/>
                      </a:moveTo>
                      <a:cubicBezTo>
                        <a:pt x="151" y="13"/>
                        <a:pt x="196" y="51"/>
                        <a:pt x="222" y="49"/>
                      </a:cubicBezTo>
                      <a:cubicBezTo>
                        <a:pt x="248" y="47"/>
                        <a:pt x="275" y="0"/>
                        <a:pt x="278" y="23"/>
                      </a:cubicBezTo>
                      <a:cubicBezTo>
                        <a:pt x="281" y="46"/>
                        <a:pt x="278" y="153"/>
                        <a:pt x="242" y="189"/>
                      </a:cubicBezTo>
                      <a:cubicBezTo>
                        <a:pt x="231" y="261"/>
                        <a:pt x="101" y="251"/>
                        <a:pt x="62" y="237"/>
                      </a:cubicBezTo>
                      <a:cubicBezTo>
                        <a:pt x="23" y="223"/>
                        <a:pt x="0" y="124"/>
                        <a:pt x="6" y="105"/>
                      </a:cubicBezTo>
                      <a:cubicBezTo>
                        <a:pt x="12" y="86"/>
                        <a:pt x="79" y="137"/>
                        <a:pt x="98" y="125"/>
                      </a:cubicBezTo>
                      <a:cubicBezTo>
                        <a:pt x="117" y="113"/>
                        <a:pt x="110" y="37"/>
                        <a:pt x="122" y="33"/>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5" name="Oval 245"/>
                <p:cNvSpPr>
                  <a:spLocks noChangeArrowheads="1"/>
                </p:cNvSpPr>
                <p:nvPr/>
              </p:nvSpPr>
              <p:spPr bwMode="auto">
                <a:xfrm rot="32053">
                  <a:off x="3197" y="4390"/>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8" name="Group 246"/>
              <p:cNvGrpSpPr>
                <a:grpSpLocks/>
              </p:cNvGrpSpPr>
              <p:nvPr/>
            </p:nvGrpSpPr>
            <p:grpSpPr bwMode="auto">
              <a:xfrm>
                <a:off x="3356" y="4263"/>
                <a:ext cx="282" cy="191"/>
                <a:chOff x="3356" y="4263"/>
                <a:chExt cx="282" cy="191"/>
              </a:xfrm>
            </p:grpSpPr>
            <p:sp>
              <p:nvSpPr>
                <p:cNvPr id="2322" name="Freeform 247"/>
                <p:cNvSpPr>
                  <a:spLocks/>
                </p:cNvSpPr>
                <p:nvPr/>
              </p:nvSpPr>
              <p:spPr bwMode="auto">
                <a:xfrm rot="564183">
                  <a:off x="3356" y="4263"/>
                  <a:ext cx="282" cy="191"/>
                </a:xfrm>
                <a:custGeom>
                  <a:avLst/>
                  <a:gdLst>
                    <a:gd name="T0" fmla="*/ 12 w 377"/>
                    <a:gd name="T1" fmla="*/ 34 h 279"/>
                    <a:gd name="T2" fmla="*/ 132 w 377"/>
                    <a:gd name="T3" fmla="*/ 66 h 279"/>
                    <a:gd name="T4" fmla="*/ 123 w 377"/>
                    <a:gd name="T5" fmla="*/ 3 h 279"/>
                    <a:gd name="T6" fmla="*/ 274 w 377"/>
                    <a:gd name="T7" fmla="*/ 48 h 279"/>
                    <a:gd name="T8" fmla="*/ 174 w 377"/>
                    <a:gd name="T9" fmla="*/ 126 h 279"/>
                    <a:gd name="T10" fmla="*/ 132 w 377"/>
                    <a:gd name="T11" fmla="*/ 186 h 279"/>
                    <a:gd name="T12" fmla="*/ 7 w 377"/>
                    <a:gd name="T13" fmla="*/ 153 h 279"/>
                    <a:gd name="T14" fmla="*/ 94 w 377"/>
                    <a:gd name="T15" fmla="*/ 131 h 279"/>
                    <a:gd name="T16" fmla="*/ 12 w 377"/>
                    <a:gd name="T17" fmla="*/ 34 h 2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7"/>
                    <a:gd name="T28" fmla="*/ 0 h 279"/>
                    <a:gd name="T29" fmla="*/ 377 w 377"/>
                    <a:gd name="T30" fmla="*/ 279 h 2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7" h="279">
                      <a:moveTo>
                        <a:pt x="16" y="50"/>
                      </a:moveTo>
                      <a:cubicBezTo>
                        <a:pt x="65" y="29"/>
                        <a:pt x="119" y="93"/>
                        <a:pt x="177" y="96"/>
                      </a:cubicBezTo>
                      <a:cubicBezTo>
                        <a:pt x="202" y="88"/>
                        <a:pt x="133" y="8"/>
                        <a:pt x="165" y="4"/>
                      </a:cubicBezTo>
                      <a:cubicBezTo>
                        <a:pt x="197" y="0"/>
                        <a:pt x="355" y="40"/>
                        <a:pt x="366" y="70"/>
                      </a:cubicBezTo>
                      <a:cubicBezTo>
                        <a:pt x="377" y="100"/>
                        <a:pt x="264" y="150"/>
                        <a:pt x="233" y="184"/>
                      </a:cubicBezTo>
                      <a:cubicBezTo>
                        <a:pt x="220" y="269"/>
                        <a:pt x="210" y="253"/>
                        <a:pt x="177" y="272"/>
                      </a:cubicBezTo>
                      <a:cubicBezTo>
                        <a:pt x="140" y="279"/>
                        <a:pt x="18" y="237"/>
                        <a:pt x="9" y="224"/>
                      </a:cubicBezTo>
                      <a:cubicBezTo>
                        <a:pt x="0" y="211"/>
                        <a:pt x="124" y="221"/>
                        <a:pt x="125" y="192"/>
                      </a:cubicBezTo>
                      <a:cubicBezTo>
                        <a:pt x="126" y="163"/>
                        <a:pt x="39" y="80"/>
                        <a:pt x="16" y="50"/>
                      </a:cubicBezTo>
                      <a:close/>
                    </a:path>
                  </a:pathLst>
                </a:custGeom>
                <a:gradFill rotWithShape="1">
                  <a:gsLst>
                    <a:gs pos="0">
                      <a:srgbClr val="FE82DB"/>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3" name="Oval 248"/>
                <p:cNvSpPr>
                  <a:spLocks noChangeArrowheads="1"/>
                </p:cNvSpPr>
                <p:nvPr/>
              </p:nvSpPr>
              <p:spPr bwMode="auto">
                <a:xfrm rot="32053">
                  <a:off x="3449" y="4386"/>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nvGrpSpPr>
              <p:cNvPr id="2319" name="Group 249"/>
              <p:cNvGrpSpPr>
                <a:grpSpLocks/>
              </p:cNvGrpSpPr>
              <p:nvPr/>
            </p:nvGrpSpPr>
            <p:grpSpPr bwMode="auto">
              <a:xfrm>
                <a:off x="3455" y="3976"/>
                <a:ext cx="214" cy="245"/>
                <a:chOff x="3455" y="3976"/>
                <a:chExt cx="214" cy="245"/>
              </a:xfrm>
            </p:grpSpPr>
            <p:sp>
              <p:nvSpPr>
                <p:cNvPr id="2320" name="Freeform 250"/>
                <p:cNvSpPr>
                  <a:spLocks/>
                </p:cNvSpPr>
                <p:nvPr/>
              </p:nvSpPr>
              <p:spPr bwMode="auto">
                <a:xfrm>
                  <a:off x="3455" y="3976"/>
                  <a:ext cx="214" cy="245"/>
                </a:xfrm>
                <a:custGeom>
                  <a:avLst/>
                  <a:gdLst>
                    <a:gd name="T0" fmla="*/ 60 w 318"/>
                    <a:gd name="T1" fmla="*/ 13 h 377"/>
                    <a:gd name="T2" fmla="*/ 146 w 318"/>
                    <a:gd name="T3" fmla="*/ 39 h 377"/>
                    <a:gd name="T4" fmla="*/ 119 w 318"/>
                    <a:gd name="T5" fmla="*/ 104 h 377"/>
                    <a:gd name="T6" fmla="*/ 200 w 318"/>
                    <a:gd name="T7" fmla="*/ 107 h 377"/>
                    <a:gd name="T8" fmla="*/ 184 w 318"/>
                    <a:gd name="T9" fmla="*/ 190 h 377"/>
                    <a:gd name="T10" fmla="*/ 17 w 318"/>
                    <a:gd name="T11" fmla="*/ 205 h 377"/>
                    <a:gd name="T12" fmla="*/ 81 w 318"/>
                    <a:gd name="T13" fmla="*/ 156 h 377"/>
                    <a:gd name="T14" fmla="*/ 22 w 318"/>
                    <a:gd name="T15" fmla="*/ 112 h 377"/>
                    <a:gd name="T16" fmla="*/ 49 w 318"/>
                    <a:gd name="T17" fmla="*/ 65 h 377"/>
                    <a:gd name="T18" fmla="*/ 60 w 318"/>
                    <a:gd name="T19" fmla="*/ 13 h 3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8"/>
                    <a:gd name="T31" fmla="*/ 0 h 377"/>
                    <a:gd name="T32" fmla="*/ 318 w 318"/>
                    <a:gd name="T33" fmla="*/ 377 h 3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8" h="377">
                      <a:moveTo>
                        <a:pt x="89" y="20"/>
                      </a:moveTo>
                      <a:cubicBezTo>
                        <a:pt x="109" y="0"/>
                        <a:pt x="202" y="37"/>
                        <a:pt x="217" y="60"/>
                      </a:cubicBezTo>
                      <a:cubicBezTo>
                        <a:pt x="232" y="83"/>
                        <a:pt x="164" y="143"/>
                        <a:pt x="177" y="160"/>
                      </a:cubicBezTo>
                      <a:cubicBezTo>
                        <a:pt x="190" y="177"/>
                        <a:pt x="281" y="142"/>
                        <a:pt x="297" y="164"/>
                      </a:cubicBezTo>
                      <a:cubicBezTo>
                        <a:pt x="313" y="186"/>
                        <a:pt x="318" y="267"/>
                        <a:pt x="273" y="292"/>
                      </a:cubicBezTo>
                      <a:cubicBezTo>
                        <a:pt x="263" y="377"/>
                        <a:pt x="66" y="329"/>
                        <a:pt x="25" y="316"/>
                      </a:cubicBezTo>
                      <a:cubicBezTo>
                        <a:pt x="0" y="307"/>
                        <a:pt x="120" y="264"/>
                        <a:pt x="121" y="240"/>
                      </a:cubicBezTo>
                      <a:cubicBezTo>
                        <a:pt x="122" y="216"/>
                        <a:pt x="41" y="195"/>
                        <a:pt x="33" y="172"/>
                      </a:cubicBezTo>
                      <a:cubicBezTo>
                        <a:pt x="25" y="149"/>
                        <a:pt x="64" y="125"/>
                        <a:pt x="73" y="100"/>
                      </a:cubicBezTo>
                      <a:cubicBezTo>
                        <a:pt x="82" y="75"/>
                        <a:pt x="111" y="30"/>
                        <a:pt x="89" y="20"/>
                      </a:cubicBezTo>
                      <a:close/>
                    </a:path>
                  </a:pathLst>
                </a:custGeom>
                <a:gradFill rotWithShape="1">
                  <a:gsLst>
                    <a:gs pos="0">
                      <a:srgbClr val="FE8ADD"/>
                    </a:gs>
                    <a:gs pos="100000">
                      <a:srgbClr val="FD57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321" name="Oval 251"/>
                <p:cNvSpPr>
                  <a:spLocks noChangeArrowheads="1"/>
                </p:cNvSpPr>
                <p:nvPr/>
              </p:nvSpPr>
              <p:spPr bwMode="auto">
                <a:xfrm rot="32053">
                  <a:off x="3565" y="4134"/>
                  <a:ext cx="60" cy="53"/>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defTabSz="936635" fontAlgn="base">
                    <a:spcBef>
                      <a:spcPct val="0"/>
                    </a:spcBef>
                    <a:spcAft>
                      <a:spcPct val="0"/>
                    </a:spcAft>
                  </a:pPr>
                  <a:endParaRPr lang="es-ES" sz="900" b="1">
                    <a:solidFill>
                      <a:srgbClr val="000000"/>
                    </a:solidFill>
                    <a:latin typeface="Arial" charset="0"/>
                    <a:ea typeface="ＭＳ Ｐゴシック" charset="0"/>
                  </a:endParaRPr>
                </a:p>
              </p:txBody>
            </p:sp>
          </p:grpSp>
        </p:grpSp>
        <p:sp>
          <p:nvSpPr>
            <p:cNvPr id="17" name="Text Box 252"/>
            <p:cNvSpPr txBox="1">
              <a:spLocks noChangeArrowheads="1"/>
            </p:cNvSpPr>
            <p:nvPr/>
          </p:nvSpPr>
          <p:spPr bwMode="auto">
            <a:xfrm>
              <a:off x="5628" y="4957"/>
              <a:ext cx="585" cy="426"/>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HIF1</a:t>
              </a:r>
              <a:r>
                <a:rPr lang="en-US" sz="1000" b="1">
                  <a:solidFill>
                    <a:srgbClr val="FFFFFF"/>
                  </a:solidFill>
                  <a:latin typeface="Symbol" pitchFamily="18" charset="2"/>
                  <a:ea typeface="ＭＳ Ｐゴシック" charset="0"/>
                </a:rPr>
                <a:t>a</a:t>
              </a:r>
            </a:p>
            <a:p>
              <a:pPr algn="ctr" defTabSz="1750698" fontAlgn="base">
                <a:spcBef>
                  <a:spcPct val="0"/>
                </a:spcBef>
                <a:spcAft>
                  <a:spcPct val="0"/>
                </a:spcAft>
                <a:defRPr/>
              </a:pPr>
              <a:r>
                <a:rPr lang="en-US" sz="900" b="1">
                  <a:solidFill>
                    <a:srgbClr val="FFFFFF"/>
                  </a:solidFill>
                  <a:latin typeface="Arial" charset="0"/>
                  <a:ea typeface="ＭＳ Ｐゴシック" charset="0"/>
                </a:rPr>
                <a:t>Degradation</a:t>
              </a:r>
            </a:p>
          </p:txBody>
        </p:sp>
      </p:grpSp>
      <p:grpSp>
        <p:nvGrpSpPr>
          <p:cNvPr id="2137" name="Group 278"/>
          <p:cNvGrpSpPr>
            <a:grpSpLocks/>
          </p:cNvGrpSpPr>
          <p:nvPr/>
        </p:nvGrpSpPr>
        <p:grpSpPr bwMode="auto">
          <a:xfrm>
            <a:off x="7832061" y="2868890"/>
            <a:ext cx="703610" cy="346456"/>
            <a:chOff x="963" y="12430"/>
            <a:chExt cx="552" cy="441"/>
          </a:xfrm>
        </p:grpSpPr>
        <p:grpSp>
          <p:nvGrpSpPr>
            <p:cNvPr id="2292" name="Group 279"/>
            <p:cNvGrpSpPr>
              <a:grpSpLocks/>
            </p:cNvGrpSpPr>
            <p:nvPr/>
          </p:nvGrpSpPr>
          <p:grpSpPr bwMode="auto">
            <a:xfrm rot="-186416">
              <a:off x="963" y="12430"/>
              <a:ext cx="552" cy="370"/>
              <a:chOff x="3181" y="6201"/>
              <a:chExt cx="844" cy="471"/>
            </a:xfrm>
          </p:grpSpPr>
          <p:sp>
            <p:nvSpPr>
              <p:cNvPr id="2294" name="Freeform 28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F4A4A"/>
                  </a:gs>
                  <a:gs pos="100000">
                    <a:srgbClr val="FFB7B7"/>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5" name="Oval 28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293" name="Text Box 282"/>
            <p:cNvSpPr txBox="1">
              <a:spLocks noChangeArrowheads="1"/>
            </p:cNvSpPr>
            <p:nvPr/>
          </p:nvSpPr>
          <p:spPr bwMode="auto">
            <a:xfrm>
              <a:off x="1094" y="12518"/>
              <a:ext cx="406"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Cul2</a:t>
              </a:r>
            </a:p>
          </p:txBody>
        </p:sp>
      </p:grpSp>
      <p:grpSp>
        <p:nvGrpSpPr>
          <p:cNvPr id="2138" name="Group 1097"/>
          <p:cNvGrpSpPr>
            <a:grpSpLocks/>
          </p:cNvGrpSpPr>
          <p:nvPr/>
        </p:nvGrpSpPr>
        <p:grpSpPr bwMode="auto">
          <a:xfrm>
            <a:off x="8364165" y="2996145"/>
            <a:ext cx="779835" cy="353868"/>
            <a:chOff x="5706" y="3319"/>
            <a:chExt cx="532" cy="392"/>
          </a:xfrm>
        </p:grpSpPr>
        <p:grpSp>
          <p:nvGrpSpPr>
            <p:cNvPr id="2288" name="Group 284"/>
            <p:cNvGrpSpPr>
              <a:grpSpLocks/>
            </p:cNvGrpSpPr>
            <p:nvPr/>
          </p:nvGrpSpPr>
          <p:grpSpPr bwMode="auto">
            <a:xfrm rot="203243">
              <a:off x="5706" y="3319"/>
              <a:ext cx="532" cy="334"/>
              <a:chOff x="4489" y="2452"/>
              <a:chExt cx="539" cy="338"/>
            </a:xfrm>
          </p:grpSpPr>
          <p:sp>
            <p:nvSpPr>
              <p:cNvPr id="2290" name="Freeform 285"/>
              <p:cNvSpPr>
                <a:spLocks/>
              </p:cNvSpPr>
              <p:nvPr/>
            </p:nvSpPr>
            <p:spPr bwMode="auto">
              <a:xfrm rot="328195">
                <a:off x="4489" y="2452"/>
                <a:ext cx="539" cy="338"/>
              </a:xfrm>
              <a:custGeom>
                <a:avLst/>
                <a:gdLst>
                  <a:gd name="T0" fmla="*/ 96 w 537"/>
                  <a:gd name="T1" fmla="*/ 79 h 314"/>
                  <a:gd name="T2" fmla="*/ 253 w 537"/>
                  <a:gd name="T3" fmla="*/ 5 h 314"/>
                  <a:gd name="T4" fmla="*/ 446 w 537"/>
                  <a:gd name="T5" fmla="*/ 44 h 314"/>
                  <a:gd name="T6" fmla="*/ 534 w 537"/>
                  <a:gd name="T7" fmla="*/ 160 h 314"/>
                  <a:gd name="T8" fmla="*/ 418 w 537"/>
                  <a:gd name="T9" fmla="*/ 290 h 314"/>
                  <a:gd name="T10" fmla="*/ 153 w 537"/>
                  <a:gd name="T11" fmla="*/ 324 h 314"/>
                  <a:gd name="T12" fmla="*/ 9 w 537"/>
                  <a:gd name="T13" fmla="*/ 203 h 314"/>
                  <a:gd name="T14" fmla="*/ 96 w 537"/>
                  <a:gd name="T15" fmla="*/ 79 h 314"/>
                  <a:gd name="T16" fmla="*/ 0 60000 65536"/>
                  <a:gd name="T17" fmla="*/ 0 60000 65536"/>
                  <a:gd name="T18" fmla="*/ 0 60000 65536"/>
                  <a:gd name="T19" fmla="*/ 0 60000 65536"/>
                  <a:gd name="T20" fmla="*/ 0 60000 65536"/>
                  <a:gd name="T21" fmla="*/ 0 60000 65536"/>
                  <a:gd name="T22" fmla="*/ 0 60000 65536"/>
                  <a:gd name="T23" fmla="*/ 0 60000 65536"/>
                  <a:gd name="T24" fmla="*/ 0 w 537"/>
                  <a:gd name="T25" fmla="*/ 0 h 314"/>
                  <a:gd name="T26" fmla="*/ 537 w 537"/>
                  <a:gd name="T27" fmla="*/ 314 h 3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7" h="314">
                    <a:moveTo>
                      <a:pt x="96" y="73"/>
                    </a:moveTo>
                    <a:cubicBezTo>
                      <a:pt x="141" y="47"/>
                      <a:pt x="194" y="10"/>
                      <a:pt x="252" y="5"/>
                    </a:cubicBezTo>
                    <a:cubicBezTo>
                      <a:pt x="310" y="0"/>
                      <a:pt x="398" y="17"/>
                      <a:pt x="444" y="41"/>
                    </a:cubicBezTo>
                    <a:cubicBezTo>
                      <a:pt x="490" y="65"/>
                      <a:pt x="537" y="111"/>
                      <a:pt x="532" y="149"/>
                    </a:cubicBezTo>
                    <a:cubicBezTo>
                      <a:pt x="532" y="229"/>
                      <a:pt x="477" y="246"/>
                      <a:pt x="416" y="269"/>
                    </a:cubicBezTo>
                    <a:cubicBezTo>
                      <a:pt x="353" y="294"/>
                      <a:pt x="220" y="314"/>
                      <a:pt x="152" y="301"/>
                    </a:cubicBezTo>
                    <a:cubicBezTo>
                      <a:pt x="84" y="288"/>
                      <a:pt x="18" y="227"/>
                      <a:pt x="9" y="189"/>
                    </a:cubicBezTo>
                    <a:cubicBezTo>
                      <a:pt x="0" y="151"/>
                      <a:pt x="52" y="99"/>
                      <a:pt x="96" y="73"/>
                    </a:cubicBezTo>
                    <a:close/>
                  </a:path>
                </a:pathLst>
              </a:custGeom>
              <a:gradFill rotWithShape="1">
                <a:gsLst>
                  <a:gs pos="0">
                    <a:srgbClr val="D366FB"/>
                  </a:gs>
                  <a:gs pos="100000">
                    <a:srgbClr val="DF8EF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91" name="Oval 286"/>
              <p:cNvSpPr>
                <a:spLocks noChangeArrowheads="1"/>
              </p:cNvSpPr>
              <p:nvPr/>
            </p:nvSpPr>
            <p:spPr bwMode="auto">
              <a:xfrm rot="-171191">
                <a:off x="4696" y="2606"/>
                <a:ext cx="307" cy="157"/>
              </a:xfrm>
              <a:prstGeom prst="ellipse">
                <a:avLst/>
              </a:prstGeom>
              <a:gradFill rotWithShape="1">
                <a:gsLst>
                  <a:gs pos="0">
                    <a:schemeClr val="bg1"/>
                  </a:gs>
                  <a:gs pos="100000">
                    <a:srgbClr val="C029FD">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base">
                  <a:spcBef>
                    <a:spcPct val="0"/>
                  </a:spcBef>
                  <a:spcAft>
                    <a:spcPct val="0"/>
                  </a:spcAft>
                </a:pPr>
                <a:endParaRPr lang="es-ES" b="1" smtClean="0">
                  <a:solidFill>
                    <a:srgbClr val="8B8B8B"/>
                  </a:solidFill>
                  <a:latin typeface="Arial" charset="0"/>
                  <a:ea typeface="ＭＳ Ｐゴシック" charset="0"/>
                </a:endParaRPr>
              </a:p>
            </p:txBody>
          </p:sp>
        </p:grpSp>
        <p:sp>
          <p:nvSpPr>
            <p:cNvPr id="2289" name="Text Box 287"/>
            <p:cNvSpPr txBox="1">
              <a:spLocks noChangeArrowheads="1"/>
            </p:cNvSpPr>
            <p:nvPr/>
          </p:nvSpPr>
          <p:spPr bwMode="auto">
            <a:xfrm>
              <a:off x="5807" y="3404"/>
              <a:ext cx="406"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RBX1</a:t>
              </a:r>
            </a:p>
          </p:txBody>
        </p:sp>
      </p:grpSp>
      <p:grpSp>
        <p:nvGrpSpPr>
          <p:cNvPr id="2139" name="Group 1098"/>
          <p:cNvGrpSpPr>
            <a:grpSpLocks/>
          </p:cNvGrpSpPr>
          <p:nvPr/>
        </p:nvGrpSpPr>
        <p:grpSpPr bwMode="auto">
          <a:xfrm>
            <a:off x="8161877" y="3765270"/>
            <a:ext cx="1037825" cy="414169"/>
            <a:chOff x="5568" y="4190"/>
            <a:chExt cx="672" cy="435"/>
          </a:xfrm>
        </p:grpSpPr>
        <p:grpSp>
          <p:nvGrpSpPr>
            <p:cNvPr id="2284" name="Group 289"/>
            <p:cNvGrpSpPr>
              <a:grpSpLocks/>
            </p:cNvGrpSpPr>
            <p:nvPr/>
          </p:nvGrpSpPr>
          <p:grpSpPr bwMode="auto">
            <a:xfrm>
              <a:off x="5568" y="4190"/>
              <a:ext cx="672" cy="329"/>
              <a:chOff x="1318" y="6903"/>
              <a:chExt cx="980" cy="479"/>
            </a:xfrm>
          </p:grpSpPr>
          <p:sp>
            <p:nvSpPr>
              <p:cNvPr id="2286" name="Freeform 290"/>
              <p:cNvSpPr>
                <a:spLocks/>
              </p:cNvSpPr>
              <p:nvPr/>
            </p:nvSpPr>
            <p:spPr bwMode="auto">
              <a:xfrm>
                <a:off x="1318" y="6903"/>
                <a:ext cx="980" cy="479"/>
              </a:xfrm>
              <a:custGeom>
                <a:avLst/>
                <a:gdLst>
                  <a:gd name="T0" fmla="*/ 476 w 980"/>
                  <a:gd name="T1" fmla="*/ 478 h 479"/>
                  <a:gd name="T2" fmla="*/ 104 w 980"/>
                  <a:gd name="T3" fmla="*/ 410 h 479"/>
                  <a:gd name="T4" fmla="*/ 51 w 980"/>
                  <a:gd name="T5" fmla="*/ 201 h 479"/>
                  <a:gd name="T6" fmla="*/ 219 w 980"/>
                  <a:gd name="T7" fmla="*/ 141 h 479"/>
                  <a:gd name="T8" fmla="*/ 411 w 980"/>
                  <a:gd name="T9" fmla="*/ 207 h 479"/>
                  <a:gd name="T10" fmla="*/ 270 w 980"/>
                  <a:gd name="T11" fmla="*/ 93 h 479"/>
                  <a:gd name="T12" fmla="*/ 495 w 980"/>
                  <a:gd name="T13" fmla="*/ 3 h 479"/>
                  <a:gd name="T14" fmla="*/ 711 w 980"/>
                  <a:gd name="T15" fmla="*/ 87 h 479"/>
                  <a:gd name="T16" fmla="*/ 579 w 980"/>
                  <a:gd name="T17" fmla="*/ 201 h 479"/>
                  <a:gd name="T18" fmla="*/ 699 w 980"/>
                  <a:gd name="T19" fmla="*/ 139 h 479"/>
                  <a:gd name="T20" fmla="*/ 873 w 980"/>
                  <a:gd name="T21" fmla="*/ 135 h 479"/>
                  <a:gd name="T22" fmla="*/ 980 w 980"/>
                  <a:gd name="T23" fmla="*/ 254 h 479"/>
                  <a:gd name="T24" fmla="*/ 844 w 980"/>
                  <a:gd name="T25" fmla="*/ 416 h 479"/>
                  <a:gd name="T26" fmla="*/ 478 w 980"/>
                  <a:gd name="T27" fmla="*/ 479 h 479"/>
                  <a:gd name="T28" fmla="*/ 476 w 980"/>
                  <a:gd name="T29" fmla="*/ 478 h 4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0"/>
                  <a:gd name="T46" fmla="*/ 0 h 479"/>
                  <a:gd name="T47" fmla="*/ 980 w 980"/>
                  <a:gd name="T48" fmla="*/ 479 h 47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0" h="479">
                    <a:moveTo>
                      <a:pt x="476" y="478"/>
                    </a:moveTo>
                    <a:cubicBezTo>
                      <a:pt x="304" y="466"/>
                      <a:pt x="204" y="458"/>
                      <a:pt x="104" y="410"/>
                    </a:cubicBezTo>
                    <a:cubicBezTo>
                      <a:pt x="4" y="362"/>
                      <a:pt x="0" y="246"/>
                      <a:pt x="51" y="201"/>
                    </a:cubicBezTo>
                    <a:cubicBezTo>
                      <a:pt x="102" y="156"/>
                      <a:pt x="153" y="141"/>
                      <a:pt x="219" y="141"/>
                    </a:cubicBezTo>
                    <a:cubicBezTo>
                      <a:pt x="285" y="141"/>
                      <a:pt x="334" y="156"/>
                      <a:pt x="411" y="207"/>
                    </a:cubicBezTo>
                    <a:cubicBezTo>
                      <a:pt x="424" y="188"/>
                      <a:pt x="267" y="171"/>
                      <a:pt x="270" y="93"/>
                    </a:cubicBezTo>
                    <a:cubicBezTo>
                      <a:pt x="273" y="15"/>
                      <a:pt x="402" y="6"/>
                      <a:pt x="495" y="3"/>
                    </a:cubicBezTo>
                    <a:cubicBezTo>
                      <a:pt x="588" y="0"/>
                      <a:pt x="705" y="15"/>
                      <a:pt x="711" y="87"/>
                    </a:cubicBezTo>
                    <a:cubicBezTo>
                      <a:pt x="717" y="159"/>
                      <a:pt x="579" y="191"/>
                      <a:pt x="579" y="201"/>
                    </a:cubicBezTo>
                    <a:cubicBezTo>
                      <a:pt x="587" y="189"/>
                      <a:pt x="687" y="147"/>
                      <a:pt x="699" y="139"/>
                    </a:cubicBezTo>
                    <a:cubicBezTo>
                      <a:pt x="730" y="130"/>
                      <a:pt x="806" y="112"/>
                      <a:pt x="873" y="135"/>
                    </a:cubicBezTo>
                    <a:cubicBezTo>
                      <a:pt x="940" y="158"/>
                      <a:pt x="980" y="194"/>
                      <a:pt x="980" y="254"/>
                    </a:cubicBezTo>
                    <a:cubicBezTo>
                      <a:pt x="980" y="314"/>
                      <a:pt x="928" y="378"/>
                      <a:pt x="844" y="416"/>
                    </a:cubicBezTo>
                    <a:cubicBezTo>
                      <a:pt x="760" y="454"/>
                      <a:pt x="539" y="469"/>
                      <a:pt x="478" y="479"/>
                    </a:cubicBezTo>
                    <a:cubicBezTo>
                      <a:pt x="478" y="479"/>
                      <a:pt x="476" y="478"/>
                      <a:pt x="476" y="478"/>
                    </a:cubicBezTo>
                    <a:close/>
                  </a:path>
                </a:pathLst>
              </a:custGeom>
              <a:gradFill rotWithShape="1">
                <a:gsLst>
                  <a:gs pos="0">
                    <a:srgbClr val="0565E5"/>
                  </a:gs>
                  <a:gs pos="100000">
                    <a:srgbClr val="84B7FC"/>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287" name="Oval 291"/>
              <p:cNvSpPr>
                <a:spLocks noChangeArrowheads="1"/>
              </p:cNvSpPr>
              <p:nvPr/>
            </p:nvSpPr>
            <p:spPr bwMode="auto">
              <a:xfrm rot="-579012">
                <a:off x="1905" y="7213"/>
                <a:ext cx="338" cy="120"/>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340" name="Text Box 292"/>
            <p:cNvSpPr txBox="1">
              <a:spLocks noChangeArrowheads="1"/>
            </p:cNvSpPr>
            <p:nvPr/>
          </p:nvSpPr>
          <p:spPr bwMode="auto">
            <a:xfrm>
              <a:off x="5639" y="4221"/>
              <a:ext cx="547" cy="404"/>
            </a:xfrm>
            <a:prstGeom prst="rect">
              <a:avLst/>
            </a:prstGeom>
            <a:noFill/>
            <a:ln w="9525">
              <a:noFill/>
              <a:miter lim="800000"/>
              <a:headEnd/>
              <a:tailEnd/>
            </a:ln>
            <a:effectLst>
              <a:outerShdw dist="35921" dir="2700000" algn="ctr" rotWithShape="0">
                <a:schemeClr val="tx1"/>
              </a:outerShdw>
            </a:effectLst>
          </p:spPr>
          <p:txBody>
            <a:bodyPr wrap="none">
              <a:spAutoFit/>
            </a:bodyPr>
            <a:lstStyle/>
            <a:p>
              <a:pPr algn="ctr" defTabSz="1750698" fontAlgn="base">
                <a:spcBef>
                  <a:spcPct val="0"/>
                </a:spcBef>
                <a:spcAft>
                  <a:spcPct val="0"/>
                </a:spcAft>
                <a:defRPr/>
              </a:pPr>
              <a:r>
                <a:rPr lang="en-US" sz="900" b="1">
                  <a:solidFill>
                    <a:srgbClr val="FFFFFF"/>
                  </a:solidFill>
                  <a:latin typeface="Arial" charset="0"/>
                  <a:ea typeface="ＭＳ Ｐゴシック" charset="0"/>
                </a:rPr>
                <a:t>PSM-</a:t>
              </a:r>
              <a:r>
                <a:rPr lang="en-US" sz="1000" b="1">
                  <a:solidFill>
                    <a:srgbClr val="FFFFFF"/>
                  </a:solidFill>
                  <a:latin typeface="Symbol" pitchFamily="18" charset="2"/>
                  <a:ea typeface="ＭＳ Ｐゴシック" charset="0"/>
                </a:rPr>
                <a:t>a</a:t>
              </a:r>
              <a:r>
                <a:rPr lang="en-US" sz="900" b="1">
                  <a:solidFill>
                    <a:srgbClr val="FFFFFF"/>
                  </a:solidFill>
                  <a:latin typeface="Arial" charset="0"/>
                  <a:ea typeface="ＭＳ Ｐゴシック" charset="0"/>
                </a:rPr>
                <a:t>7</a:t>
              </a:r>
            </a:p>
            <a:p>
              <a:pPr algn="ctr" defTabSz="1750698" fontAlgn="base">
                <a:spcBef>
                  <a:spcPct val="0"/>
                </a:spcBef>
                <a:spcAft>
                  <a:spcPct val="0"/>
                </a:spcAft>
                <a:defRPr/>
              </a:pPr>
              <a:r>
                <a:rPr lang="en-US" sz="900" b="1">
                  <a:solidFill>
                    <a:srgbClr val="FFFFFF"/>
                  </a:solidFill>
                  <a:latin typeface="Arial" charset="0"/>
                  <a:ea typeface="ＭＳ Ｐゴシック" charset="0"/>
                </a:rPr>
                <a:t>Proteasome</a:t>
              </a:r>
            </a:p>
          </p:txBody>
        </p:sp>
      </p:grpSp>
      <p:sp>
        <p:nvSpPr>
          <p:cNvPr id="2152" name="Text Box 372"/>
          <p:cNvSpPr txBox="1">
            <a:spLocks noChangeArrowheads="1"/>
          </p:cNvSpPr>
          <p:nvPr/>
        </p:nvSpPr>
        <p:spPr bwMode="auto">
          <a:xfrm>
            <a:off x="4712724" y="1376878"/>
            <a:ext cx="844291" cy="251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defTabSz="1255713" eaLnBrk="0" hangingPunct="0">
              <a:defRPr sz="1200" b="1">
                <a:solidFill>
                  <a:schemeClr val="bg1"/>
                </a:solidFill>
                <a:latin typeface="Arial" charset="0"/>
                <a:ea typeface="ＭＳ Ｐゴシック" charset="0"/>
              </a:defRPr>
            </a:lvl1pPr>
            <a:lvl2pPr marL="742950" indent="-285750" defTabSz="1255713" eaLnBrk="0" hangingPunct="0">
              <a:defRPr sz="1200" b="1">
                <a:solidFill>
                  <a:schemeClr val="bg1"/>
                </a:solidFill>
                <a:latin typeface="Arial" charset="0"/>
                <a:ea typeface="ＭＳ Ｐゴシック" charset="0"/>
              </a:defRPr>
            </a:lvl2pPr>
            <a:lvl3pPr marL="1143000" indent="-228600" defTabSz="1255713" eaLnBrk="0" hangingPunct="0">
              <a:defRPr sz="1200" b="1">
                <a:solidFill>
                  <a:schemeClr val="bg1"/>
                </a:solidFill>
                <a:latin typeface="Arial" charset="0"/>
                <a:ea typeface="ＭＳ Ｐゴシック" charset="0"/>
              </a:defRPr>
            </a:lvl3pPr>
            <a:lvl4pPr marL="1600200" indent="-228600" defTabSz="1255713" eaLnBrk="0" hangingPunct="0">
              <a:defRPr sz="1200" b="1">
                <a:solidFill>
                  <a:schemeClr val="bg1"/>
                </a:solidFill>
                <a:latin typeface="Arial" charset="0"/>
                <a:ea typeface="ＭＳ Ｐゴシック" charset="0"/>
              </a:defRPr>
            </a:lvl4pPr>
            <a:lvl5pPr marL="2057400" indent="-228600" defTabSz="1255713" eaLnBrk="0" hangingPunct="0">
              <a:defRPr sz="1200" b="1">
                <a:solidFill>
                  <a:schemeClr val="bg1"/>
                </a:solidFill>
                <a:latin typeface="Arial" charset="0"/>
                <a:ea typeface="ＭＳ Ｐゴシック" charset="0"/>
              </a:defRPr>
            </a:lvl5pPr>
            <a:lvl6pPr marL="2514600" indent="-228600" defTabSz="1255713"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1255713"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1255713"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1255713"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dirty="0" err="1" smtClean="0">
                <a:solidFill>
                  <a:srgbClr val="FFFFFF"/>
                </a:solidFill>
              </a:rPr>
              <a:t>Normoxia</a:t>
            </a:r>
            <a:endParaRPr lang="en-US" dirty="0" smtClean="0">
              <a:solidFill>
                <a:srgbClr val="FFFFFF"/>
              </a:solidFill>
            </a:endParaRPr>
          </a:p>
        </p:txBody>
      </p:sp>
      <p:sp>
        <p:nvSpPr>
          <p:cNvPr id="2426" name="Text Box 378"/>
          <p:cNvSpPr txBox="1">
            <a:spLocks noChangeArrowheads="1"/>
          </p:cNvSpPr>
          <p:nvPr/>
        </p:nvSpPr>
        <p:spPr bwMode="auto">
          <a:xfrm rot="-3115975">
            <a:off x="5345239" y="6465349"/>
            <a:ext cx="378192"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a:solidFill>
                  <a:srgbClr val="FFFFFF"/>
                </a:solidFill>
                <a:latin typeface="Arial" charset="0"/>
                <a:ea typeface="ＭＳ Ｐゴシック" charset="0"/>
              </a:rPr>
              <a:t>HRE</a:t>
            </a:r>
          </a:p>
        </p:txBody>
      </p:sp>
      <p:sp>
        <p:nvSpPr>
          <p:cNvPr id="2429" name="Text Box 381"/>
          <p:cNvSpPr txBox="1">
            <a:spLocks noChangeArrowheads="1"/>
          </p:cNvSpPr>
          <p:nvPr/>
        </p:nvSpPr>
        <p:spPr bwMode="auto">
          <a:xfrm>
            <a:off x="7394900" y="4250932"/>
            <a:ext cx="609000" cy="482755"/>
          </a:xfrm>
          <a:prstGeom prst="rect">
            <a:avLst/>
          </a:prstGeom>
          <a:noFill/>
          <a:ln w="25400">
            <a:solidFill>
              <a:srgbClr val="FF0000"/>
            </a:solidFill>
            <a:miter lim="800000"/>
            <a:headEnd/>
            <a:tailEnd/>
          </a:ln>
          <a:effectLst>
            <a:outerShdw dist="35921" dir="2700000" algn="ctr" rotWithShape="0">
              <a:schemeClr val="tx1"/>
            </a:outerShdw>
          </a:effectLst>
        </p:spPr>
        <p:txBody>
          <a:bodyPr wrap="none" lIns="66605" tIns="33303" rIns="66605" bIns="33303">
            <a:spAutoFit/>
          </a:bodyPr>
          <a:lstStyle/>
          <a:p>
            <a:pPr algn="ctr" defTabSz="914665" fontAlgn="base">
              <a:spcBef>
                <a:spcPct val="0"/>
              </a:spcBef>
              <a:spcAft>
                <a:spcPct val="0"/>
              </a:spcAft>
              <a:defRPr/>
            </a:pPr>
            <a:r>
              <a:rPr lang="en-US" sz="900" b="1" dirty="0">
                <a:solidFill>
                  <a:srgbClr val="FFFFFF"/>
                </a:solidFill>
                <a:latin typeface="Arial" charset="0"/>
                <a:ea typeface="ＭＳ Ｐゴシック" charset="0"/>
              </a:rPr>
              <a:t>p53</a:t>
            </a:r>
          </a:p>
          <a:p>
            <a:pPr algn="ctr" defTabSz="914665" fontAlgn="base">
              <a:spcBef>
                <a:spcPct val="0"/>
              </a:spcBef>
              <a:spcAft>
                <a:spcPct val="0"/>
              </a:spcAft>
              <a:defRPr/>
            </a:pPr>
            <a:r>
              <a:rPr lang="en-US" sz="900" b="1" dirty="0">
                <a:solidFill>
                  <a:srgbClr val="FFFFFF"/>
                </a:solidFill>
                <a:latin typeface="Arial" charset="0"/>
                <a:ea typeface="ＭＳ Ｐゴシック" charset="0"/>
              </a:rPr>
              <a:t>Hypoxia</a:t>
            </a:r>
          </a:p>
          <a:p>
            <a:pPr algn="ctr" defTabSz="914665" fontAlgn="base">
              <a:spcBef>
                <a:spcPct val="0"/>
              </a:spcBef>
              <a:spcAft>
                <a:spcPct val="0"/>
              </a:spcAft>
              <a:defRPr/>
            </a:pPr>
            <a:r>
              <a:rPr lang="en-US" sz="900" b="1" dirty="0">
                <a:solidFill>
                  <a:srgbClr val="FFFFFF"/>
                </a:solidFill>
                <a:latin typeface="Arial" charset="0"/>
                <a:ea typeface="ＭＳ Ｐゴシック" charset="0"/>
              </a:rPr>
              <a:t>Pathway</a:t>
            </a:r>
          </a:p>
        </p:txBody>
      </p:sp>
      <p:sp>
        <p:nvSpPr>
          <p:cNvPr id="6166" name="Freeform 1046"/>
          <p:cNvSpPr>
            <a:spLocks/>
          </p:cNvSpPr>
          <p:nvPr/>
        </p:nvSpPr>
        <p:spPr bwMode="auto">
          <a:xfrm>
            <a:off x="5118764" y="6579961"/>
            <a:ext cx="284376" cy="114646"/>
          </a:xfrm>
          <a:custGeom>
            <a:avLst/>
            <a:gdLst/>
            <a:ahLst/>
            <a:cxnLst>
              <a:cxn ang="0">
                <a:pos x="0" y="0"/>
              </a:cxn>
              <a:cxn ang="0">
                <a:pos x="131" y="127"/>
              </a:cxn>
              <a:cxn ang="0">
                <a:pos x="194" y="63"/>
              </a:cxn>
            </a:cxnLst>
            <a:rect l="0" t="0" r="r" b="b"/>
            <a:pathLst>
              <a:path w="194" h="127">
                <a:moveTo>
                  <a:pt x="0" y="0"/>
                </a:moveTo>
                <a:lnTo>
                  <a:pt x="131" y="127"/>
                </a:lnTo>
                <a:lnTo>
                  <a:pt x="194" y="63"/>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sp>
        <p:nvSpPr>
          <p:cNvPr id="6196" name="Text Box 1076"/>
          <p:cNvSpPr txBox="1">
            <a:spLocks noChangeArrowheads="1"/>
          </p:cNvSpPr>
          <p:nvPr/>
        </p:nvSpPr>
        <p:spPr bwMode="auto">
          <a:xfrm>
            <a:off x="6352597" y="2996952"/>
            <a:ext cx="307635" cy="205756"/>
          </a:xfrm>
          <a:prstGeom prst="rect">
            <a:avLst/>
          </a:prstGeom>
          <a:noFill/>
          <a:ln w="9525">
            <a:noFill/>
            <a:miter lim="800000"/>
            <a:headEnd/>
            <a:tailEnd/>
          </a:ln>
          <a:effectLst>
            <a:outerShdw dist="35921" dir="2700000" algn="ctr" rotWithShape="0">
              <a:schemeClr val="tx1"/>
            </a:outerShdw>
          </a:effectLst>
        </p:spPr>
        <p:txBody>
          <a:bodyPr wrap="none" lIns="66605" tIns="33303" rIns="66605" bIns="33303">
            <a:spAutoFit/>
          </a:bodyPr>
          <a:lstStyle/>
          <a:p>
            <a:pPr defTabSz="914665" fontAlgn="base">
              <a:spcBef>
                <a:spcPct val="0"/>
              </a:spcBef>
              <a:spcAft>
                <a:spcPct val="0"/>
              </a:spcAft>
              <a:defRPr/>
            </a:pPr>
            <a:r>
              <a:rPr lang="en-US" sz="900" b="1" dirty="0">
                <a:solidFill>
                  <a:srgbClr val="FFFFFF"/>
                </a:solidFill>
                <a:latin typeface="Arial" charset="0"/>
                <a:ea typeface="ＭＳ Ｐゴシック" charset="0"/>
              </a:rPr>
              <a:t>OH</a:t>
            </a:r>
          </a:p>
        </p:txBody>
      </p:sp>
      <p:sp>
        <p:nvSpPr>
          <p:cNvPr id="6197" name="Freeform 1077"/>
          <p:cNvSpPr>
            <a:spLocks/>
          </p:cNvSpPr>
          <p:nvPr/>
        </p:nvSpPr>
        <p:spPr bwMode="auto">
          <a:xfrm>
            <a:off x="6291447" y="3172175"/>
            <a:ext cx="85020" cy="79440"/>
          </a:xfrm>
          <a:custGeom>
            <a:avLst/>
            <a:gdLst/>
            <a:ahLst/>
            <a:cxnLst>
              <a:cxn ang="0">
                <a:pos x="58" y="0"/>
              </a:cxn>
              <a:cxn ang="0">
                <a:pos x="0" y="88"/>
              </a:cxn>
            </a:cxnLst>
            <a:rect l="0" t="0" r="r" b="b"/>
            <a:pathLst>
              <a:path w="58" h="88">
                <a:moveTo>
                  <a:pt x="58" y="0"/>
                </a:moveTo>
                <a:lnTo>
                  <a:pt x="0" y="88"/>
                </a:lnTo>
              </a:path>
            </a:pathLst>
          </a:custGeom>
          <a:noFill/>
          <a:ln w="25400">
            <a:solidFill>
              <a:schemeClr val="bg1"/>
            </a:solidFill>
            <a:round/>
            <a:headEnd type="none" w="med" len="med"/>
            <a:tailEnd type="none" w="med" len="med"/>
          </a:ln>
          <a:effectLst>
            <a:outerShdw dist="35921" dir="2700000" algn="ctr" rotWithShape="0">
              <a:schemeClr val="tx1"/>
            </a:outerShdw>
          </a:effectLst>
        </p:spPr>
        <p:txBody>
          <a:bodyPr lIns="66605" tIns="33303" rIns="66605" bIns="33303"/>
          <a:lstStyle/>
          <a:p>
            <a:pPr fontAlgn="base">
              <a:spcBef>
                <a:spcPct val="0"/>
              </a:spcBef>
              <a:spcAft>
                <a:spcPct val="0"/>
              </a:spcAft>
              <a:defRPr/>
            </a:pPr>
            <a:endParaRPr lang="en-US" sz="900" b="1">
              <a:solidFill>
                <a:srgbClr val="FFFFFF"/>
              </a:solidFill>
              <a:latin typeface="Arial" charset="0"/>
              <a:ea typeface="ＭＳ Ｐゴシック" charset="0"/>
            </a:endParaRPr>
          </a:p>
        </p:txBody>
      </p:sp>
      <p:grpSp>
        <p:nvGrpSpPr>
          <p:cNvPr id="2172" name="Group 1088"/>
          <p:cNvGrpSpPr>
            <a:grpSpLocks/>
          </p:cNvGrpSpPr>
          <p:nvPr/>
        </p:nvGrpSpPr>
        <p:grpSpPr bwMode="auto">
          <a:xfrm>
            <a:off x="6119943" y="1522866"/>
            <a:ext cx="809152" cy="352062"/>
            <a:chOff x="6770" y="12424"/>
            <a:chExt cx="552" cy="390"/>
          </a:xfrm>
        </p:grpSpPr>
        <p:grpSp>
          <p:nvGrpSpPr>
            <p:cNvPr id="2189" name="Group 1089"/>
            <p:cNvGrpSpPr>
              <a:grpSpLocks/>
            </p:cNvGrpSpPr>
            <p:nvPr/>
          </p:nvGrpSpPr>
          <p:grpSpPr bwMode="auto">
            <a:xfrm rot="-186416">
              <a:off x="6770" y="12424"/>
              <a:ext cx="552" cy="370"/>
              <a:chOff x="3181" y="6201"/>
              <a:chExt cx="844" cy="471"/>
            </a:xfrm>
          </p:grpSpPr>
          <p:sp>
            <p:nvSpPr>
              <p:cNvPr id="2191" name="Freeform 1090"/>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D88500"/>
                  </a:gs>
                  <a:gs pos="100000">
                    <a:srgbClr val="FFCF8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92" name="Oval 1091"/>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90" name="Text Box 1092"/>
            <p:cNvSpPr txBox="1">
              <a:spLocks noChangeArrowheads="1"/>
            </p:cNvSpPr>
            <p:nvPr/>
          </p:nvSpPr>
          <p:spPr bwMode="auto">
            <a:xfrm>
              <a:off x="6896" y="12507"/>
              <a:ext cx="34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VHL</a:t>
              </a:r>
            </a:p>
          </p:txBody>
        </p:sp>
      </p:grpSp>
      <p:grpSp>
        <p:nvGrpSpPr>
          <p:cNvPr id="2173" name="Group 1096"/>
          <p:cNvGrpSpPr>
            <a:grpSpLocks/>
          </p:cNvGrpSpPr>
          <p:nvPr/>
        </p:nvGrpSpPr>
        <p:grpSpPr bwMode="auto">
          <a:xfrm rot="-353624">
            <a:off x="8356731" y="2697399"/>
            <a:ext cx="922021" cy="334008"/>
            <a:chOff x="5687" y="3027"/>
            <a:chExt cx="629" cy="370"/>
          </a:xfrm>
        </p:grpSpPr>
        <p:grpSp>
          <p:nvGrpSpPr>
            <p:cNvPr id="2185" name="Group 64"/>
            <p:cNvGrpSpPr>
              <a:grpSpLocks/>
            </p:cNvGrpSpPr>
            <p:nvPr/>
          </p:nvGrpSpPr>
          <p:grpSpPr bwMode="auto">
            <a:xfrm rot="-1630406">
              <a:off x="5687" y="3027"/>
              <a:ext cx="552" cy="370"/>
              <a:chOff x="3181" y="6201"/>
              <a:chExt cx="844" cy="471"/>
            </a:xfrm>
          </p:grpSpPr>
          <p:sp>
            <p:nvSpPr>
              <p:cNvPr id="2187" name="Freeform 65"/>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C8AE12"/>
                  </a:gs>
                  <a:gs pos="100000">
                    <a:srgbClr val="FDFFA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2188" name="Oval 66"/>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2186" name="Text Box 67"/>
            <p:cNvSpPr txBox="1">
              <a:spLocks noChangeArrowheads="1"/>
            </p:cNvSpPr>
            <p:nvPr/>
          </p:nvSpPr>
          <p:spPr bwMode="auto">
            <a:xfrm rot="20156010">
              <a:off x="5694" y="3052"/>
              <a:ext cx="62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Elongin-C</a:t>
              </a:r>
            </a:p>
          </p:txBody>
        </p:sp>
      </p:grpSp>
      <p:grpSp>
        <p:nvGrpSpPr>
          <p:cNvPr id="2176" name="Group 1074"/>
          <p:cNvGrpSpPr>
            <a:grpSpLocks/>
          </p:cNvGrpSpPr>
          <p:nvPr/>
        </p:nvGrpSpPr>
        <p:grpSpPr bwMode="auto">
          <a:xfrm>
            <a:off x="6926164" y="445955"/>
            <a:ext cx="1937860" cy="399907"/>
            <a:chOff x="197" y="6103"/>
            <a:chExt cx="1322" cy="443"/>
          </a:xfrm>
        </p:grpSpPr>
        <p:sp>
          <p:nvSpPr>
            <p:cNvPr id="1078" name="Text Box 2474"/>
            <p:cNvSpPr txBox="1">
              <a:spLocks noChangeArrowheads="1"/>
            </p:cNvSpPr>
            <p:nvPr/>
          </p:nvSpPr>
          <p:spPr bwMode="auto">
            <a:xfrm>
              <a:off x="197" y="6103"/>
              <a:ext cx="1322" cy="443"/>
            </a:xfrm>
            <a:prstGeom prst="rect">
              <a:avLst/>
            </a:prstGeom>
            <a:noFill/>
            <a:ln w="9525">
              <a:noFill/>
              <a:miter lim="800000"/>
              <a:headEnd/>
              <a:tailEnd/>
            </a:ln>
            <a:effectLst>
              <a:outerShdw dist="12700" dir="10800000" algn="ctr" rotWithShape="0">
                <a:schemeClr val="tx1"/>
              </a:outerShdw>
            </a:effectLst>
          </p:spPr>
          <p:txBody>
            <a:bodyPr>
              <a:spAutoFit/>
            </a:bodyP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defTabSz="941260">
                <a:defRPr/>
              </a:pPr>
              <a:r>
                <a:rPr lang="en-US" sz="800" b="1" dirty="0">
                  <a:solidFill>
                    <a:srgbClr val="FFFFFF"/>
                  </a:solidFill>
                </a:rPr>
                <a:t>     </a:t>
              </a:r>
              <a:r>
                <a:rPr lang="en-US" sz="1000" b="1" dirty="0">
                  <a:solidFill>
                    <a:srgbClr val="FFFFFF"/>
                  </a:solidFill>
                </a:rPr>
                <a:t>2009</a:t>
              </a:r>
            </a:p>
            <a:p>
              <a:pPr defTabSz="941260">
                <a:defRPr/>
              </a:pPr>
              <a:r>
                <a:rPr lang="en-US" sz="1000" b="1" dirty="0">
                  <a:solidFill>
                    <a:srgbClr val="FFFFFF"/>
                  </a:solidFill>
                </a:rPr>
                <a:t>ProteinLounge.com</a:t>
              </a:r>
              <a:endParaRPr lang="en-US" b="1" dirty="0">
                <a:solidFill>
                  <a:srgbClr val="000000"/>
                </a:solidFill>
              </a:endParaRPr>
            </a:p>
          </p:txBody>
        </p:sp>
        <p:sp>
          <p:nvSpPr>
            <p:cNvPr id="1079" name="Oval 1078"/>
            <p:cNvSpPr>
              <a:spLocks noChangeArrowheads="1"/>
            </p:cNvSpPr>
            <p:nvPr/>
          </p:nvSpPr>
          <p:spPr bwMode="auto">
            <a:xfrm>
              <a:off x="240" y="6153"/>
              <a:ext cx="91" cy="91"/>
            </a:xfrm>
            <a:prstGeom prst="ellipse">
              <a:avLst/>
            </a:prstGeom>
            <a:noFill/>
            <a:ln w="3175">
              <a:solidFill>
                <a:schemeClr val="bg1"/>
              </a:solidFill>
              <a:round/>
              <a:headEnd/>
              <a:tailEnd/>
            </a:ln>
            <a:effectLst>
              <a:outerShdw dist="17961" dir="2700000" algn="ctr" rotWithShape="0">
                <a:schemeClr val="tx1"/>
              </a:outerShdw>
            </a:effectLst>
          </p:spPr>
          <p:txBody>
            <a:bodyPr wrap="none" anchor="ctr"/>
            <a:ls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defRPr/>
              </a:pPr>
              <a:endParaRPr lang="en-US" b="1">
                <a:ln w="18000">
                  <a:solidFill>
                    <a:srgbClr val="FFFFFF"/>
                  </a:solidFill>
                  <a:prstDash val="solid"/>
                  <a:miter lim="800000"/>
                </a:ln>
                <a:noFill/>
                <a:effectLst>
                  <a:outerShdw blurRad="25500" dist="23000" dir="7020000" algn="tl">
                    <a:srgbClr val="000000">
                      <a:alpha val="50000"/>
                    </a:srgbClr>
                  </a:outerShdw>
                </a:effectLst>
              </a:endParaRPr>
            </a:p>
          </p:txBody>
        </p:sp>
      </p:grpSp>
      <p:sp>
        <p:nvSpPr>
          <p:cNvPr id="2177" name="TextBox 1446"/>
          <p:cNvSpPr txBox="1">
            <a:spLocks noChangeArrowheads="1"/>
          </p:cNvSpPr>
          <p:nvPr/>
        </p:nvSpPr>
        <p:spPr bwMode="auto">
          <a:xfrm>
            <a:off x="6939355" y="471223"/>
            <a:ext cx="190077" cy="15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6605" tIns="33303" rIns="66605" bIns="33303">
            <a:spAutoFit/>
          </a:bodyPr>
          <a:lstStyle>
            <a:lvl1pPr eaLnBrk="0" hangingPunct="0">
              <a:defRPr sz="1200" b="1">
                <a:solidFill>
                  <a:schemeClr val="bg1"/>
                </a:solidFill>
                <a:latin typeface="Arial" charset="0"/>
                <a:ea typeface="ＭＳ Ｐゴシック" charset="0"/>
              </a:defRPr>
            </a:lvl1pPr>
            <a:lvl2pPr marL="742950" indent="-285750" eaLnBrk="0" hangingPunct="0">
              <a:defRPr sz="1200" b="1">
                <a:solidFill>
                  <a:schemeClr val="bg1"/>
                </a:solidFill>
                <a:latin typeface="Arial" charset="0"/>
                <a:ea typeface="ＭＳ Ｐゴシック" charset="0"/>
              </a:defRPr>
            </a:lvl2pPr>
            <a:lvl3pPr marL="1143000" indent="-228600" eaLnBrk="0" hangingPunct="0">
              <a:defRPr sz="1200" b="1">
                <a:solidFill>
                  <a:schemeClr val="bg1"/>
                </a:solidFill>
                <a:latin typeface="Arial" charset="0"/>
                <a:ea typeface="ＭＳ Ｐゴシック" charset="0"/>
              </a:defRPr>
            </a:lvl3pPr>
            <a:lvl4pPr marL="1600200" indent="-228600" eaLnBrk="0" hangingPunct="0">
              <a:defRPr sz="1200" b="1">
                <a:solidFill>
                  <a:schemeClr val="bg1"/>
                </a:solidFill>
                <a:latin typeface="Arial" charset="0"/>
                <a:ea typeface="ＭＳ Ｐゴシック" charset="0"/>
              </a:defRPr>
            </a:lvl4pPr>
            <a:lvl5pPr marL="2057400" indent="-228600" eaLnBrk="0" hangingPunct="0">
              <a:defRPr sz="1200" b="1">
                <a:solidFill>
                  <a:schemeClr val="bg1"/>
                </a:solidFill>
                <a:latin typeface="Arial" charset="0"/>
                <a:ea typeface="ＭＳ Ｐゴシック" charset="0"/>
              </a:defRPr>
            </a:lvl5pPr>
            <a:lvl6pPr marL="2514600" indent="-228600" eaLnBrk="0" fontAlgn="base" hangingPunct="0">
              <a:spcBef>
                <a:spcPct val="0"/>
              </a:spcBef>
              <a:spcAft>
                <a:spcPct val="0"/>
              </a:spcAft>
              <a:defRPr sz="1200" b="1">
                <a:solidFill>
                  <a:schemeClr val="bg1"/>
                </a:solidFill>
                <a:latin typeface="Arial" charset="0"/>
                <a:ea typeface="ＭＳ Ｐゴシック" charset="0"/>
              </a:defRPr>
            </a:lvl6pPr>
            <a:lvl7pPr marL="2971800" indent="-228600" eaLnBrk="0" fontAlgn="base" hangingPunct="0">
              <a:spcBef>
                <a:spcPct val="0"/>
              </a:spcBef>
              <a:spcAft>
                <a:spcPct val="0"/>
              </a:spcAft>
              <a:defRPr sz="1200" b="1">
                <a:solidFill>
                  <a:schemeClr val="bg1"/>
                </a:solidFill>
                <a:latin typeface="Arial" charset="0"/>
                <a:ea typeface="ＭＳ Ｐゴシック" charset="0"/>
              </a:defRPr>
            </a:lvl7pPr>
            <a:lvl8pPr marL="3429000" indent="-228600" eaLnBrk="0" fontAlgn="base" hangingPunct="0">
              <a:spcBef>
                <a:spcPct val="0"/>
              </a:spcBef>
              <a:spcAft>
                <a:spcPct val="0"/>
              </a:spcAft>
              <a:defRPr sz="1200" b="1">
                <a:solidFill>
                  <a:schemeClr val="bg1"/>
                </a:solidFill>
                <a:latin typeface="Arial" charset="0"/>
                <a:ea typeface="ＭＳ Ｐゴシック" charset="0"/>
              </a:defRPr>
            </a:lvl8pPr>
            <a:lvl9pPr marL="3886200" indent="-228600"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z="600">
                <a:solidFill>
                  <a:srgbClr val="FFFFFF"/>
                </a:solidFill>
              </a:rPr>
              <a:t>C</a:t>
            </a:r>
          </a:p>
        </p:txBody>
      </p:sp>
      <p:pic>
        <p:nvPicPr>
          <p:cNvPr id="2178" name="Picture 1076" descr="SAB_LOGO_Whit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64275" y="266304"/>
            <a:ext cx="1868964" cy="17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75" name="Group 1121"/>
          <p:cNvGrpSpPr>
            <a:grpSpLocks/>
          </p:cNvGrpSpPr>
          <p:nvPr/>
        </p:nvGrpSpPr>
        <p:grpSpPr bwMode="auto">
          <a:xfrm>
            <a:off x="3802428" y="3435766"/>
            <a:ext cx="612727" cy="672530"/>
            <a:chOff x="2594" y="3806"/>
            <a:chExt cx="418" cy="745"/>
          </a:xfrm>
        </p:grpSpPr>
        <p:grpSp>
          <p:nvGrpSpPr>
            <p:cNvPr id="1076" name="Group 134"/>
            <p:cNvGrpSpPr>
              <a:grpSpLocks/>
            </p:cNvGrpSpPr>
            <p:nvPr/>
          </p:nvGrpSpPr>
          <p:grpSpPr bwMode="auto">
            <a:xfrm rot="-2959099">
              <a:off x="2459" y="3966"/>
              <a:ext cx="688" cy="418"/>
              <a:chOff x="4264" y="6050"/>
              <a:chExt cx="852" cy="518"/>
            </a:xfrm>
          </p:grpSpPr>
          <p:sp>
            <p:nvSpPr>
              <p:cNvPr id="1080" name="Freeform 135"/>
              <p:cNvSpPr>
                <a:spLocks/>
              </p:cNvSpPr>
              <p:nvPr/>
            </p:nvSpPr>
            <p:spPr bwMode="auto">
              <a:xfrm>
                <a:off x="4264" y="6050"/>
                <a:ext cx="852" cy="518"/>
              </a:xfrm>
              <a:custGeom>
                <a:avLst/>
                <a:gdLst>
                  <a:gd name="T0" fmla="*/ 51 w 852"/>
                  <a:gd name="T1" fmla="*/ 34 h 518"/>
                  <a:gd name="T2" fmla="*/ 116 w 852"/>
                  <a:gd name="T3" fmla="*/ 258 h 518"/>
                  <a:gd name="T4" fmla="*/ 8 w 852"/>
                  <a:gd name="T5" fmla="*/ 442 h 518"/>
                  <a:gd name="T6" fmla="*/ 456 w 852"/>
                  <a:gd name="T7" fmla="*/ 422 h 518"/>
                  <a:gd name="T8" fmla="*/ 776 w 852"/>
                  <a:gd name="T9" fmla="*/ 482 h 518"/>
                  <a:gd name="T10" fmla="*/ 700 w 852"/>
                  <a:gd name="T11" fmla="*/ 254 h 518"/>
                  <a:gd name="T12" fmla="*/ 828 w 852"/>
                  <a:gd name="T13" fmla="*/ 30 h 518"/>
                  <a:gd name="T14" fmla="*/ 656 w 852"/>
                  <a:gd name="T15" fmla="*/ 50 h 518"/>
                  <a:gd name="T16" fmla="*/ 384 w 852"/>
                  <a:gd name="T17" fmla="*/ 82 h 518"/>
                  <a:gd name="T18" fmla="*/ 51 w 852"/>
                  <a:gd name="T19" fmla="*/ 34 h 5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2"/>
                  <a:gd name="T31" fmla="*/ 0 h 518"/>
                  <a:gd name="T32" fmla="*/ 852 w 852"/>
                  <a:gd name="T33" fmla="*/ 518 h 5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2" h="518">
                    <a:moveTo>
                      <a:pt x="51" y="34"/>
                    </a:moveTo>
                    <a:cubicBezTo>
                      <a:pt x="112" y="122"/>
                      <a:pt x="124" y="186"/>
                      <a:pt x="116" y="258"/>
                    </a:cubicBezTo>
                    <a:cubicBezTo>
                      <a:pt x="108" y="330"/>
                      <a:pt x="0" y="430"/>
                      <a:pt x="8" y="442"/>
                    </a:cubicBezTo>
                    <a:cubicBezTo>
                      <a:pt x="50" y="479"/>
                      <a:pt x="284" y="326"/>
                      <a:pt x="456" y="422"/>
                    </a:cubicBezTo>
                    <a:cubicBezTo>
                      <a:pt x="628" y="518"/>
                      <a:pt x="708" y="514"/>
                      <a:pt x="776" y="482"/>
                    </a:cubicBezTo>
                    <a:cubicBezTo>
                      <a:pt x="852" y="422"/>
                      <a:pt x="688" y="402"/>
                      <a:pt x="700" y="254"/>
                    </a:cubicBezTo>
                    <a:cubicBezTo>
                      <a:pt x="712" y="106"/>
                      <a:pt x="844" y="54"/>
                      <a:pt x="828" y="30"/>
                    </a:cubicBezTo>
                    <a:cubicBezTo>
                      <a:pt x="812" y="6"/>
                      <a:pt x="712" y="22"/>
                      <a:pt x="656" y="50"/>
                    </a:cubicBezTo>
                    <a:cubicBezTo>
                      <a:pt x="600" y="78"/>
                      <a:pt x="504" y="146"/>
                      <a:pt x="384" y="82"/>
                    </a:cubicBezTo>
                    <a:cubicBezTo>
                      <a:pt x="264" y="18"/>
                      <a:pt x="121" y="0"/>
                      <a:pt x="51" y="34"/>
                    </a:cubicBezTo>
                    <a:close/>
                  </a:path>
                </a:pathLst>
              </a:custGeom>
              <a:gradFill rotWithShape="1">
                <a:gsLst>
                  <a:gs pos="0">
                    <a:srgbClr val="D88500"/>
                  </a:gs>
                  <a:gs pos="100000">
                    <a:srgbClr val="FFD289"/>
                  </a:gs>
                </a:gsLst>
                <a:lin ang="2700000" scaled="1"/>
              </a:gradFill>
              <a:ln w="9525">
                <a:solidFill>
                  <a:schemeClr val="tx1"/>
                </a:solidFill>
                <a:round/>
                <a:headEnd/>
                <a:tailEnd/>
              </a:ln>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081" name="Oval 136"/>
              <p:cNvSpPr>
                <a:spLocks noChangeArrowheads="1"/>
              </p:cNvSpPr>
              <p:nvPr/>
            </p:nvSpPr>
            <p:spPr bwMode="auto">
              <a:xfrm rot="557454">
                <a:off x="4739" y="6382"/>
                <a:ext cx="243" cy="109"/>
              </a:xfrm>
              <a:prstGeom prst="ellipse">
                <a:avLst/>
              </a:prstGeom>
              <a:gradFill rotWithShape="1">
                <a:gsLst>
                  <a:gs pos="0">
                    <a:schemeClr val="bg1"/>
                  </a:gs>
                  <a:gs pos="100000">
                    <a:srgbClr val="484608">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1077" name="Text Box 137"/>
            <p:cNvSpPr txBox="1">
              <a:spLocks noChangeArrowheads="1"/>
            </p:cNvSpPr>
            <p:nvPr/>
          </p:nvSpPr>
          <p:spPr bwMode="auto">
            <a:xfrm rot="18640901">
              <a:off x="2410" y="4084"/>
              <a:ext cx="74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HSP90</a:t>
              </a:r>
            </a:p>
          </p:txBody>
        </p:sp>
      </p:grpSp>
      <p:grpSp>
        <p:nvGrpSpPr>
          <p:cNvPr id="1082" name="Group 152"/>
          <p:cNvGrpSpPr>
            <a:grpSpLocks/>
          </p:cNvGrpSpPr>
          <p:nvPr/>
        </p:nvGrpSpPr>
        <p:grpSpPr bwMode="auto">
          <a:xfrm>
            <a:off x="4044293" y="3745424"/>
            <a:ext cx="809152" cy="347549"/>
            <a:chOff x="2526" y="12467"/>
            <a:chExt cx="552" cy="385"/>
          </a:xfrm>
        </p:grpSpPr>
        <p:grpSp>
          <p:nvGrpSpPr>
            <p:cNvPr id="1083" name="Group 153"/>
            <p:cNvGrpSpPr>
              <a:grpSpLocks/>
            </p:cNvGrpSpPr>
            <p:nvPr/>
          </p:nvGrpSpPr>
          <p:grpSpPr bwMode="auto">
            <a:xfrm rot="-186416">
              <a:off x="2526" y="12467"/>
              <a:ext cx="552" cy="370"/>
              <a:chOff x="3181" y="6201"/>
              <a:chExt cx="844" cy="471"/>
            </a:xfrm>
          </p:grpSpPr>
          <p:sp>
            <p:nvSpPr>
              <p:cNvPr id="1085" name="Freeform 154"/>
              <p:cNvSpPr>
                <a:spLocks/>
              </p:cNvSpPr>
              <p:nvPr/>
            </p:nvSpPr>
            <p:spPr bwMode="auto">
              <a:xfrm flipH="1">
                <a:off x="3181" y="6201"/>
                <a:ext cx="844" cy="471"/>
              </a:xfrm>
              <a:custGeom>
                <a:avLst/>
                <a:gdLst>
                  <a:gd name="T0" fmla="*/ 442 w 1214"/>
                  <a:gd name="T1" fmla="*/ 24 h 738"/>
                  <a:gd name="T2" fmla="*/ 6 w 1214"/>
                  <a:gd name="T3" fmla="*/ 267 h 738"/>
                  <a:gd name="T4" fmla="*/ 130 w 1214"/>
                  <a:gd name="T5" fmla="*/ 449 h 738"/>
                  <a:gd name="T6" fmla="*/ 416 w 1214"/>
                  <a:gd name="T7" fmla="*/ 401 h 738"/>
                  <a:gd name="T8" fmla="*/ 702 w 1214"/>
                  <a:gd name="T9" fmla="*/ 439 h 738"/>
                  <a:gd name="T10" fmla="*/ 801 w 1214"/>
                  <a:gd name="T11" fmla="*/ 191 h 738"/>
                  <a:gd name="T12" fmla="*/ 442 w 1214"/>
                  <a:gd name="T13" fmla="*/ 24 h 738"/>
                  <a:gd name="T14" fmla="*/ 0 60000 65536"/>
                  <a:gd name="T15" fmla="*/ 0 60000 65536"/>
                  <a:gd name="T16" fmla="*/ 0 60000 65536"/>
                  <a:gd name="T17" fmla="*/ 0 60000 65536"/>
                  <a:gd name="T18" fmla="*/ 0 60000 65536"/>
                  <a:gd name="T19" fmla="*/ 0 60000 65536"/>
                  <a:gd name="T20" fmla="*/ 0 60000 65536"/>
                  <a:gd name="T21" fmla="*/ 0 w 1214"/>
                  <a:gd name="T22" fmla="*/ 0 h 738"/>
                  <a:gd name="T23" fmla="*/ 1214 w 1214"/>
                  <a:gd name="T24" fmla="*/ 738 h 7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4" h="738">
                    <a:moveTo>
                      <a:pt x="636" y="37"/>
                    </a:moveTo>
                    <a:cubicBezTo>
                      <a:pt x="262" y="0"/>
                      <a:pt x="0" y="232"/>
                      <a:pt x="8" y="419"/>
                    </a:cubicBezTo>
                    <a:cubicBezTo>
                      <a:pt x="16" y="606"/>
                      <a:pt x="89" y="668"/>
                      <a:pt x="187" y="703"/>
                    </a:cubicBezTo>
                    <a:cubicBezTo>
                      <a:pt x="285" y="738"/>
                      <a:pt x="462" y="630"/>
                      <a:pt x="599" y="628"/>
                    </a:cubicBezTo>
                    <a:cubicBezTo>
                      <a:pt x="736" y="626"/>
                      <a:pt x="816" y="733"/>
                      <a:pt x="1010" y="688"/>
                    </a:cubicBezTo>
                    <a:cubicBezTo>
                      <a:pt x="1204" y="643"/>
                      <a:pt x="1214" y="407"/>
                      <a:pt x="1152" y="299"/>
                    </a:cubicBezTo>
                    <a:cubicBezTo>
                      <a:pt x="1090" y="191"/>
                      <a:pt x="1010" y="74"/>
                      <a:pt x="636" y="37"/>
                    </a:cubicBezTo>
                    <a:close/>
                  </a:path>
                </a:pathLst>
              </a:custGeom>
              <a:gradFill rotWithShape="1">
                <a:gsLst>
                  <a:gs pos="0">
                    <a:srgbClr val="FD57CC"/>
                  </a:gs>
                  <a:gs pos="100000">
                    <a:srgbClr val="FEBEEC"/>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s-ES" sz="900" b="1">
                  <a:solidFill>
                    <a:srgbClr val="FFFFFF"/>
                  </a:solidFill>
                  <a:latin typeface="Arial" charset="0"/>
                  <a:ea typeface="ＭＳ Ｐゴシック" charset="0"/>
                </a:endParaRPr>
              </a:p>
            </p:txBody>
          </p:sp>
          <p:sp>
            <p:nvSpPr>
              <p:cNvPr id="1086" name="Oval 155"/>
              <p:cNvSpPr>
                <a:spLocks noChangeArrowheads="1"/>
              </p:cNvSpPr>
              <p:nvPr/>
            </p:nvSpPr>
            <p:spPr bwMode="auto">
              <a:xfrm flipH="1">
                <a:off x="3394" y="6248"/>
                <a:ext cx="488" cy="157"/>
              </a:xfrm>
              <a:prstGeom prst="ellipse">
                <a:avLst/>
              </a:prstGeom>
              <a:gradFill rotWithShape="1">
                <a:gsLst>
                  <a:gs pos="0">
                    <a:schemeClr val="bg1"/>
                  </a:gs>
                  <a:gs pos="100000">
                    <a:schemeClr val="tx2">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es-ES" sz="900" b="1">
                  <a:solidFill>
                    <a:srgbClr val="FFFFFF"/>
                  </a:solidFill>
                  <a:latin typeface="Arial" charset="0"/>
                  <a:ea typeface="ＭＳ Ｐゴシック" charset="0"/>
                </a:endParaRPr>
              </a:p>
            </p:txBody>
          </p:sp>
        </p:grpSp>
        <p:sp>
          <p:nvSpPr>
            <p:cNvPr id="1084" name="Text Box 156"/>
            <p:cNvSpPr txBox="1">
              <a:spLocks noChangeArrowheads="1"/>
            </p:cNvSpPr>
            <p:nvPr/>
          </p:nvSpPr>
          <p:spPr bwMode="auto">
            <a:xfrm>
              <a:off x="2648" y="12545"/>
              <a:ext cx="40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2403475" eaLnBrk="0" hangingPunct="0">
                <a:defRPr sz="1200" b="1">
                  <a:solidFill>
                    <a:schemeClr val="bg1"/>
                  </a:solidFill>
                  <a:latin typeface="Arial" charset="0"/>
                  <a:ea typeface="ＭＳ Ｐゴシック" charset="0"/>
                </a:defRPr>
              </a:lvl1pPr>
              <a:lvl2pPr marL="742950" indent="-285750" defTabSz="2403475" eaLnBrk="0" hangingPunct="0">
                <a:defRPr sz="1200" b="1">
                  <a:solidFill>
                    <a:schemeClr val="bg1"/>
                  </a:solidFill>
                  <a:latin typeface="Arial" charset="0"/>
                  <a:ea typeface="ＭＳ Ｐゴシック" charset="0"/>
                </a:defRPr>
              </a:lvl2pPr>
              <a:lvl3pPr marL="1143000" indent="-228600" defTabSz="2403475" eaLnBrk="0" hangingPunct="0">
                <a:defRPr sz="1200" b="1">
                  <a:solidFill>
                    <a:schemeClr val="bg1"/>
                  </a:solidFill>
                  <a:latin typeface="Arial" charset="0"/>
                  <a:ea typeface="ＭＳ Ｐゴシック" charset="0"/>
                </a:defRPr>
              </a:lvl3pPr>
              <a:lvl4pPr marL="1600200" indent="-228600" defTabSz="2403475" eaLnBrk="0" hangingPunct="0">
                <a:defRPr sz="1200" b="1">
                  <a:solidFill>
                    <a:schemeClr val="bg1"/>
                  </a:solidFill>
                  <a:latin typeface="Arial" charset="0"/>
                  <a:ea typeface="ＭＳ Ｐゴシック" charset="0"/>
                </a:defRPr>
              </a:lvl4pPr>
              <a:lvl5pPr marL="2057400" indent="-228600" defTabSz="2403475" eaLnBrk="0" hangingPunct="0">
                <a:defRPr sz="1200" b="1">
                  <a:solidFill>
                    <a:schemeClr val="bg1"/>
                  </a:solidFill>
                  <a:latin typeface="Arial" charset="0"/>
                  <a:ea typeface="ＭＳ Ｐゴシック" charset="0"/>
                </a:defRPr>
              </a:lvl5pPr>
              <a:lvl6pPr marL="2514600" indent="-228600" defTabSz="2403475" eaLnBrk="0" fontAlgn="base" hangingPunct="0">
                <a:spcBef>
                  <a:spcPct val="0"/>
                </a:spcBef>
                <a:spcAft>
                  <a:spcPct val="0"/>
                </a:spcAft>
                <a:defRPr sz="1200" b="1">
                  <a:solidFill>
                    <a:schemeClr val="bg1"/>
                  </a:solidFill>
                  <a:latin typeface="Arial" charset="0"/>
                  <a:ea typeface="ＭＳ Ｐゴシック" charset="0"/>
                </a:defRPr>
              </a:lvl6pPr>
              <a:lvl7pPr marL="2971800" indent="-228600" defTabSz="2403475" eaLnBrk="0" fontAlgn="base" hangingPunct="0">
                <a:spcBef>
                  <a:spcPct val="0"/>
                </a:spcBef>
                <a:spcAft>
                  <a:spcPct val="0"/>
                </a:spcAft>
                <a:defRPr sz="1200" b="1">
                  <a:solidFill>
                    <a:schemeClr val="bg1"/>
                  </a:solidFill>
                  <a:latin typeface="Arial" charset="0"/>
                  <a:ea typeface="ＭＳ Ｐゴシック" charset="0"/>
                </a:defRPr>
              </a:lvl7pPr>
              <a:lvl8pPr marL="3429000" indent="-228600" defTabSz="2403475" eaLnBrk="0" fontAlgn="base" hangingPunct="0">
                <a:spcBef>
                  <a:spcPct val="0"/>
                </a:spcBef>
                <a:spcAft>
                  <a:spcPct val="0"/>
                </a:spcAft>
                <a:defRPr sz="1200" b="1">
                  <a:solidFill>
                    <a:schemeClr val="bg1"/>
                  </a:solidFill>
                  <a:latin typeface="Arial" charset="0"/>
                  <a:ea typeface="ＭＳ Ｐゴシック" charset="0"/>
                </a:defRPr>
              </a:lvl8pPr>
              <a:lvl9pPr marL="3886200" indent="-228600" defTabSz="2403475" eaLnBrk="0" fontAlgn="base" hangingPunct="0">
                <a:spcBef>
                  <a:spcPct val="0"/>
                </a:spcBef>
                <a:spcAft>
                  <a:spcPct val="0"/>
                </a:spcAft>
                <a:defRPr sz="1200" b="1">
                  <a:solidFill>
                    <a:schemeClr val="bg1"/>
                  </a:solidFill>
                  <a:latin typeface="Arial" charset="0"/>
                  <a:ea typeface="ＭＳ Ｐゴシック" charset="0"/>
                </a:defRPr>
              </a:lvl9pPr>
            </a:lstStyle>
            <a:p>
              <a:pPr eaLnBrk="1" fontAlgn="base" hangingPunct="1">
                <a:spcBef>
                  <a:spcPct val="0"/>
                </a:spcBef>
                <a:spcAft>
                  <a:spcPct val="0"/>
                </a:spcAft>
              </a:pPr>
              <a:r>
                <a:rPr lang="en-US" smtClean="0">
                  <a:solidFill>
                    <a:srgbClr val="000000"/>
                  </a:solidFill>
                </a:rPr>
                <a:t>HIF1</a:t>
              </a:r>
              <a:r>
                <a:rPr lang="en-US" sz="1000">
                  <a:solidFill>
                    <a:srgbClr val="000000"/>
                  </a:solidFill>
                  <a:latin typeface="Symbol" charset="0"/>
                </a:rPr>
                <a:t>a</a:t>
              </a:r>
            </a:p>
          </p:txBody>
        </p:sp>
      </p:grpSp>
    </p:spTree>
    <p:extLst>
      <p:ext uri="{BB962C8B-B14F-4D97-AF65-F5344CB8AC3E}">
        <p14:creationId xmlns:p14="http://schemas.microsoft.com/office/powerpoint/2010/main" val="3060782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0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6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0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9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19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2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2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1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7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12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7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05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068"/>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09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10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11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12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17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06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101"/>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217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138"/>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213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6168"/>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132"/>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213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07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42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077"/>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2071"/>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075"/>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2113"/>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075"/>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082"/>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2112"/>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2102"/>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0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8" grpId="0" animBg="1"/>
      <p:bldP spid="2060" grpId="0" animBg="1"/>
      <p:bldP spid="2062" grpId="0" animBg="1"/>
      <p:bldP spid="2063" grpId="0" animBg="1"/>
      <p:bldP spid="2068" grpId="0" animBg="1"/>
      <p:bldP spid="2069" grpId="0" animBg="1"/>
      <p:bldP spid="2070" grpId="0" animBg="1"/>
      <p:bldP spid="2071" grpId="0" animBg="1"/>
      <p:bldP spid="2072" grpId="0" animBg="1"/>
      <p:bldP spid="2075" grpId="0" animBg="1"/>
      <p:bldP spid="2076" grpId="0" animBg="1"/>
      <p:bldP spid="2077" grpId="0" animBg="1"/>
      <p:bldP spid="2078" grpId="0" animBg="1"/>
      <p:bldP spid="2152" grpId="0"/>
      <p:bldP spid="2429" grpId="0" animBg="1"/>
      <p:bldP spid="6196" grpId="0"/>
      <p:bldP spid="619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lstStyle/>
          <a:p>
            <a:r>
              <a:rPr lang="es-ES" dirty="0" smtClean="0"/>
              <a:t>VHL</a:t>
            </a:r>
            <a:endParaRPr lang="es-ES" dirty="0"/>
          </a:p>
        </p:txBody>
      </p:sp>
      <p:sp>
        <p:nvSpPr>
          <p:cNvPr id="4" name="Subtítulo 3"/>
          <p:cNvSpPr>
            <a:spLocks noGrp="1"/>
          </p:cNvSpPr>
          <p:nvPr>
            <p:ph type="subTitle" idx="1"/>
          </p:nvPr>
        </p:nvSpPr>
        <p:spPr>
          <a:xfrm>
            <a:off x="611560" y="3886200"/>
            <a:ext cx="7920880" cy="1752600"/>
          </a:xfrm>
        </p:spPr>
        <p:txBody>
          <a:bodyPr/>
          <a:lstStyle/>
          <a:p>
            <a:r>
              <a:rPr lang="es-ES" i="1" dirty="0" smtClean="0"/>
              <a:t>Von </a:t>
            </a:r>
            <a:r>
              <a:rPr lang="es-ES" i="1" dirty="0" err="1" smtClean="0"/>
              <a:t>Hippel-Lindau</a:t>
            </a:r>
            <a:r>
              <a:rPr lang="es-ES" i="1" dirty="0" smtClean="0"/>
              <a:t> (HIF </a:t>
            </a:r>
            <a:r>
              <a:rPr lang="es-ES" i="1" dirty="0" err="1" smtClean="0"/>
              <a:t>Ub</a:t>
            </a:r>
            <a:r>
              <a:rPr lang="es-ES" i="1" dirty="0" smtClean="0"/>
              <a:t> </a:t>
            </a:r>
            <a:r>
              <a:rPr lang="es-ES" i="1" dirty="0" err="1" smtClean="0"/>
              <a:t>Ligasa</a:t>
            </a:r>
            <a:r>
              <a:rPr lang="es-ES" i="1" dirty="0" smtClean="0"/>
              <a:t>)</a:t>
            </a:r>
          </a:p>
          <a:p>
            <a:r>
              <a:rPr lang="es-ES" i="1" dirty="0" smtClean="0"/>
              <a:t>TSG que </a:t>
            </a:r>
            <a:r>
              <a:rPr lang="es-ES" i="1" dirty="0" smtClean="0">
                <a:solidFill>
                  <a:srgbClr val="FFFF00"/>
                </a:solidFill>
              </a:rPr>
              <a:t>evita</a:t>
            </a:r>
            <a:r>
              <a:rPr lang="es-ES" i="1" dirty="0" smtClean="0"/>
              <a:t> angiog</a:t>
            </a:r>
            <a:r>
              <a:rPr lang="es-ES" i="1" dirty="0" smtClean="0"/>
              <a:t>énesis y tumor</a:t>
            </a:r>
            <a:endParaRPr lang="es-ES" i="1" dirty="0"/>
          </a:p>
        </p:txBody>
      </p:sp>
    </p:spTree>
    <p:extLst>
      <p:ext uri="{BB962C8B-B14F-4D97-AF65-F5344CB8AC3E}">
        <p14:creationId xmlns:p14="http://schemas.microsoft.com/office/powerpoint/2010/main" val="3599409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255588" y="6072188"/>
            <a:ext cx="7416800"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68275" algn="l"/>
              </a:tabLst>
              <a:defRPr sz="2000" b="1">
                <a:solidFill>
                  <a:schemeClr val="bg1"/>
                </a:solidFill>
                <a:latin typeface="Arial" charset="0"/>
                <a:ea typeface="ＭＳ Ｐゴシック" charset="0"/>
                <a:cs typeface="ＭＳ Ｐゴシック" charset="0"/>
              </a:defRPr>
            </a:lvl1pPr>
            <a:lvl2pPr marL="37931725" indent="-37474525" eaLnBrk="0" hangingPunct="0">
              <a:tabLst>
                <a:tab pos="168275" algn="l"/>
              </a:tabLst>
              <a:defRPr sz="2000" b="1">
                <a:solidFill>
                  <a:schemeClr val="bg1"/>
                </a:solidFill>
                <a:latin typeface="Arial" charset="0"/>
                <a:ea typeface="ＭＳ Ｐゴシック" charset="0"/>
              </a:defRPr>
            </a:lvl2pPr>
            <a:lvl3pPr eaLnBrk="0" hangingPunct="0">
              <a:tabLst>
                <a:tab pos="168275" algn="l"/>
              </a:tabLst>
              <a:defRPr sz="2000" b="1">
                <a:solidFill>
                  <a:schemeClr val="bg1"/>
                </a:solidFill>
                <a:latin typeface="Arial" charset="0"/>
                <a:ea typeface="ＭＳ Ｐゴシック" charset="0"/>
              </a:defRPr>
            </a:lvl3pPr>
            <a:lvl4pPr eaLnBrk="0" hangingPunct="0">
              <a:tabLst>
                <a:tab pos="168275" algn="l"/>
              </a:tabLst>
              <a:defRPr sz="2000" b="1">
                <a:solidFill>
                  <a:schemeClr val="bg1"/>
                </a:solidFill>
                <a:latin typeface="Arial" charset="0"/>
                <a:ea typeface="ＭＳ Ｐゴシック" charset="0"/>
              </a:defRPr>
            </a:lvl4pPr>
            <a:lvl5pPr eaLnBrk="0" hangingPunct="0">
              <a:tabLst>
                <a:tab pos="168275" algn="l"/>
              </a:tabLst>
              <a:defRPr sz="2000" b="1">
                <a:solidFill>
                  <a:schemeClr val="bg1"/>
                </a:solidFill>
                <a:latin typeface="Arial" charset="0"/>
                <a:ea typeface="ＭＳ Ｐゴシック" charset="0"/>
              </a:defRPr>
            </a:lvl5pPr>
            <a:lvl6pPr marL="457200" eaLnBrk="0" fontAlgn="base" hangingPunct="0">
              <a:spcBef>
                <a:spcPct val="0"/>
              </a:spcBef>
              <a:spcAft>
                <a:spcPct val="0"/>
              </a:spcAft>
              <a:tabLst>
                <a:tab pos="168275" algn="l"/>
              </a:tabLst>
              <a:defRPr sz="2000" b="1">
                <a:solidFill>
                  <a:schemeClr val="bg1"/>
                </a:solidFill>
                <a:latin typeface="Arial" charset="0"/>
                <a:ea typeface="ＭＳ Ｐゴシック" charset="0"/>
              </a:defRPr>
            </a:lvl6pPr>
            <a:lvl7pPr marL="914400" eaLnBrk="0" fontAlgn="base" hangingPunct="0">
              <a:spcBef>
                <a:spcPct val="0"/>
              </a:spcBef>
              <a:spcAft>
                <a:spcPct val="0"/>
              </a:spcAft>
              <a:tabLst>
                <a:tab pos="168275" algn="l"/>
              </a:tabLst>
              <a:defRPr sz="2000" b="1">
                <a:solidFill>
                  <a:schemeClr val="bg1"/>
                </a:solidFill>
                <a:latin typeface="Arial" charset="0"/>
                <a:ea typeface="ＭＳ Ｐゴシック" charset="0"/>
              </a:defRPr>
            </a:lvl7pPr>
            <a:lvl8pPr marL="1371600" eaLnBrk="0" fontAlgn="base" hangingPunct="0">
              <a:spcBef>
                <a:spcPct val="0"/>
              </a:spcBef>
              <a:spcAft>
                <a:spcPct val="0"/>
              </a:spcAft>
              <a:tabLst>
                <a:tab pos="168275" algn="l"/>
              </a:tabLst>
              <a:defRPr sz="2000" b="1">
                <a:solidFill>
                  <a:schemeClr val="bg1"/>
                </a:solidFill>
                <a:latin typeface="Arial" charset="0"/>
                <a:ea typeface="ＭＳ Ｐゴシック" charset="0"/>
              </a:defRPr>
            </a:lvl8pPr>
            <a:lvl9pPr marL="1828800" eaLnBrk="0" fontAlgn="base" hangingPunct="0">
              <a:spcBef>
                <a:spcPct val="0"/>
              </a:spcBef>
              <a:spcAft>
                <a:spcPct val="0"/>
              </a:spcAft>
              <a:tabLst>
                <a:tab pos="168275" algn="l"/>
              </a:tabLst>
              <a:defRPr sz="2000" b="1">
                <a:solidFill>
                  <a:schemeClr val="bg1"/>
                </a:solidFill>
                <a:latin typeface="Arial" charset="0"/>
                <a:ea typeface="ＭＳ Ｐゴシック" charset="0"/>
              </a:defRPr>
            </a:lvl9pPr>
          </a:lstStyle>
          <a:p>
            <a:pPr defTabSz="457200" eaLnBrk="1" hangingPunct="1">
              <a:spcAft>
                <a:spcPct val="25000"/>
              </a:spcAft>
            </a:pPr>
            <a:r>
              <a:rPr lang="en-US" sz="1400" b="0" smtClean="0">
                <a:solidFill>
                  <a:srgbClr val="000000"/>
                </a:solidFill>
                <a:cs typeface="Arial" charset="0"/>
              </a:rPr>
              <a:t>VHL=von Hippel-Lindau; FH=fumarate hydratase; BHD=Birt-Hogg-Dubé.</a:t>
            </a:r>
          </a:p>
          <a:p>
            <a:pPr defTabSz="457200" eaLnBrk="1" hangingPunct="1">
              <a:spcAft>
                <a:spcPct val="25000"/>
              </a:spcAft>
            </a:pPr>
            <a:r>
              <a:rPr lang="en-US" sz="1200" b="0" smtClean="0">
                <a:solidFill>
                  <a:srgbClr val="000000"/>
                </a:solidFill>
              </a:rPr>
              <a:t>Modified from Linehan WM et al. </a:t>
            </a:r>
            <a:r>
              <a:rPr lang="en-US" sz="1200" b="0" i="1" smtClean="0">
                <a:solidFill>
                  <a:srgbClr val="000000"/>
                </a:solidFill>
              </a:rPr>
              <a:t>J Urol</a:t>
            </a:r>
            <a:r>
              <a:rPr lang="en-US" sz="1200" b="0" smtClean="0">
                <a:solidFill>
                  <a:srgbClr val="000000"/>
                </a:solidFill>
              </a:rPr>
              <a:t>. 2003;170:2163-2172.</a:t>
            </a:r>
            <a:r>
              <a:rPr lang="en-US" sz="1200" b="0" smtClean="0">
                <a:solidFill>
                  <a:srgbClr val="000000"/>
                </a:solidFill>
                <a:cs typeface="Arial" charset="0"/>
              </a:rPr>
              <a:t> </a:t>
            </a:r>
            <a:endParaRPr lang="en-US" sz="1200" b="0" smtClean="0">
              <a:solidFill>
                <a:srgbClr val="000000"/>
              </a:solidFill>
            </a:endParaRPr>
          </a:p>
        </p:txBody>
      </p:sp>
      <p:sp>
        <p:nvSpPr>
          <p:cNvPr id="17412" name="Text Box 5"/>
          <p:cNvSpPr txBox="1">
            <a:spLocks noChangeArrowheads="1"/>
          </p:cNvSpPr>
          <p:nvPr/>
        </p:nvSpPr>
        <p:spPr bwMode="auto">
          <a:xfrm>
            <a:off x="3810000" y="1447800"/>
            <a:ext cx="12938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3200" smtClean="0">
                <a:solidFill>
                  <a:srgbClr val="000000"/>
                </a:solidFill>
              </a:rPr>
              <a:t>RCC</a:t>
            </a:r>
            <a:endParaRPr lang="en-US" sz="3200" baseline="30000" smtClean="0">
              <a:solidFill>
                <a:srgbClr val="000000"/>
              </a:solidFill>
            </a:endParaRPr>
          </a:p>
        </p:txBody>
      </p:sp>
      <p:grpSp>
        <p:nvGrpSpPr>
          <p:cNvPr id="17413" name="Group 6"/>
          <p:cNvGrpSpPr>
            <a:grpSpLocks/>
          </p:cNvGrpSpPr>
          <p:nvPr/>
        </p:nvGrpSpPr>
        <p:grpSpPr bwMode="auto">
          <a:xfrm>
            <a:off x="127000" y="2847975"/>
            <a:ext cx="2828925" cy="2749550"/>
            <a:chOff x="80" y="1794"/>
            <a:chExt cx="1782" cy="1732"/>
          </a:xfrm>
        </p:grpSpPr>
        <p:pic>
          <p:nvPicPr>
            <p:cNvPr id="17436" name="Picture 7" descr="Untitled-1"/>
            <p:cNvPicPr>
              <a:picLocks noChangeAspect="1" noChangeArrowheads="1"/>
            </p:cNvPicPr>
            <p:nvPr/>
          </p:nvPicPr>
          <p:blipFill>
            <a:blip r:embed="rId3">
              <a:extLst>
                <a:ext uri="{28A0092B-C50C-407E-A947-70E740481C1C}">
                  <a14:useLocalDpi xmlns:a14="http://schemas.microsoft.com/office/drawing/2010/main" val="0"/>
                </a:ext>
              </a:extLst>
            </a:blip>
            <a:srcRect r="80206"/>
            <a:stretch>
              <a:fillRect/>
            </a:stretch>
          </p:blipFill>
          <p:spPr bwMode="auto">
            <a:xfrm>
              <a:off x="939" y="1794"/>
              <a:ext cx="923"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7" name="Text Box 8"/>
            <p:cNvSpPr txBox="1">
              <a:spLocks noChangeArrowheads="1"/>
            </p:cNvSpPr>
            <p:nvPr/>
          </p:nvSpPr>
          <p:spPr bwMode="auto">
            <a:xfrm>
              <a:off x="968" y="2727"/>
              <a:ext cx="82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r>
                <a:rPr lang="en-US" smtClean="0">
                  <a:solidFill>
                    <a:srgbClr val="000000"/>
                  </a:solidFill>
                </a:rPr>
                <a:t>Clear cell</a:t>
              </a:r>
            </a:p>
          </p:txBody>
        </p:sp>
        <p:sp>
          <p:nvSpPr>
            <p:cNvPr id="17438" name="Text Box 9"/>
            <p:cNvSpPr txBox="1">
              <a:spLocks noChangeArrowheads="1"/>
            </p:cNvSpPr>
            <p:nvPr/>
          </p:nvSpPr>
          <p:spPr bwMode="auto">
            <a:xfrm>
              <a:off x="1056" y="2973"/>
              <a:ext cx="65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i="1" smtClean="0">
                  <a:solidFill>
                    <a:srgbClr val="000000"/>
                  </a:solidFill>
                </a:rPr>
                <a:t>75%</a:t>
              </a:r>
              <a:r>
                <a:rPr lang="en-US" b="0" i="1" smtClean="0">
                  <a:solidFill>
                    <a:srgbClr val="000000"/>
                  </a:solidFill>
                </a:rPr>
                <a:t> </a:t>
              </a:r>
            </a:p>
          </p:txBody>
        </p:sp>
        <p:grpSp>
          <p:nvGrpSpPr>
            <p:cNvPr id="17439" name="Group 10"/>
            <p:cNvGrpSpPr>
              <a:grpSpLocks/>
            </p:cNvGrpSpPr>
            <p:nvPr/>
          </p:nvGrpSpPr>
          <p:grpSpPr bwMode="auto">
            <a:xfrm>
              <a:off x="80" y="2771"/>
              <a:ext cx="872" cy="755"/>
              <a:chOff x="80" y="2771"/>
              <a:chExt cx="872" cy="755"/>
            </a:xfrm>
          </p:grpSpPr>
          <p:sp>
            <p:nvSpPr>
              <p:cNvPr id="17441" name="Text Box 11"/>
              <p:cNvSpPr txBox="1">
                <a:spLocks noChangeArrowheads="1"/>
              </p:cNvSpPr>
              <p:nvPr/>
            </p:nvSpPr>
            <p:spPr bwMode="auto">
              <a:xfrm>
                <a:off x="481" y="2771"/>
                <a:ext cx="47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defTabSz="457200" eaLnBrk="1" hangingPunct="1">
                  <a:spcBef>
                    <a:spcPct val="50000"/>
                  </a:spcBef>
                </a:pPr>
                <a:r>
                  <a:rPr lang="en-US" sz="1400" smtClean="0">
                    <a:solidFill>
                      <a:srgbClr val="000000"/>
                    </a:solidFill>
                  </a:rPr>
                  <a:t>Type</a:t>
                </a:r>
              </a:p>
            </p:txBody>
          </p:sp>
          <p:sp>
            <p:nvSpPr>
              <p:cNvPr id="17442" name="Text Box 12"/>
              <p:cNvSpPr txBox="1">
                <a:spLocks noChangeArrowheads="1"/>
              </p:cNvSpPr>
              <p:nvPr/>
            </p:nvSpPr>
            <p:spPr bwMode="auto">
              <a:xfrm>
                <a:off x="80" y="3068"/>
                <a:ext cx="87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defTabSz="457200" eaLnBrk="1" hangingPunct="1">
                  <a:spcBef>
                    <a:spcPct val="50000"/>
                  </a:spcBef>
                </a:pPr>
                <a:r>
                  <a:rPr lang="en-US" sz="1400" smtClean="0">
                    <a:solidFill>
                      <a:srgbClr val="000000"/>
                    </a:solidFill>
                  </a:rPr>
                  <a:t>Incidence (%)</a:t>
                </a:r>
              </a:p>
            </p:txBody>
          </p:sp>
          <p:sp>
            <p:nvSpPr>
              <p:cNvPr id="17443" name="Text Box 13"/>
              <p:cNvSpPr txBox="1">
                <a:spLocks noChangeArrowheads="1"/>
              </p:cNvSpPr>
              <p:nvPr/>
            </p:nvSpPr>
            <p:spPr bwMode="auto">
              <a:xfrm>
                <a:off x="110" y="3254"/>
                <a:ext cx="84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r" defTabSz="457200" eaLnBrk="1" hangingPunct="1">
                  <a:lnSpc>
                    <a:spcPct val="80000"/>
                  </a:lnSpc>
                  <a:spcBef>
                    <a:spcPct val="50000"/>
                  </a:spcBef>
                </a:pPr>
                <a:r>
                  <a:rPr lang="en-US" sz="1400" smtClean="0">
                    <a:solidFill>
                      <a:srgbClr val="000000"/>
                    </a:solidFill>
                  </a:rPr>
                  <a:t>Associated mutations</a:t>
                </a:r>
              </a:p>
            </p:txBody>
          </p:sp>
        </p:grpSp>
        <p:sp>
          <p:nvSpPr>
            <p:cNvPr id="17440" name="Text Box 14"/>
            <p:cNvSpPr txBox="1">
              <a:spLocks noChangeArrowheads="1"/>
            </p:cNvSpPr>
            <p:nvPr/>
          </p:nvSpPr>
          <p:spPr bwMode="auto">
            <a:xfrm>
              <a:off x="1056" y="3228"/>
              <a:ext cx="65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i="1" smtClean="0">
                  <a:solidFill>
                    <a:srgbClr val="000000"/>
                  </a:solidFill>
                </a:rPr>
                <a:t>VHL </a:t>
              </a:r>
              <a:r>
                <a:rPr lang="en-US" b="0" i="1" smtClean="0">
                  <a:solidFill>
                    <a:srgbClr val="000000"/>
                  </a:solidFill>
                </a:rPr>
                <a:t> </a:t>
              </a:r>
            </a:p>
          </p:txBody>
        </p:sp>
      </p:grpSp>
      <p:sp>
        <p:nvSpPr>
          <p:cNvPr id="17414" name="Line 15"/>
          <p:cNvSpPr>
            <a:spLocks noChangeShapeType="1"/>
          </p:cNvSpPr>
          <p:nvPr/>
        </p:nvSpPr>
        <p:spPr bwMode="auto">
          <a:xfrm flipV="1">
            <a:off x="2173288" y="2486025"/>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sp>
        <p:nvSpPr>
          <p:cNvPr id="17415" name="Line 16"/>
          <p:cNvSpPr>
            <a:spLocks noChangeShapeType="1"/>
          </p:cNvSpPr>
          <p:nvPr/>
        </p:nvSpPr>
        <p:spPr bwMode="auto">
          <a:xfrm>
            <a:off x="2157413" y="2493963"/>
            <a:ext cx="30337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sp>
        <p:nvSpPr>
          <p:cNvPr id="17416" name="Line 17"/>
          <p:cNvSpPr>
            <a:spLocks noChangeShapeType="1"/>
          </p:cNvSpPr>
          <p:nvPr/>
        </p:nvSpPr>
        <p:spPr bwMode="auto">
          <a:xfrm flipV="1">
            <a:off x="4495800" y="1981200"/>
            <a:ext cx="0" cy="4619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grpSp>
        <p:nvGrpSpPr>
          <p:cNvPr id="17417" name="Group 19"/>
          <p:cNvGrpSpPr>
            <a:grpSpLocks/>
          </p:cNvGrpSpPr>
          <p:nvPr/>
        </p:nvGrpSpPr>
        <p:grpSpPr bwMode="auto">
          <a:xfrm>
            <a:off x="2900363" y="2847975"/>
            <a:ext cx="1473200" cy="2660650"/>
            <a:chOff x="1827" y="1794"/>
            <a:chExt cx="928" cy="1676"/>
          </a:xfrm>
        </p:grpSpPr>
        <p:pic>
          <p:nvPicPr>
            <p:cNvPr id="17432" name="Picture 20" descr="Untitled-1"/>
            <p:cNvPicPr>
              <a:picLocks noChangeAspect="1" noChangeArrowheads="1"/>
            </p:cNvPicPr>
            <p:nvPr/>
          </p:nvPicPr>
          <p:blipFill>
            <a:blip r:embed="rId3">
              <a:extLst>
                <a:ext uri="{28A0092B-C50C-407E-A947-70E740481C1C}">
                  <a14:useLocalDpi xmlns:a14="http://schemas.microsoft.com/office/drawing/2010/main" val="0"/>
                </a:ext>
              </a:extLst>
            </a:blip>
            <a:srcRect l="19450" r="61055"/>
            <a:stretch>
              <a:fillRect/>
            </a:stretch>
          </p:blipFill>
          <p:spPr bwMode="auto">
            <a:xfrm>
              <a:off x="1846" y="1794"/>
              <a:ext cx="909"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3" name="Text Box 21"/>
            <p:cNvSpPr txBox="1">
              <a:spLocks noChangeArrowheads="1"/>
            </p:cNvSpPr>
            <p:nvPr/>
          </p:nvSpPr>
          <p:spPr bwMode="auto">
            <a:xfrm>
              <a:off x="1827" y="2775"/>
              <a:ext cx="8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r>
                <a:rPr lang="en-US" sz="1400" b="0" smtClean="0">
                  <a:solidFill>
                    <a:srgbClr val="000000"/>
                  </a:solidFill>
                </a:rPr>
                <a:t>Papillary type 1</a:t>
              </a:r>
            </a:p>
          </p:txBody>
        </p:sp>
        <p:sp>
          <p:nvSpPr>
            <p:cNvPr id="17434" name="Text Box 22"/>
            <p:cNvSpPr txBox="1">
              <a:spLocks noChangeArrowheads="1"/>
            </p:cNvSpPr>
            <p:nvPr/>
          </p:nvSpPr>
          <p:spPr bwMode="auto">
            <a:xfrm>
              <a:off x="1942"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1600" b="0" i="1" smtClean="0">
                  <a:solidFill>
                    <a:srgbClr val="000000"/>
                  </a:solidFill>
                </a:rPr>
                <a:t>5%</a:t>
              </a:r>
            </a:p>
          </p:txBody>
        </p:sp>
        <p:sp>
          <p:nvSpPr>
            <p:cNvPr id="17435" name="Text Box 23"/>
            <p:cNvSpPr txBox="1">
              <a:spLocks noChangeArrowheads="1"/>
            </p:cNvSpPr>
            <p:nvPr/>
          </p:nvSpPr>
          <p:spPr bwMode="auto">
            <a:xfrm>
              <a:off x="1932"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1600" b="0" i="1" smtClean="0">
                  <a:solidFill>
                    <a:srgbClr val="000000"/>
                  </a:solidFill>
                </a:rPr>
                <a:t>c-Met </a:t>
              </a:r>
            </a:p>
          </p:txBody>
        </p:sp>
      </p:grpSp>
      <p:sp>
        <p:nvSpPr>
          <p:cNvPr id="17418" name="Line 24"/>
          <p:cNvSpPr>
            <a:spLocks noChangeShapeType="1"/>
          </p:cNvSpPr>
          <p:nvPr/>
        </p:nvSpPr>
        <p:spPr bwMode="auto">
          <a:xfrm flipV="1">
            <a:off x="3668713" y="2487613"/>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sp>
        <p:nvSpPr>
          <p:cNvPr id="17419" name="Line 25"/>
          <p:cNvSpPr>
            <a:spLocks noChangeShapeType="1"/>
          </p:cNvSpPr>
          <p:nvPr/>
        </p:nvSpPr>
        <p:spPr bwMode="auto">
          <a:xfrm>
            <a:off x="5172075" y="2493963"/>
            <a:ext cx="1533525" cy="2063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sp>
        <p:nvSpPr>
          <p:cNvPr id="17420" name="Line 26"/>
          <p:cNvSpPr>
            <a:spLocks noChangeShapeType="1"/>
          </p:cNvSpPr>
          <p:nvPr/>
        </p:nvSpPr>
        <p:spPr bwMode="auto">
          <a:xfrm flipV="1">
            <a:off x="5170488" y="2463800"/>
            <a:ext cx="0" cy="327025"/>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grpSp>
        <p:nvGrpSpPr>
          <p:cNvPr id="17421" name="Group 27"/>
          <p:cNvGrpSpPr>
            <a:grpSpLocks/>
          </p:cNvGrpSpPr>
          <p:nvPr/>
        </p:nvGrpSpPr>
        <p:grpSpPr bwMode="auto">
          <a:xfrm>
            <a:off x="4487863" y="2847975"/>
            <a:ext cx="1446212" cy="2660650"/>
            <a:chOff x="2827" y="1794"/>
            <a:chExt cx="911" cy="1676"/>
          </a:xfrm>
        </p:grpSpPr>
        <p:sp>
          <p:nvSpPr>
            <p:cNvPr id="17428" name="Text Box 28"/>
            <p:cNvSpPr txBox="1">
              <a:spLocks noChangeArrowheads="1"/>
            </p:cNvSpPr>
            <p:nvPr/>
          </p:nvSpPr>
          <p:spPr bwMode="auto">
            <a:xfrm>
              <a:off x="2827" y="2775"/>
              <a:ext cx="91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r>
                <a:rPr lang="en-US" sz="1400" b="0" smtClean="0">
                  <a:solidFill>
                    <a:srgbClr val="000000"/>
                  </a:solidFill>
                </a:rPr>
                <a:t>Papillary type 2 </a:t>
              </a:r>
            </a:p>
          </p:txBody>
        </p:sp>
        <p:sp>
          <p:nvSpPr>
            <p:cNvPr id="17429" name="Text Box 29"/>
            <p:cNvSpPr txBox="1">
              <a:spLocks noChangeArrowheads="1"/>
            </p:cNvSpPr>
            <p:nvPr/>
          </p:nvSpPr>
          <p:spPr bwMode="auto">
            <a:xfrm>
              <a:off x="2958"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1600" b="0" i="1" smtClean="0">
                  <a:solidFill>
                    <a:srgbClr val="000000"/>
                  </a:solidFill>
                </a:rPr>
                <a:t>10%</a:t>
              </a:r>
            </a:p>
          </p:txBody>
        </p:sp>
        <p:sp>
          <p:nvSpPr>
            <p:cNvPr id="17430" name="Text Box 30"/>
            <p:cNvSpPr txBox="1">
              <a:spLocks noChangeArrowheads="1"/>
            </p:cNvSpPr>
            <p:nvPr/>
          </p:nvSpPr>
          <p:spPr bwMode="auto">
            <a:xfrm>
              <a:off x="2948"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1600" b="0" i="1" smtClean="0">
                  <a:solidFill>
                    <a:srgbClr val="000000"/>
                  </a:solidFill>
                </a:rPr>
                <a:t>FH</a:t>
              </a:r>
            </a:p>
          </p:txBody>
        </p:sp>
        <p:pic>
          <p:nvPicPr>
            <p:cNvPr id="17431" name="Picture 31" descr="Untitled-1"/>
            <p:cNvPicPr>
              <a:picLocks noChangeAspect="1" noChangeArrowheads="1"/>
            </p:cNvPicPr>
            <p:nvPr/>
          </p:nvPicPr>
          <p:blipFill>
            <a:blip r:embed="rId3">
              <a:extLst>
                <a:ext uri="{28A0092B-C50C-407E-A947-70E740481C1C}">
                  <a14:useLocalDpi xmlns:a14="http://schemas.microsoft.com/office/drawing/2010/main" val="0"/>
                </a:ext>
              </a:extLst>
            </a:blip>
            <a:srcRect l="40746" r="40768"/>
            <a:stretch>
              <a:fillRect/>
            </a:stretch>
          </p:blipFill>
          <p:spPr bwMode="auto">
            <a:xfrm>
              <a:off x="2839" y="1794"/>
              <a:ext cx="862"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22" name="Line 32"/>
          <p:cNvSpPr>
            <a:spLocks noChangeShapeType="1"/>
          </p:cNvSpPr>
          <p:nvPr/>
        </p:nvSpPr>
        <p:spPr bwMode="auto">
          <a:xfrm flipV="1">
            <a:off x="6680200" y="2501900"/>
            <a:ext cx="0" cy="304800"/>
          </a:xfrm>
          <a:prstGeom prst="line">
            <a:avLst/>
          </a:prstGeom>
          <a:noFill/>
          <a:ln w="381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defTabSz="457200"/>
            <a:endParaRPr lang="es-ES" smtClean="0">
              <a:solidFill>
                <a:srgbClr val="000000"/>
              </a:solidFill>
              <a:latin typeface="Arial"/>
            </a:endParaRPr>
          </a:p>
        </p:txBody>
      </p:sp>
      <p:grpSp>
        <p:nvGrpSpPr>
          <p:cNvPr id="17423" name="Group 33"/>
          <p:cNvGrpSpPr>
            <a:grpSpLocks/>
          </p:cNvGrpSpPr>
          <p:nvPr/>
        </p:nvGrpSpPr>
        <p:grpSpPr bwMode="auto">
          <a:xfrm>
            <a:off x="5992813" y="2847975"/>
            <a:ext cx="1433512" cy="2660650"/>
            <a:chOff x="3775" y="1794"/>
            <a:chExt cx="903" cy="1676"/>
          </a:xfrm>
        </p:grpSpPr>
        <p:sp>
          <p:nvSpPr>
            <p:cNvPr id="17424" name="Text Box 34"/>
            <p:cNvSpPr txBox="1">
              <a:spLocks noChangeArrowheads="1"/>
            </p:cNvSpPr>
            <p:nvPr/>
          </p:nvSpPr>
          <p:spPr bwMode="auto">
            <a:xfrm>
              <a:off x="3855" y="2775"/>
              <a:ext cx="82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r>
                <a:rPr lang="en-US" sz="1400" b="0" smtClean="0">
                  <a:solidFill>
                    <a:srgbClr val="000000"/>
                  </a:solidFill>
                </a:rPr>
                <a:t>Chromophobe</a:t>
              </a:r>
            </a:p>
          </p:txBody>
        </p:sp>
        <p:sp>
          <p:nvSpPr>
            <p:cNvPr id="17425" name="Text Box 35"/>
            <p:cNvSpPr txBox="1">
              <a:spLocks noChangeArrowheads="1"/>
            </p:cNvSpPr>
            <p:nvPr/>
          </p:nvSpPr>
          <p:spPr bwMode="auto">
            <a:xfrm>
              <a:off x="3942" y="301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1600" b="0" i="1" smtClean="0">
                  <a:solidFill>
                    <a:srgbClr val="000000"/>
                  </a:solidFill>
                </a:rPr>
                <a:t>5%</a:t>
              </a:r>
            </a:p>
          </p:txBody>
        </p:sp>
        <p:sp>
          <p:nvSpPr>
            <p:cNvPr id="17426" name="Text Box 36"/>
            <p:cNvSpPr txBox="1">
              <a:spLocks noChangeArrowheads="1"/>
            </p:cNvSpPr>
            <p:nvPr/>
          </p:nvSpPr>
          <p:spPr bwMode="auto">
            <a:xfrm>
              <a:off x="3932" y="3258"/>
              <a:ext cx="6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eaLnBrk="0" hangingPunct="0">
                <a:defRPr sz="2000" b="1">
                  <a:solidFill>
                    <a:schemeClr val="bg1"/>
                  </a:solidFill>
                  <a:latin typeface="Arial" charset="0"/>
                  <a:ea typeface="ＭＳ Ｐゴシック" charset="0"/>
                  <a:cs typeface="ＭＳ Ｐゴシック" charset="0"/>
                </a:defRPr>
              </a:lvl1pPr>
              <a:lvl2pPr marL="37931725" indent="-37474525" eaLnBrk="0" hangingPunct="0">
                <a:defRPr sz="2000" b="1">
                  <a:solidFill>
                    <a:schemeClr val="bg1"/>
                  </a:solidFill>
                  <a:latin typeface="Arial" charset="0"/>
                  <a:ea typeface="ＭＳ Ｐゴシック" charset="0"/>
                </a:defRPr>
              </a:lvl2pPr>
              <a:lvl3pPr eaLnBrk="0" hangingPunct="0">
                <a:defRPr sz="2000" b="1">
                  <a:solidFill>
                    <a:schemeClr val="bg1"/>
                  </a:solidFill>
                  <a:latin typeface="Arial" charset="0"/>
                  <a:ea typeface="ＭＳ Ｐゴシック" charset="0"/>
                </a:defRPr>
              </a:lvl3pPr>
              <a:lvl4pPr eaLnBrk="0" hangingPunct="0">
                <a:defRPr sz="2000" b="1">
                  <a:solidFill>
                    <a:schemeClr val="bg1"/>
                  </a:solidFill>
                  <a:latin typeface="Arial" charset="0"/>
                  <a:ea typeface="ＭＳ Ｐゴシック" charset="0"/>
                </a:defRPr>
              </a:lvl4pPr>
              <a:lvl5pPr eaLnBrk="0" hangingPunct="0">
                <a:defRPr sz="2000" b="1">
                  <a:solidFill>
                    <a:schemeClr val="bg1"/>
                  </a:solidFill>
                  <a:latin typeface="Arial" charset="0"/>
                  <a:ea typeface="ＭＳ Ｐゴシック" charset="0"/>
                </a:defRPr>
              </a:lvl5pPr>
              <a:lvl6pPr marL="457200" eaLnBrk="0" fontAlgn="base" hangingPunct="0">
                <a:spcBef>
                  <a:spcPct val="0"/>
                </a:spcBef>
                <a:spcAft>
                  <a:spcPct val="0"/>
                </a:spcAft>
                <a:defRPr sz="2000" b="1">
                  <a:solidFill>
                    <a:schemeClr val="bg1"/>
                  </a:solidFill>
                  <a:latin typeface="Arial" charset="0"/>
                  <a:ea typeface="ＭＳ Ｐゴシック" charset="0"/>
                </a:defRPr>
              </a:lvl6pPr>
              <a:lvl7pPr marL="914400" eaLnBrk="0" fontAlgn="base" hangingPunct="0">
                <a:spcBef>
                  <a:spcPct val="0"/>
                </a:spcBef>
                <a:spcAft>
                  <a:spcPct val="0"/>
                </a:spcAft>
                <a:defRPr sz="2000" b="1">
                  <a:solidFill>
                    <a:schemeClr val="bg1"/>
                  </a:solidFill>
                  <a:latin typeface="Arial" charset="0"/>
                  <a:ea typeface="ＭＳ Ｐゴシック" charset="0"/>
                </a:defRPr>
              </a:lvl7pPr>
              <a:lvl8pPr marL="1371600" eaLnBrk="0" fontAlgn="base" hangingPunct="0">
                <a:spcBef>
                  <a:spcPct val="0"/>
                </a:spcBef>
                <a:spcAft>
                  <a:spcPct val="0"/>
                </a:spcAft>
                <a:defRPr sz="2000" b="1">
                  <a:solidFill>
                    <a:schemeClr val="bg1"/>
                  </a:solidFill>
                  <a:latin typeface="Arial" charset="0"/>
                  <a:ea typeface="ＭＳ Ｐゴシック" charset="0"/>
                </a:defRPr>
              </a:lvl8pPr>
              <a:lvl9pPr marL="1828800" eaLnBrk="0" fontAlgn="base" hangingPunct="0">
                <a:spcBef>
                  <a:spcPct val="0"/>
                </a:spcBef>
                <a:spcAft>
                  <a:spcPct val="0"/>
                </a:spcAft>
                <a:defRPr sz="2000" b="1">
                  <a:solidFill>
                    <a:schemeClr val="bg1"/>
                  </a:solidFill>
                  <a:latin typeface="Arial" charset="0"/>
                  <a:ea typeface="ＭＳ Ｐゴシック" charset="0"/>
                </a:defRPr>
              </a:lvl9pPr>
            </a:lstStyle>
            <a:p>
              <a:pPr algn="ctr" defTabSz="457200" eaLnBrk="1" hangingPunct="1">
                <a:spcBef>
                  <a:spcPct val="50000"/>
                </a:spcBef>
              </a:pPr>
              <a:r>
                <a:rPr lang="en-US" sz="1600" b="0" i="1" smtClean="0">
                  <a:solidFill>
                    <a:srgbClr val="000000"/>
                  </a:solidFill>
                </a:rPr>
                <a:t>BHD</a:t>
              </a:r>
            </a:p>
          </p:txBody>
        </p:sp>
        <p:pic>
          <p:nvPicPr>
            <p:cNvPr id="17427" name="Picture 37" descr="Untitled-1"/>
            <p:cNvPicPr>
              <a:picLocks noChangeAspect="1" noChangeArrowheads="1"/>
            </p:cNvPicPr>
            <p:nvPr/>
          </p:nvPicPr>
          <p:blipFill>
            <a:blip r:embed="rId3">
              <a:extLst>
                <a:ext uri="{28A0092B-C50C-407E-A947-70E740481C1C}">
                  <a14:useLocalDpi xmlns:a14="http://schemas.microsoft.com/office/drawing/2010/main" val="0"/>
                </a:ext>
              </a:extLst>
            </a:blip>
            <a:srcRect l="60818" r="20374"/>
            <a:stretch>
              <a:fillRect/>
            </a:stretch>
          </p:blipFill>
          <p:spPr bwMode="auto">
            <a:xfrm>
              <a:off x="3775" y="1794"/>
              <a:ext cx="877" cy="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ítulo 1"/>
          <p:cNvSpPr>
            <a:spLocks noGrp="1"/>
          </p:cNvSpPr>
          <p:nvPr>
            <p:ph type="title"/>
          </p:nvPr>
        </p:nvSpPr>
        <p:spPr>
          <a:xfrm>
            <a:off x="314325" y="166688"/>
            <a:ext cx="6625892" cy="600075"/>
          </a:xfrm>
        </p:spPr>
        <p:txBody>
          <a:bodyPr/>
          <a:lstStyle/>
          <a:p>
            <a:r>
              <a:rPr lang="es-ES" dirty="0" err="1" smtClean="0"/>
              <a:t>Histologic</a:t>
            </a:r>
            <a:r>
              <a:rPr lang="es-ES" dirty="0" smtClean="0"/>
              <a:t> </a:t>
            </a:r>
            <a:r>
              <a:rPr lang="es-ES" dirty="0" err="1" smtClean="0"/>
              <a:t>Classification</a:t>
            </a:r>
            <a:r>
              <a:rPr lang="es-ES" dirty="0" smtClean="0"/>
              <a:t> of Human Renal </a:t>
            </a:r>
            <a:r>
              <a:rPr lang="es-ES" dirty="0" err="1" smtClean="0"/>
              <a:t>Epithelial</a:t>
            </a:r>
            <a:r>
              <a:rPr lang="es-ES" dirty="0" smtClean="0"/>
              <a:t> </a:t>
            </a:r>
            <a:r>
              <a:rPr lang="es-ES" dirty="0" err="1" smtClean="0"/>
              <a:t>Neoplasms</a:t>
            </a:r>
            <a:endParaRPr lang="es-ES" dirty="0"/>
          </a:p>
        </p:txBody>
      </p:sp>
      <p:pic>
        <p:nvPicPr>
          <p:cNvPr id="36" name="Imagen 35"/>
          <p:cNvPicPr>
            <a:picLocks noChangeAspect="1"/>
          </p:cNvPicPr>
          <p:nvPr/>
        </p:nvPicPr>
        <p:blipFill>
          <a:blip r:embed="rId4"/>
          <a:stretch>
            <a:fillRect/>
          </a:stretch>
        </p:blipFill>
        <p:spPr>
          <a:xfrm>
            <a:off x="7287984" y="6189125"/>
            <a:ext cx="1258466" cy="497041"/>
          </a:xfrm>
          <a:prstGeom prst="rect">
            <a:avLst/>
          </a:prstGeom>
        </p:spPr>
      </p:pic>
      <p:sp>
        <p:nvSpPr>
          <p:cNvPr id="37" name="CuadroTexto 36"/>
          <p:cNvSpPr txBox="1"/>
          <p:nvPr/>
        </p:nvSpPr>
        <p:spPr>
          <a:xfrm>
            <a:off x="6756679" y="6561305"/>
            <a:ext cx="2326841" cy="276999"/>
          </a:xfrm>
          <a:prstGeom prst="rect">
            <a:avLst/>
          </a:prstGeom>
          <a:noFill/>
        </p:spPr>
        <p:txBody>
          <a:bodyPr wrap="none" rtlCol="0">
            <a:spAutoFit/>
          </a:bodyPr>
          <a:lstStyle/>
          <a:p>
            <a:pPr defTabSz="457200"/>
            <a:r>
              <a:rPr lang="es-ES" sz="1200" b="1" i="1" dirty="0" smtClean="0">
                <a:solidFill>
                  <a:srgbClr val="000000"/>
                </a:solidFill>
                <a:latin typeface="Arial"/>
              </a:rPr>
              <a:t>Creado para curso CES 2013</a:t>
            </a:r>
          </a:p>
        </p:txBody>
      </p:sp>
    </p:spTree>
    <p:extLst>
      <p:ext uri="{BB962C8B-B14F-4D97-AF65-F5344CB8AC3E}">
        <p14:creationId xmlns:p14="http://schemas.microsoft.com/office/powerpoint/2010/main" val="21075657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Oval 2"/>
          <p:cNvSpPr>
            <a:spLocks noChangeArrowheads="1"/>
          </p:cNvSpPr>
          <p:nvPr/>
        </p:nvSpPr>
        <p:spPr bwMode="auto">
          <a:xfrm>
            <a:off x="5005388" y="3475831"/>
            <a:ext cx="384175" cy="384175"/>
          </a:xfrm>
          <a:prstGeom prst="ellipse">
            <a:avLst/>
          </a:prstGeom>
          <a:solidFill>
            <a:schemeClr val="bg1"/>
          </a:solidFill>
          <a:ln w="12700">
            <a:solidFill>
              <a:schemeClr val="bg2"/>
            </a:solidFill>
            <a:round/>
            <a:headEnd/>
            <a:tailEnd/>
          </a:ln>
        </p:spPr>
        <p:txBody>
          <a:bodyPr wrap="none" anchor="ctr"/>
          <a:lstStyle/>
          <a:p>
            <a:pPr marL="342900" indent="-342900" algn="ctr" defTabSz="457200">
              <a:buFont typeface="Wingdings" charset="0"/>
              <a:buNone/>
            </a:pPr>
            <a:r>
              <a:rPr lang="en-US" sz="1600" b="1" smtClean="0">
                <a:solidFill>
                  <a:srgbClr val="000000"/>
                </a:solidFill>
                <a:latin typeface="Arial"/>
              </a:rPr>
              <a:t>Ub</a:t>
            </a:r>
          </a:p>
        </p:txBody>
      </p:sp>
      <p:sp>
        <p:nvSpPr>
          <p:cNvPr id="44035" name="Oval 3"/>
          <p:cNvSpPr>
            <a:spLocks noChangeArrowheads="1"/>
          </p:cNvSpPr>
          <p:nvPr/>
        </p:nvSpPr>
        <p:spPr bwMode="auto">
          <a:xfrm>
            <a:off x="3935413" y="1942306"/>
            <a:ext cx="1828800" cy="503237"/>
          </a:xfrm>
          <a:prstGeom prst="ellipse">
            <a:avLst/>
          </a:prstGeom>
          <a:solidFill>
            <a:schemeClr val="folHlink"/>
          </a:solidFill>
          <a:ln>
            <a:noFill/>
          </a:ln>
          <a:extLst>
            <a:ext uri="{91240B29-F687-4f45-9708-019B960494DF}">
              <a14:hiddenLine xmlns:a14="http://schemas.microsoft.com/office/drawing/2010/main" w="12700">
                <a:solidFill>
                  <a:srgbClr val="000000"/>
                </a:solidFill>
                <a:round/>
                <a:headEnd/>
                <a:tailEnd/>
              </a14:hiddenLine>
            </a:ext>
          </a:extLst>
        </p:spPr>
        <p:txBody>
          <a:bodyPr anchorCtr="1"/>
          <a:lstStyle/>
          <a:p>
            <a:pPr marL="342900" indent="-342900" algn="ctr" defTabSz="457200">
              <a:buFont typeface="Wingdings" charset="0"/>
              <a:buNone/>
            </a:pPr>
            <a:r>
              <a:rPr lang="en-US" b="1" smtClean="0">
                <a:solidFill>
                  <a:srgbClr val="000000"/>
                </a:solidFill>
                <a:latin typeface="Arial"/>
              </a:rPr>
              <a:t>Elongin C</a:t>
            </a:r>
          </a:p>
        </p:txBody>
      </p:sp>
      <p:sp>
        <p:nvSpPr>
          <p:cNvPr id="44036" name="AutoShape 4"/>
          <p:cNvSpPr>
            <a:spLocks noChangeArrowheads="1"/>
          </p:cNvSpPr>
          <p:nvPr/>
        </p:nvSpPr>
        <p:spPr bwMode="auto">
          <a:xfrm flipV="1">
            <a:off x="4645025" y="2324893"/>
            <a:ext cx="381000" cy="304800"/>
          </a:xfrm>
          <a:custGeom>
            <a:avLst/>
            <a:gdLst>
              <a:gd name="T0" fmla="*/ 5880365 w 21600"/>
              <a:gd name="T1" fmla="*/ 2150533 h 21600"/>
              <a:gd name="T2" fmla="*/ 3360208 w 21600"/>
              <a:gd name="T3" fmla="*/ 4301067 h 21600"/>
              <a:gd name="T4" fmla="*/ 840052 w 21600"/>
              <a:gd name="T5" fmla="*/ 2150533 h 21600"/>
              <a:gd name="T6" fmla="*/ 33602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4037" name="Text Box 5"/>
          <p:cNvSpPr txBox="1">
            <a:spLocks noChangeArrowheads="1"/>
          </p:cNvSpPr>
          <p:nvPr/>
        </p:nvSpPr>
        <p:spPr bwMode="auto">
          <a:xfrm>
            <a:off x="4676775" y="2339181"/>
            <a:ext cx="3286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1800" b="1" smtClean="0">
                <a:solidFill>
                  <a:srgbClr val="000000"/>
                </a:solidFill>
                <a:latin typeface="Symbol" charset="0"/>
                <a:cs typeface="ＭＳ Ｐゴシック" charset="0"/>
              </a:rPr>
              <a:t>a</a:t>
            </a:r>
            <a:endParaRPr lang="en-US" sz="4400" b="1" smtClean="0">
              <a:solidFill>
                <a:srgbClr val="000000"/>
              </a:solidFill>
              <a:latin typeface="Helvetica" charset="0"/>
              <a:cs typeface="ＭＳ Ｐゴシック" charset="0"/>
            </a:endParaRPr>
          </a:p>
        </p:txBody>
      </p:sp>
      <p:sp>
        <p:nvSpPr>
          <p:cNvPr id="44038" name="Rectangle 6"/>
          <p:cNvSpPr>
            <a:spLocks noChangeArrowheads="1"/>
          </p:cNvSpPr>
          <p:nvPr/>
        </p:nvSpPr>
        <p:spPr bwMode="auto">
          <a:xfrm>
            <a:off x="2511425" y="2629693"/>
            <a:ext cx="2895600" cy="533400"/>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4039" name="AutoShape 7"/>
          <p:cNvSpPr>
            <a:spLocks noChangeArrowheads="1"/>
          </p:cNvSpPr>
          <p:nvPr/>
        </p:nvSpPr>
        <p:spPr bwMode="auto">
          <a:xfrm>
            <a:off x="2968625" y="2774156"/>
            <a:ext cx="609600" cy="381000"/>
          </a:xfrm>
          <a:prstGeom prst="triangle">
            <a:avLst>
              <a:gd name="adj" fmla="val 50000"/>
            </a:avLst>
          </a:prstGeom>
          <a:solidFill>
            <a:schemeClr val="bg2"/>
          </a:solidFill>
          <a:ln w="12700">
            <a:solidFill>
              <a:schemeClr val="bg2"/>
            </a:solidFill>
            <a:miter lim="800000"/>
            <a:headEnd/>
            <a:tailEnd/>
          </a:ln>
        </p:spPr>
        <p:txBody>
          <a:bodyPr wrap="none" anchor="ctr">
            <a:spAutoFit/>
          </a:bodyPr>
          <a:lstStyle/>
          <a:p>
            <a:pPr defTabSz="457200"/>
            <a:endParaRPr lang="es-ES" smtClean="0">
              <a:solidFill>
                <a:srgbClr val="000000"/>
              </a:solidFill>
              <a:latin typeface="Arial"/>
            </a:endParaRPr>
          </a:p>
        </p:txBody>
      </p:sp>
      <p:sp>
        <p:nvSpPr>
          <p:cNvPr id="44040" name="Text Box 8"/>
          <p:cNvSpPr txBox="1">
            <a:spLocks noChangeArrowheads="1"/>
          </p:cNvSpPr>
          <p:nvPr/>
        </p:nvSpPr>
        <p:spPr bwMode="auto">
          <a:xfrm>
            <a:off x="3109913" y="2815431"/>
            <a:ext cx="309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1800" b="1" smtClean="0">
                <a:solidFill>
                  <a:srgbClr val="000000"/>
                </a:solidFill>
                <a:latin typeface="Symbol" charset="0"/>
                <a:cs typeface="ＭＳ Ｐゴシック" charset="0"/>
              </a:rPr>
              <a:t>b</a:t>
            </a:r>
            <a:endParaRPr lang="en-US" sz="4400" b="1" smtClean="0">
              <a:solidFill>
                <a:srgbClr val="000000"/>
              </a:solidFill>
              <a:latin typeface="Helvetica" charset="0"/>
              <a:cs typeface="ＭＳ Ｐゴシック" charset="0"/>
            </a:endParaRPr>
          </a:p>
        </p:txBody>
      </p:sp>
      <p:sp>
        <p:nvSpPr>
          <p:cNvPr id="44041" name="Text Box 9"/>
          <p:cNvSpPr txBox="1">
            <a:spLocks noChangeArrowheads="1"/>
          </p:cNvSpPr>
          <p:nvPr/>
        </p:nvSpPr>
        <p:spPr bwMode="auto">
          <a:xfrm>
            <a:off x="3578225" y="2629693"/>
            <a:ext cx="111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2800" b="1" smtClean="0">
                <a:solidFill>
                  <a:srgbClr val="000000"/>
                </a:solidFill>
                <a:cs typeface="ＭＳ Ｐゴシック" charset="0"/>
              </a:rPr>
              <a:t>pVHL</a:t>
            </a:r>
          </a:p>
        </p:txBody>
      </p:sp>
      <p:sp>
        <p:nvSpPr>
          <p:cNvPr id="44042" name="AutoShape 10"/>
          <p:cNvSpPr>
            <a:spLocks noChangeArrowheads="1"/>
          </p:cNvSpPr>
          <p:nvPr/>
        </p:nvSpPr>
        <p:spPr bwMode="auto">
          <a:xfrm>
            <a:off x="2716213" y="3186906"/>
            <a:ext cx="1143000" cy="914400"/>
          </a:xfrm>
          <a:custGeom>
            <a:avLst/>
            <a:gdLst>
              <a:gd name="T0" fmla="*/ 30239073 w 21600"/>
              <a:gd name="T1" fmla="*/ 0 h 21600"/>
              <a:gd name="T2" fmla="*/ 7560469 w 21600"/>
              <a:gd name="T3" fmla="*/ 19354798 h 21600"/>
              <a:gd name="T4" fmla="*/ 30239073 w 21600"/>
              <a:gd name="T5" fmla="*/ 9677399 h 21600"/>
              <a:gd name="T6" fmla="*/ 68044221 w 21600"/>
              <a:gd name="T7" fmla="*/ 19354798 h 21600"/>
              <a:gd name="T8" fmla="*/ 52923275 w 21600"/>
              <a:gd name="T9" fmla="*/ 29032200 h 21600"/>
              <a:gd name="T10" fmla="*/ 37802343 w 21600"/>
              <a:gd name="T11" fmla="*/ 1935479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4043" name="Oval 11"/>
          <p:cNvSpPr>
            <a:spLocks noChangeArrowheads="1"/>
          </p:cNvSpPr>
          <p:nvPr/>
        </p:nvSpPr>
        <p:spPr bwMode="auto">
          <a:xfrm>
            <a:off x="4271963" y="3733006"/>
            <a:ext cx="384175" cy="384175"/>
          </a:xfrm>
          <a:prstGeom prst="ellipse">
            <a:avLst/>
          </a:prstGeom>
          <a:solidFill>
            <a:schemeClr val="bg1"/>
          </a:solidFill>
          <a:ln w="12700">
            <a:solidFill>
              <a:schemeClr val="bg2"/>
            </a:solidFill>
            <a:round/>
            <a:headEnd/>
            <a:tailEnd/>
          </a:ln>
        </p:spPr>
        <p:txBody>
          <a:bodyPr wrap="none" anchor="ctr"/>
          <a:lstStyle/>
          <a:p>
            <a:pPr marL="342900" indent="-342900" algn="ctr" defTabSz="457200">
              <a:buFont typeface="Wingdings" charset="0"/>
              <a:buNone/>
            </a:pPr>
            <a:r>
              <a:rPr lang="en-US" sz="1600" b="1" smtClean="0">
                <a:solidFill>
                  <a:srgbClr val="000000"/>
                </a:solidFill>
                <a:latin typeface="Arial"/>
              </a:rPr>
              <a:t>Ub</a:t>
            </a:r>
          </a:p>
        </p:txBody>
      </p:sp>
      <p:sp>
        <p:nvSpPr>
          <p:cNvPr id="44044" name="AutoShape 12"/>
          <p:cNvSpPr>
            <a:spLocks noChangeArrowheads="1"/>
          </p:cNvSpPr>
          <p:nvPr/>
        </p:nvSpPr>
        <p:spPr bwMode="auto">
          <a:xfrm>
            <a:off x="4962525" y="4228306"/>
            <a:ext cx="1600200" cy="838200"/>
          </a:xfrm>
          <a:prstGeom prst="can">
            <a:avLst>
              <a:gd name="adj" fmla="val 25000"/>
            </a:avLst>
          </a:prstGeom>
          <a:solidFill>
            <a:schemeClr val="bg2"/>
          </a:solidFill>
          <a:ln w="28575">
            <a:solidFill>
              <a:srgbClr val="000000"/>
            </a:solidFill>
            <a:round/>
            <a:headEnd/>
            <a:tailEnd/>
          </a:ln>
        </p:spPr>
        <p:txBody>
          <a:bodyPr wrap="none" anchor="ctr">
            <a:spAutoFit/>
          </a:bodyPr>
          <a:lstStyle/>
          <a:p>
            <a:pPr defTabSz="457200"/>
            <a:endParaRPr lang="es-ES" smtClean="0">
              <a:solidFill>
                <a:srgbClr val="000000"/>
              </a:solidFill>
              <a:latin typeface="Arial"/>
            </a:endParaRPr>
          </a:p>
        </p:txBody>
      </p:sp>
      <p:sp>
        <p:nvSpPr>
          <p:cNvPr id="44045" name="AutoShape 13"/>
          <p:cNvSpPr>
            <a:spLocks noChangeArrowheads="1"/>
          </p:cNvSpPr>
          <p:nvPr/>
        </p:nvSpPr>
        <p:spPr bwMode="auto">
          <a:xfrm rot="5400000">
            <a:off x="5343525" y="3847306"/>
            <a:ext cx="533400" cy="533400"/>
          </a:xfrm>
          <a:custGeom>
            <a:avLst/>
            <a:gdLst>
              <a:gd name="T0" fmla="*/ 9224066 w 21600"/>
              <a:gd name="T1" fmla="*/ 0 h 21600"/>
              <a:gd name="T2" fmla="*/ 9224066 w 21600"/>
              <a:gd name="T3" fmla="*/ 7414137 h 21600"/>
              <a:gd name="T4" fmla="*/ 1973975 w 21600"/>
              <a:gd name="T5" fmla="*/ 13172018 h 21600"/>
              <a:gd name="T6" fmla="*/ 13172018 w 21600"/>
              <a:gd name="T7" fmla="*/ 3707081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tx2"/>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4046" name="Text Box 14"/>
          <p:cNvSpPr txBox="1">
            <a:spLocks noChangeArrowheads="1"/>
          </p:cNvSpPr>
          <p:nvPr/>
        </p:nvSpPr>
        <p:spPr bwMode="auto">
          <a:xfrm>
            <a:off x="4999038" y="4572793"/>
            <a:ext cx="1524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1800" b="1" smtClean="0">
                <a:solidFill>
                  <a:srgbClr val="000000"/>
                </a:solidFill>
                <a:cs typeface="ＭＳ Ｐゴシック" charset="0"/>
              </a:rPr>
              <a:t>Proteasome</a:t>
            </a:r>
          </a:p>
        </p:txBody>
      </p:sp>
      <p:grpSp>
        <p:nvGrpSpPr>
          <p:cNvPr id="44047" name="Group 15"/>
          <p:cNvGrpSpPr>
            <a:grpSpLocks/>
          </p:cNvGrpSpPr>
          <p:nvPr/>
        </p:nvGrpSpPr>
        <p:grpSpPr bwMode="auto">
          <a:xfrm>
            <a:off x="5480050" y="5085556"/>
            <a:ext cx="609600" cy="835025"/>
            <a:chOff x="2688" y="2976"/>
            <a:chExt cx="384" cy="528"/>
          </a:xfrm>
        </p:grpSpPr>
        <p:sp>
          <p:nvSpPr>
            <p:cNvPr id="44061" name="AutoShape 16"/>
            <p:cNvSpPr>
              <a:spLocks noChangeArrowheads="1"/>
            </p:cNvSpPr>
            <p:nvPr/>
          </p:nvSpPr>
          <p:spPr bwMode="auto">
            <a:xfrm>
              <a:off x="2688" y="2976"/>
              <a:ext cx="384" cy="240"/>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4062" name="Rectangle 17"/>
            <p:cNvSpPr>
              <a:spLocks noChangeArrowheads="1"/>
            </p:cNvSpPr>
            <p:nvPr/>
          </p:nvSpPr>
          <p:spPr bwMode="auto">
            <a:xfrm>
              <a:off x="2688" y="3216"/>
              <a:ext cx="384" cy="288"/>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grpSp>
      <p:sp>
        <p:nvSpPr>
          <p:cNvPr id="44048" name="Freeform 18"/>
          <p:cNvSpPr>
            <a:spLocks/>
          </p:cNvSpPr>
          <p:nvPr/>
        </p:nvSpPr>
        <p:spPr bwMode="auto">
          <a:xfrm>
            <a:off x="5556250" y="5174456"/>
            <a:ext cx="508000" cy="719137"/>
          </a:xfrm>
          <a:custGeom>
            <a:avLst/>
            <a:gdLst>
              <a:gd name="T0" fmla="*/ 0 w 320"/>
              <a:gd name="T1" fmla="*/ 101153 h 455"/>
              <a:gd name="T2" fmla="*/ 152400 w 320"/>
              <a:gd name="T3" fmla="*/ 328748 h 455"/>
              <a:gd name="T4" fmla="*/ 304800 w 320"/>
              <a:gd name="T5" fmla="*/ 25288 h 455"/>
              <a:gd name="T6" fmla="*/ 381000 w 320"/>
              <a:gd name="T7" fmla="*/ 177018 h 455"/>
              <a:gd name="T8" fmla="*/ 457200 w 320"/>
              <a:gd name="T9" fmla="*/ 328748 h 455"/>
              <a:gd name="T10" fmla="*/ 76200 w 320"/>
              <a:gd name="T11" fmla="*/ 556343 h 455"/>
              <a:gd name="T12" fmla="*/ 228600 w 320"/>
              <a:gd name="T13" fmla="*/ 632208 h 455"/>
              <a:gd name="T14" fmla="*/ 304800 w 320"/>
              <a:gd name="T15" fmla="*/ 708073 h 455"/>
              <a:gd name="T16" fmla="*/ 381000 w 320"/>
              <a:gd name="T17" fmla="*/ 708073 h 455"/>
              <a:gd name="T18" fmla="*/ 304800 w 320"/>
              <a:gd name="T19" fmla="*/ 708073 h 4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0"/>
              <a:gd name="T31" fmla="*/ 0 h 455"/>
              <a:gd name="T32" fmla="*/ 320 w 320"/>
              <a:gd name="T33" fmla="*/ 455 h 4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0" h="455">
                <a:moveTo>
                  <a:pt x="0" y="64"/>
                </a:moveTo>
                <a:cubicBezTo>
                  <a:pt x="31" y="140"/>
                  <a:pt x="63" y="216"/>
                  <a:pt x="96" y="208"/>
                </a:cubicBezTo>
                <a:cubicBezTo>
                  <a:pt x="128" y="199"/>
                  <a:pt x="168" y="32"/>
                  <a:pt x="192" y="16"/>
                </a:cubicBezTo>
                <a:cubicBezTo>
                  <a:pt x="216" y="0"/>
                  <a:pt x="224" y="80"/>
                  <a:pt x="240" y="112"/>
                </a:cubicBezTo>
                <a:cubicBezTo>
                  <a:pt x="256" y="144"/>
                  <a:pt x="320" y="168"/>
                  <a:pt x="288" y="208"/>
                </a:cubicBezTo>
                <a:cubicBezTo>
                  <a:pt x="256" y="248"/>
                  <a:pt x="72" y="320"/>
                  <a:pt x="48" y="352"/>
                </a:cubicBezTo>
                <a:cubicBezTo>
                  <a:pt x="24" y="384"/>
                  <a:pt x="120" y="384"/>
                  <a:pt x="144" y="400"/>
                </a:cubicBezTo>
                <a:cubicBezTo>
                  <a:pt x="168" y="416"/>
                  <a:pt x="176" y="440"/>
                  <a:pt x="192" y="448"/>
                </a:cubicBezTo>
                <a:cubicBezTo>
                  <a:pt x="207" y="455"/>
                  <a:pt x="240" y="448"/>
                  <a:pt x="240" y="448"/>
                </a:cubicBezTo>
                <a:cubicBezTo>
                  <a:pt x="240" y="448"/>
                  <a:pt x="200" y="448"/>
                  <a:pt x="192" y="448"/>
                </a:cubicBezTo>
              </a:path>
            </a:pathLst>
          </a:custGeom>
          <a:noFill/>
          <a:ln w="571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defTabSz="457200"/>
            <a:endParaRPr lang="es-ES" smtClean="0">
              <a:solidFill>
                <a:srgbClr val="000000"/>
              </a:solidFill>
              <a:latin typeface="Arial"/>
            </a:endParaRPr>
          </a:p>
        </p:txBody>
      </p:sp>
      <p:sp>
        <p:nvSpPr>
          <p:cNvPr id="44049" name="Text Box 19"/>
          <p:cNvSpPr txBox="1">
            <a:spLocks noChangeArrowheads="1"/>
          </p:cNvSpPr>
          <p:nvPr/>
        </p:nvSpPr>
        <p:spPr bwMode="auto">
          <a:xfrm>
            <a:off x="6346825" y="5507831"/>
            <a:ext cx="1878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2000" b="1" smtClean="0">
                <a:solidFill>
                  <a:srgbClr val="000000"/>
                </a:solidFill>
                <a:cs typeface="ＭＳ Ｐゴシック" charset="0"/>
              </a:rPr>
              <a:t>HIF destroyed</a:t>
            </a:r>
            <a:endParaRPr lang="en-US" sz="4400" b="1" smtClean="0">
              <a:solidFill>
                <a:srgbClr val="000000"/>
              </a:solidFill>
              <a:cs typeface="ＭＳ Ｐゴシック" charset="0"/>
            </a:endParaRPr>
          </a:p>
        </p:txBody>
      </p:sp>
      <p:sp>
        <p:nvSpPr>
          <p:cNvPr id="44050" name="Text Box 20"/>
          <p:cNvSpPr txBox="1">
            <a:spLocks noChangeArrowheads="1"/>
          </p:cNvSpPr>
          <p:nvPr/>
        </p:nvSpPr>
        <p:spPr bwMode="auto">
          <a:xfrm>
            <a:off x="806450" y="3285331"/>
            <a:ext cx="1719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b="1" smtClean="0">
                <a:solidFill>
                  <a:srgbClr val="000000"/>
                </a:solidFill>
                <a:cs typeface="ＭＳ Ｐゴシック" charset="0"/>
              </a:rPr>
              <a:t>O</a:t>
            </a:r>
            <a:r>
              <a:rPr lang="en-US" b="1" baseline="-25000" smtClean="0">
                <a:solidFill>
                  <a:srgbClr val="000000"/>
                </a:solidFill>
                <a:cs typeface="ＭＳ Ｐゴシック" charset="0"/>
              </a:rPr>
              <a:t>2</a:t>
            </a:r>
            <a:r>
              <a:rPr lang="en-US" b="1" smtClean="0">
                <a:solidFill>
                  <a:srgbClr val="000000"/>
                </a:solidFill>
                <a:cs typeface="ＭＳ Ｐゴシック" charset="0"/>
              </a:rPr>
              <a:t> present</a:t>
            </a:r>
          </a:p>
        </p:txBody>
      </p:sp>
      <p:grpSp>
        <p:nvGrpSpPr>
          <p:cNvPr id="44051" name="Group 21"/>
          <p:cNvGrpSpPr>
            <a:grpSpLocks/>
          </p:cNvGrpSpPr>
          <p:nvPr/>
        </p:nvGrpSpPr>
        <p:grpSpPr bwMode="auto">
          <a:xfrm>
            <a:off x="2435225" y="3677443"/>
            <a:ext cx="762000" cy="854075"/>
            <a:chOff x="280" y="384"/>
            <a:chExt cx="480" cy="538"/>
          </a:xfrm>
        </p:grpSpPr>
        <p:sp>
          <p:nvSpPr>
            <p:cNvPr id="44059" name="Rectangle 22"/>
            <p:cNvSpPr>
              <a:spLocks noChangeArrowheads="1"/>
            </p:cNvSpPr>
            <p:nvPr/>
          </p:nvSpPr>
          <p:spPr bwMode="auto">
            <a:xfrm>
              <a:off x="282" y="672"/>
              <a:ext cx="475" cy="250"/>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defTabSz="457200" eaLnBrk="0" hangingPunct="0">
                <a:spcBef>
                  <a:spcPct val="0"/>
                </a:spcBef>
                <a:spcAft>
                  <a:spcPct val="0"/>
                </a:spcAft>
              </a:pPr>
              <a:r>
                <a:rPr lang="en-US" sz="2000" b="1" smtClean="0">
                  <a:solidFill>
                    <a:srgbClr val="000000"/>
                  </a:solidFill>
                  <a:latin typeface="Arial"/>
                  <a:cs typeface="ＭＳ Ｐゴシック" charset="0"/>
                </a:rPr>
                <a:t>HIF</a:t>
              </a:r>
              <a:r>
                <a:rPr lang="en-US" sz="2000" b="1" smtClean="0">
                  <a:solidFill>
                    <a:srgbClr val="000000"/>
                  </a:solidFill>
                  <a:latin typeface="Symbol" charset="0"/>
                  <a:cs typeface="ＭＳ Ｐゴシック" charset="0"/>
                </a:rPr>
                <a:t></a:t>
              </a:r>
              <a:endParaRPr lang="en-US" sz="1400" b="1" smtClean="0">
                <a:solidFill>
                  <a:srgbClr val="000000"/>
                </a:solidFill>
                <a:latin typeface="Helvetica" charset="0"/>
                <a:cs typeface="ＭＳ Ｐゴシック" charset="0"/>
              </a:endParaRPr>
            </a:p>
          </p:txBody>
        </p:sp>
        <p:sp>
          <p:nvSpPr>
            <p:cNvPr id="44060" name="AutoShape 23"/>
            <p:cNvSpPr>
              <a:spLocks noChangeArrowheads="1"/>
            </p:cNvSpPr>
            <p:nvPr/>
          </p:nvSpPr>
          <p:spPr bwMode="auto">
            <a:xfrm>
              <a:off x="280" y="384"/>
              <a:ext cx="480" cy="288"/>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grpSp>
      <p:sp>
        <p:nvSpPr>
          <p:cNvPr id="44052" name="Oval 24"/>
          <p:cNvSpPr>
            <a:spLocks noChangeArrowheads="1"/>
          </p:cNvSpPr>
          <p:nvPr/>
        </p:nvSpPr>
        <p:spPr bwMode="auto">
          <a:xfrm>
            <a:off x="4664075" y="3620293"/>
            <a:ext cx="384175" cy="384175"/>
          </a:xfrm>
          <a:prstGeom prst="ellipse">
            <a:avLst/>
          </a:prstGeom>
          <a:solidFill>
            <a:schemeClr val="bg1"/>
          </a:solidFill>
          <a:ln w="12700">
            <a:solidFill>
              <a:schemeClr val="bg2"/>
            </a:solidFill>
            <a:round/>
            <a:headEnd/>
            <a:tailEnd/>
          </a:ln>
        </p:spPr>
        <p:txBody>
          <a:bodyPr wrap="none" anchor="ctr"/>
          <a:lstStyle/>
          <a:p>
            <a:pPr marL="342900" indent="-342900" algn="ctr" defTabSz="457200">
              <a:buFont typeface="Wingdings" charset="0"/>
              <a:buNone/>
            </a:pPr>
            <a:r>
              <a:rPr lang="en-US" sz="1600" b="1" smtClean="0">
                <a:solidFill>
                  <a:srgbClr val="000000"/>
                </a:solidFill>
                <a:latin typeface="Arial"/>
              </a:rPr>
              <a:t>Ub</a:t>
            </a:r>
          </a:p>
        </p:txBody>
      </p:sp>
      <p:grpSp>
        <p:nvGrpSpPr>
          <p:cNvPr id="44053" name="Group 25"/>
          <p:cNvGrpSpPr>
            <a:grpSpLocks/>
          </p:cNvGrpSpPr>
          <p:nvPr/>
        </p:nvGrpSpPr>
        <p:grpSpPr bwMode="auto">
          <a:xfrm>
            <a:off x="3573463" y="3772693"/>
            <a:ext cx="762000" cy="854075"/>
            <a:chOff x="280" y="384"/>
            <a:chExt cx="480" cy="538"/>
          </a:xfrm>
        </p:grpSpPr>
        <p:sp>
          <p:nvSpPr>
            <p:cNvPr id="44057" name="Rectangle 26"/>
            <p:cNvSpPr>
              <a:spLocks noChangeArrowheads="1"/>
            </p:cNvSpPr>
            <p:nvPr/>
          </p:nvSpPr>
          <p:spPr bwMode="auto">
            <a:xfrm>
              <a:off x="282" y="672"/>
              <a:ext cx="475" cy="250"/>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defTabSz="457200" eaLnBrk="0" hangingPunct="0">
                <a:spcBef>
                  <a:spcPct val="0"/>
                </a:spcBef>
                <a:spcAft>
                  <a:spcPct val="0"/>
                </a:spcAft>
              </a:pPr>
              <a:r>
                <a:rPr lang="en-US" sz="2000" b="1" smtClean="0">
                  <a:solidFill>
                    <a:srgbClr val="000000"/>
                  </a:solidFill>
                  <a:latin typeface="Arial"/>
                  <a:cs typeface="ＭＳ Ｐゴシック" charset="0"/>
                </a:rPr>
                <a:t>HIF</a:t>
              </a:r>
              <a:r>
                <a:rPr lang="en-US" sz="2000" b="1" smtClean="0">
                  <a:solidFill>
                    <a:srgbClr val="000000"/>
                  </a:solidFill>
                  <a:latin typeface="Symbol" charset="0"/>
                  <a:cs typeface="ＭＳ Ｐゴシック" charset="0"/>
                </a:rPr>
                <a:t></a:t>
              </a:r>
              <a:endParaRPr lang="en-US" sz="1400" b="1" smtClean="0">
                <a:solidFill>
                  <a:srgbClr val="000000"/>
                </a:solidFill>
                <a:latin typeface="Helvetica" charset="0"/>
                <a:cs typeface="ＭＳ Ｐゴシック" charset="0"/>
              </a:endParaRPr>
            </a:p>
          </p:txBody>
        </p:sp>
        <p:sp>
          <p:nvSpPr>
            <p:cNvPr id="44058" name="AutoShape 27"/>
            <p:cNvSpPr>
              <a:spLocks noChangeArrowheads="1"/>
            </p:cNvSpPr>
            <p:nvPr/>
          </p:nvSpPr>
          <p:spPr bwMode="auto">
            <a:xfrm>
              <a:off x="280" y="384"/>
              <a:ext cx="480" cy="288"/>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grpSp>
      <p:sp>
        <p:nvSpPr>
          <p:cNvPr id="44054" name="AutoShape 28"/>
          <p:cNvSpPr>
            <a:spLocks noChangeArrowheads="1"/>
          </p:cNvSpPr>
          <p:nvPr/>
        </p:nvSpPr>
        <p:spPr bwMode="auto">
          <a:xfrm>
            <a:off x="4849813" y="1586706"/>
            <a:ext cx="1733550" cy="366712"/>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a:tailEnd/>
              </a14:hiddenLine>
            </a:ext>
          </a:extLst>
        </p:spPr>
        <p:txBody>
          <a:bodyPr anchor="ctr">
            <a:spAutoFit/>
          </a:bodyPr>
          <a:lstStyle/>
          <a:p>
            <a:pPr marL="342900" indent="-342900" algn="ctr" defTabSz="457200">
              <a:buFont typeface="Wingdings" charset="0"/>
              <a:buNone/>
            </a:pPr>
            <a:r>
              <a:rPr lang="en-US" b="1" smtClean="0">
                <a:solidFill>
                  <a:srgbClr val="000000"/>
                </a:solidFill>
                <a:latin typeface="Arial"/>
              </a:rPr>
              <a:t>Cul2</a:t>
            </a:r>
          </a:p>
        </p:txBody>
      </p:sp>
      <p:sp>
        <p:nvSpPr>
          <p:cNvPr id="44055" name="Oval 29"/>
          <p:cNvSpPr>
            <a:spLocks noChangeArrowheads="1"/>
          </p:cNvSpPr>
          <p:nvPr/>
        </p:nvSpPr>
        <p:spPr bwMode="auto">
          <a:xfrm>
            <a:off x="2693988" y="1667668"/>
            <a:ext cx="1692275" cy="442913"/>
          </a:xfrm>
          <a:prstGeom prst="ellipse">
            <a:avLst/>
          </a:prstGeom>
          <a:solidFill>
            <a:schemeClr val="hlink"/>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spAutoFit/>
          </a:bodyPr>
          <a:lstStyle/>
          <a:p>
            <a:pPr marL="342900" indent="-342900" algn="ctr" defTabSz="457200">
              <a:buFont typeface="Wingdings" charset="0"/>
              <a:buNone/>
            </a:pPr>
            <a:r>
              <a:rPr lang="en-US" b="1" smtClean="0">
                <a:solidFill>
                  <a:srgbClr val="000000"/>
                </a:solidFill>
                <a:latin typeface="Arial"/>
              </a:rPr>
              <a:t>Elongin B</a:t>
            </a:r>
          </a:p>
        </p:txBody>
      </p:sp>
      <p:sp>
        <p:nvSpPr>
          <p:cNvPr id="44056" name="Rectangle 30"/>
          <p:cNvSpPr>
            <a:spLocks noGrp="1" noChangeArrowheads="1"/>
          </p:cNvSpPr>
          <p:nvPr>
            <p:ph type="title"/>
          </p:nvPr>
        </p:nvSpPr>
        <p:spPr/>
        <p:txBody>
          <a:bodyPr/>
          <a:lstStyle/>
          <a:p>
            <a:pPr eaLnBrk="1" hangingPunct="1"/>
            <a:r>
              <a:rPr lang="en-US">
                <a:latin typeface="Arial" charset="0"/>
              </a:rPr>
              <a:t>Control of HIF by pVHL</a:t>
            </a:r>
          </a:p>
        </p:txBody>
      </p:sp>
      <p:pic>
        <p:nvPicPr>
          <p:cNvPr id="31" name="Imagen 30"/>
          <p:cNvPicPr>
            <a:picLocks noChangeAspect="1"/>
          </p:cNvPicPr>
          <p:nvPr/>
        </p:nvPicPr>
        <p:blipFill>
          <a:blip r:embed="rId3"/>
          <a:stretch>
            <a:fillRect/>
          </a:stretch>
        </p:blipFill>
        <p:spPr>
          <a:xfrm>
            <a:off x="7287984" y="6189125"/>
            <a:ext cx="1258466" cy="497041"/>
          </a:xfrm>
          <a:prstGeom prst="rect">
            <a:avLst/>
          </a:prstGeom>
        </p:spPr>
      </p:pic>
      <p:sp>
        <p:nvSpPr>
          <p:cNvPr id="32" name="CuadroTexto 31"/>
          <p:cNvSpPr txBox="1"/>
          <p:nvPr/>
        </p:nvSpPr>
        <p:spPr>
          <a:xfrm>
            <a:off x="6756679" y="6561305"/>
            <a:ext cx="2326841" cy="276999"/>
          </a:xfrm>
          <a:prstGeom prst="rect">
            <a:avLst/>
          </a:prstGeom>
          <a:noFill/>
        </p:spPr>
        <p:txBody>
          <a:bodyPr wrap="none" rtlCol="0">
            <a:spAutoFit/>
          </a:bodyPr>
          <a:lstStyle/>
          <a:p>
            <a:pPr defTabSz="457200"/>
            <a:r>
              <a:rPr lang="es-ES" sz="1200" b="1" i="1" dirty="0" smtClean="0">
                <a:solidFill>
                  <a:srgbClr val="000000"/>
                </a:solidFill>
                <a:latin typeface="Arial"/>
              </a:rPr>
              <a:t>Creado para curso CES 2013</a:t>
            </a:r>
          </a:p>
        </p:txBody>
      </p:sp>
    </p:spTree>
    <p:extLst>
      <p:ext uri="{BB962C8B-B14F-4D97-AF65-F5344CB8AC3E}">
        <p14:creationId xmlns:p14="http://schemas.microsoft.com/office/powerpoint/2010/main" val="3087409738"/>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Oval 2"/>
          <p:cNvSpPr>
            <a:spLocks noChangeArrowheads="1"/>
          </p:cNvSpPr>
          <p:nvPr/>
        </p:nvSpPr>
        <p:spPr bwMode="auto">
          <a:xfrm>
            <a:off x="3633788" y="2411413"/>
            <a:ext cx="1828800" cy="503237"/>
          </a:xfrm>
          <a:prstGeom prst="ellipse">
            <a:avLst/>
          </a:prstGeom>
          <a:solidFill>
            <a:schemeClr val="folHlink"/>
          </a:solidFill>
          <a:ln>
            <a:noFill/>
          </a:ln>
          <a:extLst>
            <a:ext uri="{91240B29-F687-4f45-9708-019B960494DF}">
              <a14:hiddenLine xmlns:a14="http://schemas.microsoft.com/office/drawing/2010/main" w="12700">
                <a:solidFill>
                  <a:srgbClr val="000000"/>
                </a:solidFill>
                <a:round/>
                <a:headEnd/>
                <a:tailEnd/>
              </a14:hiddenLine>
            </a:ext>
          </a:extLst>
        </p:spPr>
        <p:txBody>
          <a:bodyPr anchorCtr="1"/>
          <a:lstStyle/>
          <a:p>
            <a:pPr marL="342900" indent="-342900" algn="ctr" defTabSz="457200">
              <a:buFont typeface="Wingdings" charset="0"/>
              <a:buNone/>
            </a:pPr>
            <a:r>
              <a:rPr lang="en-US" b="1" smtClean="0">
                <a:solidFill>
                  <a:srgbClr val="000000"/>
                </a:solidFill>
                <a:latin typeface="Arial"/>
              </a:rPr>
              <a:t>Elongin C</a:t>
            </a:r>
          </a:p>
        </p:txBody>
      </p:sp>
      <p:sp>
        <p:nvSpPr>
          <p:cNvPr id="45059" name="AutoShape 3"/>
          <p:cNvSpPr>
            <a:spLocks noChangeArrowheads="1"/>
          </p:cNvSpPr>
          <p:nvPr/>
        </p:nvSpPr>
        <p:spPr bwMode="auto">
          <a:xfrm flipV="1">
            <a:off x="4343400" y="2794000"/>
            <a:ext cx="381000" cy="304800"/>
          </a:xfrm>
          <a:custGeom>
            <a:avLst/>
            <a:gdLst>
              <a:gd name="T0" fmla="*/ 5880365 w 21600"/>
              <a:gd name="T1" fmla="*/ 2150533 h 21600"/>
              <a:gd name="T2" fmla="*/ 3360208 w 21600"/>
              <a:gd name="T3" fmla="*/ 4301067 h 21600"/>
              <a:gd name="T4" fmla="*/ 840052 w 21600"/>
              <a:gd name="T5" fmla="*/ 2150533 h 21600"/>
              <a:gd name="T6" fmla="*/ 336020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5060" name="Text Box 4"/>
          <p:cNvSpPr txBox="1">
            <a:spLocks noChangeArrowheads="1"/>
          </p:cNvSpPr>
          <p:nvPr/>
        </p:nvSpPr>
        <p:spPr bwMode="auto">
          <a:xfrm>
            <a:off x="4375150" y="2808288"/>
            <a:ext cx="3286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1800" b="1" smtClean="0">
                <a:solidFill>
                  <a:srgbClr val="000000"/>
                </a:solidFill>
                <a:latin typeface="Symbol" charset="0"/>
                <a:cs typeface="ＭＳ Ｐゴシック" charset="0"/>
              </a:rPr>
              <a:t>a</a:t>
            </a:r>
            <a:endParaRPr lang="en-US" sz="4400" b="1" smtClean="0">
              <a:solidFill>
                <a:srgbClr val="000000"/>
              </a:solidFill>
              <a:latin typeface="Helvetica" charset="0"/>
              <a:cs typeface="ＭＳ Ｐゴシック" charset="0"/>
            </a:endParaRPr>
          </a:p>
        </p:txBody>
      </p:sp>
      <p:sp>
        <p:nvSpPr>
          <p:cNvPr id="45061" name="Rectangle 5"/>
          <p:cNvSpPr>
            <a:spLocks noChangeArrowheads="1"/>
          </p:cNvSpPr>
          <p:nvPr/>
        </p:nvSpPr>
        <p:spPr bwMode="auto">
          <a:xfrm>
            <a:off x="2209800" y="3098800"/>
            <a:ext cx="2895600" cy="533400"/>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5062" name="AutoShape 6"/>
          <p:cNvSpPr>
            <a:spLocks noChangeArrowheads="1"/>
          </p:cNvSpPr>
          <p:nvPr/>
        </p:nvSpPr>
        <p:spPr bwMode="auto">
          <a:xfrm>
            <a:off x="2667000" y="3243263"/>
            <a:ext cx="609600" cy="381000"/>
          </a:xfrm>
          <a:prstGeom prst="triangle">
            <a:avLst>
              <a:gd name="adj" fmla="val 50000"/>
            </a:avLst>
          </a:prstGeom>
          <a:solidFill>
            <a:schemeClr val="bg2"/>
          </a:solidFill>
          <a:ln w="12700">
            <a:solidFill>
              <a:schemeClr val="bg2"/>
            </a:solidFill>
            <a:miter lim="800000"/>
            <a:headEnd/>
            <a:tailEnd/>
          </a:ln>
        </p:spPr>
        <p:txBody>
          <a:bodyPr wrap="none" anchor="ctr">
            <a:spAutoFit/>
          </a:bodyPr>
          <a:lstStyle/>
          <a:p>
            <a:pPr defTabSz="457200"/>
            <a:endParaRPr lang="es-ES" smtClean="0">
              <a:solidFill>
                <a:srgbClr val="000000"/>
              </a:solidFill>
              <a:latin typeface="Arial"/>
            </a:endParaRPr>
          </a:p>
        </p:txBody>
      </p:sp>
      <p:sp>
        <p:nvSpPr>
          <p:cNvPr id="45063" name="Text Box 7"/>
          <p:cNvSpPr txBox="1">
            <a:spLocks noChangeArrowheads="1"/>
          </p:cNvSpPr>
          <p:nvPr/>
        </p:nvSpPr>
        <p:spPr bwMode="auto">
          <a:xfrm>
            <a:off x="2808288" y="3284538"/>
            <a:ext cx="309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1800" b="1" smtClean="0">
                <a:solidFill>
                  <a:srgbClr val="000000"/>
                </a:solidFill>
                <a:latin typeface="Symbol" charset="0"/>
                <a:cs typeface="ＭＳ Ｐゴシック" charset="0"/>
              </a:rPr>
              <a:t>b</a:t>
            </a:r>
            <a:endParaRPr lang="en-US" sz="4400" b="1" smtClean="0">
              <a:solidFill>
                <a:srgbClr val="000000"/>
              </a:solidFill>
              <a:latin typeface="Helvetica" charset="0"/>
              <a:cs typeface="ＭＳ Ｐゴシック" charset="0"/>
            </a:endParaRPr>
          </a:p>
        </p:txBody>
      </p:sp>
      <p:sp>
        <p:nvSpPr>
          <p:cNvPr id="45064" name="Text Box 8"/>
          <p:cNvSpPr txBox="1">
            <a:spLocks noChangeArrowheads="1"/>
          </p:cNvSpPr>
          <p:nvPr/>
        </p:nvSpPr>
        <p:spPr bwMode="auto">
          <a:xfrm>
            <a:off x="3276600" y="3098800"/>
            <a:ext cx="111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sz="2800" b="1" smtClean="0">
                <a:solidFill>
                  <a:srgbClr val="000000"/>
                </a:solidFill>
                <a:cs typeface="ＭＳ Ｐゴシック" charset="0"/>
              </a:rPr>
              <a:t>pVHL</a:t>
            </a:r>
          </a:p>
        </p:txBody>
      </p:sp>
      <p:sp>
        <p:nvSpPr>
          <p:cNvPr id="45065" name="Text Box 9"/>
          <p:cNvSpPr txBox="1">
            <a:spLocks noChangeArrowheads="1"/>
          </p:cNvSpPr>
          <p:nvPr/>
        </p:nvSpPr>
        <p:spPr bwMode="auto">
          <a:xfrm>
            <a:off x="465138" y="3754438"/>
            <a:ext cx="180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b="1" smtClean="0">
                <a:solidFill>
                  <a:srgbClr val="000000"/>
                </a:solidFill>
                <a:cs typeface="ＭＳ Ｐゴシック" charset="0"/>
              </a:rPr>
              <a:t>(O</a:t>
            </a:r>
            <a:r>
              <a:rPr lang="en-US" b="1" baseline="-25000" smtClean="0">
                <a:solidFill>
                  <a:srgbClr val="000000"/>
                </a:solidFill>
                <a:cs typeface="ＭＳ Ｐゴシック" charset="0"/>
              </a:rPr>
              <a:t>2</a:t>
            </a:r>
            <a:r>
              <a:rPr lang="en-US" b="1" smtClean="0">
                <a:solidFill>
                  <a:srgbClr val="000000"/>
                </a:solidFill>
                <a:cs typeface="ＭＳ Ｐゴシック" charset="0"/>
              </a:rPr>
              <a:t> absent)</a:t>
            </a:r>
          </a:p>
        </p:txBody>
      </p:sp>
      <p:grpSp>
        <p:nvGrpSpPr>
          <p:cNvPr id="45066" name="Group 10"/>
          <p:cNvGrpSpPr>
            <a:grpSpLocks/>
          </p:cNvGrpSpPr>
          <p:nvPr/>
        </p:nvGrpSpPr>
        <p:grpSpPr bwMode="auto">
          <a:xfrm>
            <a:off x="2133600" y="4146550"/>
            <a:ext cx="762000" cy="854075"/>
            <a:chOff x="280" y="384"/>
            <a:chExt cx="480" cy="538"/>
          </a:xfrm>
        </p:grpSpPr>
        <p:sp>
          <p:nvSpPr>
            <p:cNvPr id="45075" name="Rectangle 11"/>
            <p:cNvSpPr>
              <a:spLocks noChangeArrowheads="1"/>
            </p:cNvSpPr>
            <p:nvPr/>
          </p:nvSpPr>
          <p:spPr bwMode="auto">
            <a:xfrm>
              <a:off x="282" y="672"/>
              <a:ext cx="475" cy="250"/>
            </a:xfrm>
            <a:prstGeom prst="rect">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algn="ctr" defTabSz="457200" eaLnBrk="0" hangingPunct="0">
                <a:spcBef>
                  <a:spcPct val="0"/>
                </a:spcBef>
                <a:spcAft>
                  <a:spcPct val="0"/>
                </a:spcAft>
              </a:pPr>
              <a:r>
                <a:rPr lang="en-US" sz="2000" b="1" smtClean="0">
                  <a:solidFill>
                    <a:srgbClr val="000000"/>
                  </a:solidFill>
                  <a:latin typeface="Arial"/>
                  <a:cs typeface="ＭＳ Ｐゴシック" charset="0"/>
                </a:rPr>
                <a:t>HIF</a:t>
              </a:r>
              <a:r>
                <a:rPr lang="en-US" sz="2000" b="1" smtClean="0">
                  <a:solidFill>
                    <a:srgbClr val="000000"/>
                  </a:solidFill>
                  <a:latin typeface="Symbol" charset="0"/>
                  <a:cs typeface="ＭＳ Ｐゴシック" charset="0"/>
                </a:rPr>
                <a:t></a:t>
              </a:r>
              <a:endParaRPr lang="en-US" sz="1400" b="1" smtClean="0">
                <a:solidFill>
                  <a:srgbClr val="000000"/>
                </a:solidFill>
                <a:latin typeface="Helvetica" charset="0"/>
                <a:cs typeface="ＭＳ Ｐゴシック" charset="0"/>
              </a:endParaRPr>
            </a:p>
          </p:txBody>
        </p:sp>
        <p:sp>
          <p:nvSpPr>
            <p:cNvPr id="45076" name="AutoShape 12"/>
            <p:cNvSpPr>
              <a:spLocks noChangeArrowheads="1"/>
            </p:cNvSpPr>
            <p:nvPr/>
          </p:nvSpPr>
          <p:spPr bwMode="auto">
            <a:xfrm>
              <a:off x="280" y="384"/>
              <a:ext cx="480" cy="288"/>
            </a:xfrm>
            <a:prstGeom prst="triangle">
              <a:avLst>
                <a:gd name="adj" fmla="val 50000"/>
              </a:avLst>
            </a:prstGeom>
            <a:solidFill>
              <a:schemeClr val="tx2"/>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grpSp>
      <p:sp>
        <p:nvSpPr>
          <p:cNvPr id="45067" name="AutoShape 13"/>
          <p:cNvSpPr>
            <a:spLocks noChangeArrowheads="1"/>
          </p:cNvSpPr>
          <p:nvPr/>
        </p:nvSpPr>
        <p:spPr bwMode="auto">
          <a:xfrm>
            <a:off x="4548188" y="2055813"/>
            <a:ext cx="1733550" cy="366712"/>
          </a:xfrm>
          <a:prstGeom prst="roundRect">
            <a:avLst>
              <a:gd name="adj" fmla="val 16667"/>
            </a:avLst>
          </a:prstGeom>
          <a:solidFill>
            <a:schemeClr val="accent2"/>
          </a:solidFill>
          <a:ln>
            <a:noFill/>
          </a:ln>
          <a:extLst>
            <a:ext uri="{91240B29-F687-4f45-9708-019B960494DF}">
              <a14:hiddenLine xmlns:a14="http://schemas.microsoft.com/office/drawing/2010/main" w="12700">
                <a:solidFill>
                  <a:srgbClr val="000000"/>
                </a:solidFill>
                <a:round/>
                <a:headEnd/>
                <a:tailEnd/>
              </a14:hiddenLine>
            </a:ext>
          </a:extLst>
        </p:spPr>
        <p:txBody>
          <a:bodyPr anchor="ctr">
            <a:spAutoFit/>
          </a:bodyPr>
          <a:lstStyle/>
          <a:p>
            <a:pPr marL="342900" indent="-342900" algn="ctr" defTabSz="457200">
              <a:buFont typeface="Wingdings" charset="0"/>
              <a:buNone/>
            </a:pPr>
            <a:r>
              <a:rPr lang="en-US" b="1" smtClean="0">
                <a:solidFill>
                  <a:srgbClr val="000000"/>
                </a:solidFill>
                <a:latin typeface="Arial"/>
              </a:rPr>
              <a:t>Cul2</a:t>
            </a:r>
          </a:p>
        </p:txBody>
      </p:sp>
      <p:sp>
        <p:nvSpPr>
          <p:cNvPr id="45068" name="Oval 14"/>
          <p:cNvSpPr>
            <a:spLocks noChangeArrowheads="1"/>
          </p:cNvSpPr>
          <p:nvPr/>
        </p:nvSpPr>
        <p:spPr bwMode="auto">
          <a:xfrm>
            <a:off x="2392363" y="2136775"/>
            <a:ext cx="1692275" cy="442913"/>
          </a:xfrm>
          <a:prstGeom prst="ellipse">
            <a:avLst/>
          </a:prstGeom>
          <a:solidFill>
            <a:schemeClr val="hlink"/>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spAutoFit/>
          </a:bodyPr>
          <a:lstStyle/>
          <a:p>
            <a:pPr marL="342900" indent="-342900" algn="ctr" defTabSz="457200">
              <a:buFont typeface="Wingdings" charset="0"/>
              <a:buNone/>
            </a:pPr>
            <a:r>
              <a:rPr lang="en-US" b="1" smtClean="0">
                <a:solidFill>
                  <a:srgbClr val="000000"/>
                </a:solidFill>
                <a:latin typeface="Arial"/>
              </a:rPr>
              <a:t>Elongin B</a:t>
            </a:r>
          </a:p>
        </p:txBody>
      </p:sp>
      <p:sp>
        <p:nvSpPr>
          <p:cNvPr id="45069" name="AutoShape 15"/>
          <p:cNvSpPr>
            <a:spLocks noChangeArrowheads="1"/>
          </p:cNvSpPr>
          <p:nvPr/>
        </p:nvSpPr>
        <p:spPr bwMode="auto">
          <a:xfrm>
            <a:off x="3232150" y="2894013"/>
            <a:ext cx="1219200" cy="990600"/>
          </a:xfrm>
          <a:custGeom>
            <a:avLst/>
            <a:gdLst>
              <a:gd name="T0" fmla="*/ 34408535 w 21600"/>
              <a:gd name="T1" fmla="*/ 0 h 21600"/>
              <a:gd name="T2" fmla="*/ 10077252 w 21600"/>
              <a:gd name="T3" fmla="*/ 6652567 h 21600"/>
              <a:gd name="T4" fmla="*/ 0 w 21600"/>
              <a:gd name="T5" fmla="*/ 22715006 h 21600"/>
              <a:gd name="T6" fmla="*/ 10077252 w 21600"/>
              <a:gd name="T7" fmla="*/ 38777447 h 21600"/>
              <a:gd name="T8" fmla="*/ 34408535 w 21600"/>
              <a:gd name="T9" fmla="*/ 45430012 h 21600"/>
              <a:gd name="T10" fmla="*/ 58739807 w 21600"/>
              <a:gd name="T11" fmla="*/ 38777447 h 21600"/>
              <a:gd name="T12" fmla="*/ 68817070 w 21600"/>
              <a:gd name="T13" fmla="*/ 22715006 h 21600"/>
              <a:gd name="T14" fmla="*/ 58739807 w 21600"/>
              <a:gd name="T15" fmla="*/ 665256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72603"/>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p>
            <a:pPr defTabSz="457200"/>
            <a:endParaRPr lang="es-ES" smtClean="0">
              <a:solidFill>
                <a:srgbClr val="000000"/>
              </a:solidFill>
              <a:latin typeface="Arial"/>
            </a:endParaRPr>
          </a:p>
        </p:txBody>
      </p:sp>
      <p:sp>
        <p:nvSpPr>
          <p:cNvPr id="45070" name="Line 16"/>
          <p:cNvSpPr>
            <a:spLocks noChangeShapeType="1"/>
          </p:cNvSpPr>
          <p:nvPr/>
        </p:nvSpPr>
        <p:spPr bwMode="auto">
          <a:xfrm>
            <a:off x="2362200" y="5153025"/>
            <a:ext cx="0" cy="53340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pPr defTabSz="457200"/>
            <a:endParaRPr lang="es-ES" smtClean="0">
              <a:solidFill>
                <a:srgbClr val="000000"/>
              </a:solidFill>
              <a:latin typeface="Arial"/>
            </a:endParaRPr>
          </a:p>
        </p:txBody>
      </p:sp>
      <p:sp>
        <p:nvSpPr>
          <p:cNvPr id="45071" name="Text Box 17"/>
          <p:cNvSpPr txBox="1">
            <a:spLocks noChangeArrowheads="1"/>
          </p:cNvSpPr>
          <p:nvPr/>
        </p:nvSpPr>
        <p:spPr bwMode="auto">
          <a:xfrm>
            <a:off x="343100" y="5649010"/>
            <a:ext cx="84101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6pPr>
            <a:lvl7pPr marL="29718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7pPr>
            <a:lvl8pPr marL="34290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8pPr>
            <a:lvl9pPr marL="3886200" indent="-228600" eaLnBrk="0" fontAlgn="base" hangingPunct="0">
              <a:lnSpc>
                <a:spcPct val="90000"/>
              </a:lnSpc>
              <a:spcBef>
                <a:spcPct val="35000"/>
              </a:spcBef>
              <a:spcAft>
                <a:spcPct val="25000"/>
              </a:spcAft>
              <a:buClr>
                <a:schemeClr val="folHlink"/>
              </a:buClr>
              <a:buFont typeface="Wingdings" charset="0"/>
              <a:buChar char="§"/>
              <a:defRPr sz="2400">
                <a:solidFill>
                  <a:schemeClr val="tx1"/>
                </a:solidFill>
                <a:latin typeface="Arial" charset="0"/>
                <a:ea typeface="ＭＳ Ｐゴシック" charset="0"/>
              </a:defRPr>
            </a:lvl9pPr>
          </a:lstStyle>
          <a:p>
            <a:pPr algn="ctr" defTabSz="457200">
              <a:spcBef>
                <a:spcPct val="0"/>
              </a:spcBef>
              <a:spcAft>
                <a:spcPct val="0"/>
              </a:spcAft>
            </a:pPr>
            <a:r>
              <a:rPr lang="en-US" b="1" dirty="0" smtClean="0">
                <a:solidFill>
                  <a:srgbClr val="000000"/>
                </a:solidFill>
                <a:cs typeface="ＭＳ Ｐゴシック" charset="0"/>
              </a:rPr>
              <a:t>Activation of hypoxia-inducible genes (</a:t>
            </a:r>
            <a:r>
              <a:rPr lang="en-US" b="1" dirty="0" err="1" smtClean="0">
                <a:solidFill>
                  <a:srgbClr val="000000"/>
                </a:solidFill>
                <a:cs typeface="ＭＳ Ｐゴシック" charset="0"/>
              </a:rPr>
              <a:t>ie</a:t>
            </a:r>
            <a:r>
              <a:rPr lang="en-US" b="1" dirty="0" smtClean="0">
                <a:solidFill>
                  <a:srgbClr val="000000"/>
                </a:solidFill>
                <a:cs typeface="ＭＳ Ｐゴシック" charset="0"/>
              </a:rPr>
              <a:t> VEGF, PDGFR)</a:t>
            </a:r>
          </a:p>
        </p:txBody>
      </p:sp>
      <p:sp>
        <p:nvSpPr>
          <p:cNvPr id="45072" name="AutoShape 18"/>
          <p:cNvSpPr>
            <a:spLocks noChangeArrowheads="1"/>
          </p:cNvSpPr>
          <p:nvPr/>
        </p:nvSpPr>
        <p:spPr bwMode="auto">
          <a:xfrm>
            <a:off x="2414588" y="3656013"/>
            <a:ext cx="1143000" cy="914400"/>
          </a:xfrm>
          <a:custGeom>
            <a:avLst/>
            <a:gdLst>
              <a:gd name="T0" fmla="*/ 30239073 w 21600"/>
              <a:gd name="T1" fmla="*/ 0 h 21600"/>
              <a:gd name="T2" fmla="*/ 7560469 w 21600"/>
              <a:gd name="T3" fmla="*/ 19354798 h 21600"/>
              <a:gd name="T4" fmla="*/ 30239073 w 21600"/>
              <a:gd name="T5" fmla="*/ 9677399 h 21600"/>
              <a:gd name="T6" fmla="*/ 68044221 w 21600"/>
              <a:gd name="T7" fmla="*/ 19354798 h 21600"/>
              <a:gd name="T8" fmla="*/ 52923275 w 21600"/>
              <a:gd name="T9" fmla="*/ 29032200 h 21600"/>
              <a:gd name="T10" fmla="*/ 37802343 w 21600"/>
              <a:gd name="T11" fmla="*/ 19354798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7817" y="5400"/>
                  <a:pt x="5400" y="7817"/>
                  <a:pt x="5400" y="10800"/>
                </a:cubicBezTo>
                <a:lnTo>
                  <a:pt x="0" y="10800"/>
                </a:lnTo>
                <a:cubicBezTo>
                  <a:pt x="0" y="4835"/>
                  <a:pt x="4835" y="0"/>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spAutoFit/>
          </a:bodyPr>
          <a:lstStyle/>
          <a:p>
            <a:pPr defTabSz="457200"/>
            <a:endParaRPr lang="es-ES" smtClean="0">
              <a:solidFill>
                <a:srgbClr val="000000"/>
              </a:solidFill>
              <a:latin typeface="Arial"/>
            </a:endParaRPr>
          </a:p>
        </p:txBody>
      </p:sp>
      <p:sp>
        <p:nvSpPr>
          <p:cNvPr id="45073" name="Rectangle 19"/>
          <p:cNvSpPr>
            <a:spLocks noChangeArrowheads="1"/>
          </p:cNvSpPr>
          <p:nvPr/>
        </p:nvSpPr>
        <p:spPr bwMode="auto">
          <a:xfrm>
            <a:off x="217487" y="423"/>
            <a:ext cx="8467725" cy="92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457200">
              <a:spcBef>
                <a:spcPct val="0"/>
              </a:spcBef>
              <a:spcAft>
                <a:spcPct val="0"/>
              </a:spcAft>
            </a:pPr>
            <a:r>
              <a:rPr lang="en-US" sz="3500" b="1" dirty="0" smtClean="0">
                <a:solidFill>
                  <a:srgbClr val="FFFFFF"/>
                </a:solidFill>
                <a:latin typeface="Arial"/>
              </a:rPr>
              <a:t>Activation of HIF</a:t>
            </a:r>
          </a:p>
        </p:txBody>
      </p:sp>
      <p:sp>
        <p:nvSpPr>
          <p:cNvPr id="45074" name="Line 20"/>
          <p:cNvSpPr>
            <a:spLocks noChangeShapeType="1"/>
          </p:cNvSpPr>
          <p:nvPr/>
        </p:nvSpPr>
        <p:spPr bwMode="auto">
          <a:xfrm>
            <a:off x="2484438" y="5060950"/>
            <a:ext cx="0" cy="5334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pPr defTabSz="457200"/>
            <a:endParaRPr lang="es-ES" smtClean="0">
              <a:solidFill>
                <a:srgbClr val="000000"/>
              </a:solidFill>
              <a:latin typeface="Arial"/>
            </a:endParaRPr>
          </a:p>
        </p:txBody>
      </p:sp>
    </p:spTree>
    <p:extLst>
      <p:ext uri="{BB962C8B-B14F-4D97-AF65-F5344CB8AC3E}">
        <p14:creationId xmlns:p14="http://schemas.microsoft.com/office/powerpoint/2010/main" val="3642549788"/>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eaLnBrk="1" hangingPunct="1"/>
            <a:r>
              <a:rPr lang="en-US">
                <a:latin typeface="Arial" charset="0"/>
              </a:rPr>
              <a:t>Visualizing the angiogenic switch </a:t>
            </a:r>
            <a:endParaRPr lang="en-GB">
              <a:latin typeface="Arial" charset="0"/>
            </a:endParaRPr>
          </a:p>
        </p:txBody>
      </p:sp>
      <p:sp>
        <p:nvSpPr>
          <p:cNvPr id="21507" name="Rectangle 3"/>
          <p:cNvSpPr>
            <a:spLocks noChangeArrowheads="1"/>
          </p:cNvSpPr>
          <p:nvPr/>
        </p:nvSpPr>
        <p:spPr bwMode="auto">
          <a:xfrm>
            <a:off x="971550" y="1484313"/>
            <a:ext cx="69564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n-US" sz="2000" b="0" smtClean="0">
                <a:solidFill>
                  <a:srgbClr val="FFFFFF"/>
                </a:solidFill>
                <a:latin typeface="Tahoma" charset="0"/>
                <a:ea typeface="ＭＳ Ｐゴシック" charset="0"/>
              </a:rPr>
              <a:t>The images below depict </a:t>
            </a:r>
            <a:r>
              <a:rPr lang="en-US" sz="2000" smtClean="0">
                <a:solidFill>
                  <a:srgbClr val="FFFF00"/>
                </a:solidFill>
                <a:latin typeface="Tahoma" charset="0"/>
                <a:ea typeface="ＭＳ Ｐゴシック" charset="0"/>
              </a:rPr>
              <a:t>neovascularization</a:t>
            </a:r>
            <a:r>
              <a:rPr lang="en-US" sz="2000" b="0" smtClean="0">
                <a:solidFill>
                  <a:srgbClr val="FFFFFF"/>
                </a:solidFill>
                <a:latin typeface="Tahoma" charset="0"/>
                <a:ea typeface="ＭＳ Ｐゴシック" charset="0"/>
              </a:rPr>
              <a:t> in a rat tumor model over 12 days following implantation of a tumor</a:t>
            </a:r>
            <a:r>
              <a:rPr lang="en-US" sz="2000" b="0" smtClean="0">
                <a:solidFill>
                  <a:srgbClr val="FFFFFF"/>
                </a:solidFill>
                <a:latin typeface="Times New Roman" charset="0"/>
                <a:ea typeface="ＭＳ Ｐゴシック" charset="0"/>
              </a:rPr>
              <a:t> </a:t>
            </a:r>
          </a:p>
        </p:txBody>
      </p:sp>
      <p:pic>
        <p:nvPicPr>
          <p:cNvPr id="21508" name="Picture 4" descr="Slid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205038"/>
            <a:ext cx="7758113"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88"/>
          <p:cNvGrpSpPr>
            <a:grpSpLocks/>
          </p:cNvGrpSpPr>
          <p:nvPr/>
        </p:nvGrpSpPr>
        <p:grpSpPr bwMode="auto">
          <a:xfrm>
            <a:off x="1116013" y="4191000"/>
            <a:ext cx="6656387" cy="2551113"/>
            <a:chOff x="439" y="893"/>
            <a:chExt cx="4751" cy="1894"/>
          </a:xfrm>
        </p:grpSpPr>
        <p:sp>
          <p:nvSpPr>
            <p:cNvPr id="21510" name="Rectangle 89"/>
            <p:cNvSpPr>
              <a:spLocks noChangeArrowheads="1"/>
            </p:cNvSpPr>
            <p:nvPr/>
          </p:nvSpPr>
          <p:spPr bwMode="auto">
            <a:xfrm>
              <a:off x="439" y="1817"/>
              <a:ext cx="1" cy="1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anchor="ctr">
              <a:spAutoFit/>
            </a:bodyPr>
            <a:lstStyle/>
            <a:p>
              <a:pPr algn="l">
                <a:lnSpc>
                  <a:spcPct val="90000"/>
                </a:lnSpc>
                <a:spcAft>
                  <a:spcPct val="10000"/>
                </a:spcAft>
              </a:pPr>
              <a:endParaRPr lang="en-US" sz="900" b="0" smtClean="0">
                <a:solidFill>
                  <a:srgbClr val="FFFF00"/>
                </a:solidFill>
                <a:ea typeface="ＭＳ Ｐゴシック" charset="0"/>
                <a:cs typeface="Arial" charset="0"/>
              </a:endParaRPr>
            </a:p>
          </p:txBody>
        </p:sp>
        <p:grpSp>
          <p:nvGrpSpPr>
            <p:cNvPr id="21511" name="Group 90"/>
            <p:cNvGrpSpPr>
              <a:grpSpLocks/>
            </p:cNvGrpSpPr>
            <p:nvPr/>
          </p:nvGrpSpPr>
          <p:grpSpPr bwMode="auto">
            <a:xfrm>
              <a:off x="691" y="893"/>
              <a:ext cx="4499" cy="1894"/>
              <a:chOff x="675" y="893"/>
              <a:chExt cx="4499" cy="1894"/>
            </a:xfrm>
          </p:grpSpPr>
          <p:pic>
            <p:nvPicPr>
              <p:cNvPr id="21512" name="Picture 91" descr="init-vascu"/>
              <p:cNvPicPr>
                <a:picLocks noChangeAspect="1" noChangeArrowheads="1"/>
              </p:cNvPicPr>
              <p:nvPr/>
            </p:nvPicPr>
            <p:blipFill>
              <a:blip r:embed="rId4">
                <a:extLst>
                  <a:ext uri="{28A0092B-C50C-407E-A947-70E740481C1C}">
                    <a14:useLocalDpi xmlns:a14="http://schemas.microsoft.com/office/drawing/2010/main" val="0"/>
                  </a:ext>
                </a:extLst>
              </a:blip>
              <a:srcRect l="342" t="1923"/>
              <a:stretch>
                <a:fillRect/>
              </a:stretch>
            </p:blipFill>
            <p:spPr bwMode="auto">
              <a:xfrm>
                <a:off x="2194" y="1257"/>
                <a:ext cx="1459" cy="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2" descr="post-angio"/>
              <p:cNvPicPr>
                <a:picLocks noChangeAspect="1" noChangeArrowheads="1"/>
              </p:cNvPicPr>
              <p:nvPr/>
            </p:nvPicPr>
            <p:blipFill>
              <a:blip r:embed="rId5">
                <a:extLst>
                  <a:ext uri="{28A0092B-C50C-407E-A947-70E740481C1C}">
                    <a14:useLocalDpi xmlns:a14="http://schemas.microsoft.com/office/drawing/2010/main" val="0"/>
                  </a:ext>
                </a:extLst>
              </a:blip>
              <a:srcRect t="1923"/>
              <a:stretch>
                <a:fillRect/>
              </a:stretch>
            </p:blipFill>
            <p:spPr bwMode="auto">
              <a:xfrm>
                <a:off x="3762" y="1257"/>
                <a:ext cx="1410" cy="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93" descr="Non-angio"/>
              <p:cNvPicPr>
                <a:picLocks noChangeArrowheads="1"/>
              </p:cNvPicPr>
              <p:nvPr/>
            </p:nvPicPr>
            <p:blipFill>
              <a:blip r:embed="rId6">
                <a:extLst>
                  <a:ext uri="{28A0092B-C50C-407E-A947-70E740481C1C}">
                    <a14:useLocalDpi xmlns:a14="http://schemas.microsoft.com/office/drawing/2010/main" val="0"/>
                  </a:ext>
                </a:extLst>
              </a:blip>
              <a:srcRect t="2049"/>
              <a:stretch>
                <a:fillRect/>
              </a:stretch>
            </p:blipFill>
            <p:spPr bwMode="auto">
              <a:xfrm>
                <a:off x="675" y="1257"/>
                <a:ext cx="1411" cy="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5" name="Text Box 50"/>
              <p:cNvSpPr txBox="1">
                <a:spLocks noChangeArrowheads="1"/>
              </p:cNvSpPr>
              <p:nvPr/>
            </p:nvSpPr>
            <p:spPr bwMode="ltGray">
              <a:xfrm>
                <a:off x="675" y="893"/>
                <a:ext cx="1409"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eaLnBrk="1" hangingPunct="1">
                  <a:lnSpc>
                    <a:spcPct val="85000"/>
                  </a:lnSpc>
                </a:pPr>
                <a:r>
                  <a:rPr lang="en-US" sz="1800" i="0" smtClean="0">
                    <a:solidFill>
                      <a:srgbClr val="FFFF00"/>
                    </a:solidFill>
                    <a:cs typeface="Arial" charset="0"/>
                  </a:rPr>
                  <a:t>Non-angiogenic </a:t>
                </a:r>
              </a:p>
              <a:p>
                <a:pPr eaLnBrk="1" hangingPunct="1">
                  <a:lnSpc>
                    <a:spcPct val="85000"/>
                  </a:lnSpc>
                </a:pPr>
                <a:r>
                  <a:rPr lang="en-US" sz="1800" i="0" smtClean="0">
                    <a:solidFill>
                      <a:srgbClr val="FFFF00"/>
                    </a:solidFill>
                    <a:cs typeface="Arial" charset="0"/>
                  </a:rPr>
                  <a:t>tumor</a:t>
                </a:r>
              </a:p>
            </p:txBody>
          </p:sp>
          <p:sp>
            <p:nvSpPr>
              <p:cNvPr id="21516" name="Text Box 51"/>
              <p:cNvSpPr txBox="1">
                <a:spLocks noChangeArrowheads="1"/>
              </p:cNvSpPr>
              <p:nvPr/>
            </p:nvSpPr>
            <p:spPr bwMode="ltGray">
              <a:xfrm>
                <a:off x="2198" y="893"/>
                <a:ext cx="1446"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eaLnBrk="1" hangingPunct="1">
                  <a:lnSpc>
                    <a:spcPct val="85000"/>
                  </a:lnSpc>
                </a:pPr>
                <a:r>
                  <a:rPr lang="en-US" sz="1800" i="0" smtClean="0">
                    <a:solidFill>
                      <a:srgbClr val="FFFF00"/>
                    </a:solidFill>
                    <a:cs typeface="Arial" charset="0"/>
                  </a:rPr>
                  <a:t>Initial vascularization</a:t>
                </a:r>
              </a:p>
            </p:txBody>
          </p:sp>
          <p:sp>
            <p:nvSpPr>
              <p:cNvPr id="21517" name="Text Box 51"/>
              <p:cNvSpPr txBox="1">
                <a:spLocks noChangeArrowheads="1"/>
              </p:cNvSpPr>
              <p:nvPr/>
            </p:nvSpPr>
            <p:spPr bwMode="ltGray">
              <a:xfrm>
                <a:off x="3760" y="893"/>
                <a:ext cx="1414" cy="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eaLnBrk="1" hangingPunct="1">
                  <a:lnSpc>
                    <a:spcPct val="85000"/>
                  </a:lnSpc>
                </a:pPr>
                <a:r>
                  <a:rPr lang="en-US" sz="1800" i="0" smtClean="0">
                    <a:solidFill>
                      <a:srgbClr val="FFFF00"/>
                    </a:solidFill>
                    <a:cs typeface="Arial" charset="0"/>
                  </a:rPr>
                  <a:t>Post-angiogenic switch</a:t>
                </a:r>
              </a:p>
            </p:txBody>
          </p:sp>
        </p:grpSp>
      </p:grpSp>
    </p:spTree>
    <p:extLst>
      <p:ext uri="{BB962C8B-B14F-4D97-AF65-F5344CB8AC3E}">
        <p14:creationId xmlns:p14="http://schemas.microsoft.com/office/powerpoint/2010/main" val="37285744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16"/>
          <p:cNvGrpSpPr>
            <a:grpSpLocks/>
          </p:cNvGrpSpPr>
          <p:nvPr/>
        </p:nvGrpSpPr>
        <p:grpSpPr bwMode="auto">
          <a:xfrm>
            <a:off x="1546225" y="1663700"/>
            <a:ext cx="6388100" cy="4243388"/>
            <a:chOff x="868" y="1009"/>
            <a:chExt cx="4024" cy="2673"/>
          </a:xfrm>
        </p:grpSpPr>
        <p:pic>
          <p:nvPicPr>
            <p:cNvPr id="32775" name="Picture 4" descr="Slid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 y="1031"/>
              <a:ext cx="4024" cy="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Rectangle 5"/>
            <p:cNvSpPr>
              <a:spLocks noChangeArrowheads="1"/>
            </p:cNvSpPr>
            <p:nvPr/>
          </p:nvSpPr>
          <p:spPr bwMode="white">
            <a:xfrm>
              <a:off x="1034" y="1708"/>
              <a:ext cx="46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l" eaLnBrk="0" hangingPunct="0"/>
              <a:r>
                <a:rPr lang="en-GB" sz="1600" smtClean="0">
                  <a:solidFill>
                    <a:srgbClr val="FFBC01"/>
                  </a:solidFill>
                  <a:ea typeface="ＭＳ Ｐゴシック" charset="0"/>
                  <a:cs typeface="Arial Unicode MS" charset="0"/>
                </a:rPr>
                <a:t>VEGF</a:t>
              </a:r>
            </a:p>
          </p:txBody>
        </p:sp>
        <p:sp>
          <p:nvSpPr>
            <p:cNvPr id="32777" name="Rectangle 6"/>
            <p:cNvSpPr>
              <a:spLocks noChangeArrowheads="1"/>
            </p:cNvSpPr>
            <p:nvPr/>
          </p:nvSpPr>
          <p:spPr bwMode="white">
            <a:xfrm>
              <a:off x="1523" y="1529"/>
              <a:ext cx="50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en-GB" sz="1600" smtClean="0">
                  <a:solidFill>
                    <a:srgbClr val="FFBC01"/>
                  </a:solidFill>
                  <a:ea typeface="ＭＳ Ｐゴシック" charset="0"/>
                  <a:cs typeface="Arial Unicode MS" charset="0"/>
                </a:rPr>
                <a:t>VEGF</a:t>
              </a:r>
              <a:br>
                <a:rPr lang="en-GB" sz="1600" smtClean="0">
                  <a:solidFill>
                    <a:srgbClr val="FFBC01"/>
                  </a:solidFill>
                  <a:ea typeface="ＭＳ Ｐゴシック" charset="0"/>
                  <a:cs typeface="Arial Unicode MS" charset="0"/>
                </a:rPr>
              </a:br>
              <a:r>
                <a:rPr lang="en-GB" smtClean="0">
                  <a:solidFill>
                    <a:srgbClr val="C0C0C0"/>
                  </a:solidFill>
                  <a:ea typeface="ＭＳ Ｐゴシック" charset="0"/>
                  <a:cs typeface="Arial Unicode MS" charset="0"/>
                </a:rPr>
                <a:t>bFGF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TGF</a:t>
              </a:r>
              <a:r>
                <a:rPr lang="en-GB" smtClean="0">
                  <a:solidFill>
                    <a:srgbClr val="C0C0C0"/>
                  </a:solidFill>
                  <a:latin typeface="Symbol" charset="0"/>
                  <a:ea typeface="ＭＳ Ｐゴシック" charset="0"/>
                  <a:cs typeface="Arial Unicode MS" charset="0"/>
                </a:rPr>
                <a:t>b</a:t>
              </a:r>
              <a:r>
                <a:rPr lang="en-GB" smtClean="0">
                  <a:solidFill>
                    <a:srgbClr val="C0C0C0"/>
                  </a:solidFill>
                  <a:ea typeface="ＭＳ Ｐゴシック" charset="0"/>
                  <a:cs typeface="Arial Unicode MS" charset="0"/>
                </a:rPr>
                <a:t>-1</a:t>
              </a:r>
            </a:p>
          </p:txBody>
        </p:sp>
        <p:sp>
          <p:nvSpPr>
            <p:cNvPr id="32778" name="Rectangle 7"/>
            <p:cNvSpPr>
              <a:spLocks noChangeArrowheads="1"/>
            </p:cNvSpPr>
            <p:nvPr/>
          </p:nvSpPr>
          <p:spPr bwMode="white">
            <a:xfrm>
              <a:off x="2099" y="1717"/>
              <a:ext cx="500" cy="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en-GB" sz="1600" smtClean="0">
                  <a:solidFill>
                    <a:srgbClr val="FFBC01"/>
                  </a:solidFill>
                  <a:ea typeface="ＭＳ Ｐゴシック" charset="0"/>
                  <a:cs typeface="Arial Unicode MS" charset="0"/>
                </a:rPr>
                <a:t>VEGF</a:t>
              </a:r>
              <a:br>
                <a:rPr lang="en-GB" sz="1600" smtClean="0">
                  <a:solidFill>
                    <a:srgbClr val="FFBC01"/>
                  </a:solidFill>
                  <a:ea typeface="ＭＳ Ｐゴシック" charset="0"/>
                  <a:cs typeface="Arial Unicode MS" charset="0"/>
                </a:rPr>
              </a:br>
              <a:r>
                <a:rPr lang="en-GB" smtClean="0">
                  <a:solidFill>
                    <a:srgbClr val="C0C0C0"/>
                  </a:solidFill>
                  <a:ea typeface="ＭＳ Ｐゴシック" charset="0"/>
                  <a:cs typeface="Arial Unicode MS" charset="0"/>
                </a:rPr>
                <a:t>bFGF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TGF</a:t>
              </a:r>
              <a:r>
                <a:rPr lang="en-GB" smtClean="0">
                  <a:solidFill>
                    <a:srgbClr val="C0C0C0"/>
                  </a:solidFill>
                  <a:latin typeface="Symbol" charset="0"/>
                  <a:ea typeface="ＭＳ Ｐゴシック" charset="0"/>
                  <a:cs typeface="Arial Unicode MS" charset="0"/>
                </a:rPr>
                <a:t>b</a:t>
              </a:r>
              <a:r>
                <a:rPr lang="en-GB" smtClean="0">
                  <a:solidFill>
                    <a:srgbClr val="C0C0C0"/>
                  </a:solidFill>
                  <a:ea typeface="ＭＳ Ｐゴシック" charset="0"/>
                  <a:cs typeface="Arial Unicode MS" charset="0"/>
                </a:rPr>
                <a:t>-1</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PIGF</a:t>
              </a:r>
            </a:p>
          </p:txBody>
        </p:sp>
        <p:sp>
          <p:nvSpPr>
            <p:cNvPr id="32779" name="Rectangle 8"/>
            <p:cNvSpPr>
              <a:spLocks noChangeArrowheads="1"/>
            </p:cNvSpPr>
            <p:nvPr/>
          </p:nvSpPr>
          <p:spPr bwMode="white">
            <a:xfrm>
              <a:off x="2886" y="1526"/>
              <a:ext cx="620" cy="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en-GB" sz="1600" smtClean="0">
                  <a:solidFill>
                    <a:srgbClr val="FFBC01"/>
                  </a:solidFill>
                  <a:ea typeface="ＭＳ Ｐゴシック" charset="0"/>
                  <a:cs typeface="Arial Unicode MS" charset="0"/>
                </a:rPr>
                <a:t>VEGF</a:t>
              </a:r>
              <a:br>
                <a:rPr lang="en-GB" sz="1600" smtClean="0">
                  <a:solidFill>
                    <a:srgbClr val="FFBC01"/>
                  </a:solidFill>
                  <a:ea typeface="ＭＳ Ｐゴシック" charset="0"/>
                  <a:cs typeface="Arial Unicode MS" charset="0"/>
                </a:rPr>
              </a:br>
              <a:r>
                <a:rPr lang="en-GB" smtClean="0">
                  <a:solidFill>
                    <a:srgbClr val="C0C0C0"/>
                  </a:solidFill>
                  <a:ea typeface="ＭＳ Ｐゴシック" charset="0"/>
                  <a:cs typeface="Arial Unicode MS" charset="0"/>
                </a:rPr>
                <a:t>bFGF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TGF</a:t>
              </a:r>
              <a:r>
                <a:rPr lang="en-GB" smtClean="0">
                  <a:solidFill>
                    <a:srgbClr val="C0C0C0"/>
                  </a:solidFill>
                  <a:latin typeface="Symbol" charset="0"/>
                  <a:ea typeface="ＭＳ Ｐゴシック" charset="0"/>
                  <a:cs typeface="Arial Unicode MS" charset="0"/>
                </a:rPr>
                <a:t>b</a:t>
              </a:r>
              <a:r>
                <a:rPr lang="en-GB" smtClean="0">
                  <a:solidFill>
                    <a:srgbClr val="C0C0C0"/>
                  </a:solidFill>
                  <a:ea typeface="ＭＳ Ｐゴシック" charset="0"/>
                  <a:cs typeface="Arial Unicode MS" charset="0"/>
                </a:rPr>
                <a:t>-1</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PIGF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PD-ECGF</a:t>
              </a:r>
            </a:p>
          </p:txBody>
        </p:sp>
        <p:sp>
          <p:nvSpPr>
            <p:cNvPr id="32780" name="Rectangle 9"/>
            <p:cNvSpPr>
              <a:spLocks noChangeArrowheads="1"/>
            </p:cNvSpPr>
            <p:nvPr/>
          </p:nvSpPr>
          <p:spPr bwMode="white">
            <a:xfrm>
              <a:off x="3958" y="1009"/>
              <a:ext cx="767" cy="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en-GB" sz="1600" smtClean="0">
                  <a:solidFill>
                    <a:srgbClr val="FFBC01"/>
                  </a:solidFill>
                  <a:ea typeface="ＭＳ Ｐゴシック" charset="0"/>
                  <a:cs typeface="Arial Unicode MS" charset="0"/>
                </a:rPr>
                <a:t>VEGF</a:t>
              </a:r>
              <a:br>
                <a:rPr lang="en-GB" sz="1600" smtClean="0">
                  <a:solidFill>
                    <a:srgbClr val="FFBC01"/>
                  </a:solidFill>
                  <a:ea typeface="ＭＳ Ｐゴシック" charset="0"/>
                  <a:cs typeface="Arial Unicode MS" charset="0"/>
                </a:rPr>
              </a:br>
              <a:r>
                <a:rPr lang="en-GB" smtClean="0">
                  <a:solidFill>
                    <a:srgbClr val="C0C0C0"/>
                  </a:solidFill>
                  <a:ea typeface="ＭＳ Ｐゴシック" charset="0"/>
                  <a:cs typeface="Arial Unicode MS" charset="0"/>
                </a:rPr>
                <a:t>bFGF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TGF</a:t>
              </a:r>
              <a:r>
                <a:rPr lang="en-GB" smtClean="0">
                  <a:solidFill>
                    <a:srgbClr val="C0C0C0"/>
                  </a:solidFill>
                  <a:latin typeface="Symbol" charset="0"/>
                  <a:ea typeface="ＭＳ Ｐゴシック" charset="0"/>
                  <a:cs typeface="Arial Unicode MS" charset="0"/>
                </a:rPr>
                <a:t>b</a:t>
              </a:r>
              <a:r>
                <a:rPr lang="en-GB" smtClean="0">
                  <a:solidFill>
                    <a:srgbClr val="C0C0C0"/>
                  </a:solidFill>
                  <a:ea typeface="ＭＳ Ｐゴシック" charset="0"/>
                  <a:cs typeface="Arial Unicode MS" charset="0"/>
                </a:rPr>
                <a:t>-1</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PIGF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PD-ECGF</a:t>
              </a:r>
              <a:br>
                <a:rPr lang="en-GB" smtClean="0">
                  <a:solidFill>
                    <a:srgbClr val="C0C0C0"/>
                  </a:solidFill>
                  <a:ea typeface="ＭＳ Ｐゴシック" charset="0"/>
                  <a:cs typeface="Arial Unicode MS" charset="0"/>
                </a:rPr>
              </a:br>
              <a:r>
                <a:rPr lang="en-GB" smtClean="0">
                  <a:solidFill>
                    <a:srgbClr val="C0C0C0"/>
                  </a:solidFill>
                  <a:ea typeface="ＭＳ Ｐゴシック" charset="0"/>
                  <a:cs typeface="Arial Unicode MS" charset="0"/>
                </a:rPr>
                <a:t>Pleiotrophin</a:t>
              </a:r>
            </a:p>
          </p:txBody>
        </p:sp>
        <p:grpSp>
          <p:nvGrpSpPr>
            <p:cNvPr id="32781" name="Freeform 12"/>
            <p:cNvGrpSpPr>
              <a:grpSpLocks/>
            </p:cNvGrpSpPr>
            <p:nvPr/>
          </p:nvGrpSpPr>
          <p:grpSpPr bwMode="auto">
            <a:xfrm>
              <a:off x="873" y="1785"/>
              <a:ext cx="3629" cy="2020"/>
              <a:chOff x="1554480" y="2895600"/>
              <a:chExt cx="5760720" cy="3206496"/>
            </a:xfrm>
          </p:grpSpPr>
          <p:pic>
            <p:nvPicPr>
              <p:cNvPr id="32785" name="Freeform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4480" y="2895600"/>
                <a:ext cx="5760720" cy="320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6" name="Text Box 1035"/>
              <p:cNvSpPr txBox="1">
                <a:spLocks noChangeArrowheads="1"/>
              </p:cNvSpPr>
              <p:nvPr/>
            </p:nvSpPr>
            <p:spPr bwMode="auto">
              <a:xfrm>
                <a:off x="1695586" y="3042738"/>
                <a:ext cx="5378450"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eaLnBrk="1" hangingPunct="1"/>
                <a:endParaRPr lang="en-US" sz="1800" b="0" i="0" smtClean="0">
                  <a:solidFill>
                    <a:srgbClr val="FFFFFF"/>
                  </a:solidFill>
                  <a:cs typeface="Arial" charset="0"/>
                </a:endParaRPr>
              </a:p>
            </p:txBody>
          </p:sp>
        </p:grpSp>
        <p:grpSp>
          <p:nvGrpSpPr>
            <p:cNvPr id="32782" name="Freeform 14"/>
            <p:cNvGrpSpPr>
              <a:grpSpLocks/>
            </p:cNvGrpSpPr>
            <p:nvPr/>
          </p:nvGrpSpPr>
          <p:grpSpPr bwMode="auto">
            <a:xfrm>
              <a:off x="1365" y="1513"/>
              <a:ext cx="265" cy="242"/>
              <a:chOff x="2334768" y="2462784"/>
              <a:chExt cx="420624" cy="384048"/>
            </a:xfrm>
          </p:grpSpPr>
          <p:pic>
            <p:nvPicPr>
              <p:cNvPr id="32783" name="Freeform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4768" y="2462784"/>
                <a:ext cx="420624" cy="38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4" name="Text Box 1038"/>
              <p:cNvSpPr txBox="1">
                <a:spLocks noChangeArrowheads="1"/>
              </p:cNvSpPr>
              <p:nvPr/>
            </p:nvSpPr>
            <p:spPr bwMode="auto">
              <a:xfrm>
                <a:off x="2360749" y="2517275"/>
                <a:ext cx="350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eaLnBrk="1" hangingPunct="1"/>
                <a:endParaRPr lang="en-US" sz="1800" b="0" i="0" smtClean="0">
                  <a:solidFill>
                    <a:srgbClr val="FFFFFF"/>
                  </a:solidFill>
                  <a:cs typeface="Arial" charset="0"/>
                </a:endParaRPr>
              </a:p>
            </p:txBody>
          </p:sp>
        </p:grpSp>
      </p:grpSp>
      <p:sp>
        <p:nvSpPr>
          <p:cNvPr id="32771" name="Rectangle 2"/>
          <p:cNvSpPr>
            <a:spLocks noGrp="1" noChangeArrowheads="1"/>
          </p:cNvSpPr>
          <p:nvPr>
            <p:ph type="title" idx="4294967295"/>
          </p:nvPr>
        </p:nvSpPr>
        <p:spPr/>
        <p:txBody>
          <a:bodyPr>
            <a:normAutofit/>
          </a:bodyPr>
          <a:lstStyle/>
          <a:p>
            <a:pPr eaLnBrk="1" hangingPunct="1"/>
            <a:r>
              <a:rPr lang="en-GB" sz="3200" dirty="0">
                <a:latin typeface="Arial" charset="0"/>
              </a:rPr>
              <a:t>VEGF is the only </a:t>
            </a:r>
            <a:r>
              <a:rPr lang="en-GB" sz="3200" dirty="0" err="1">
                <a:latin typeface="Arial" charset="0"/>
              </a:rPr>
              <a:t>angiogenic</a:t>
            </a:r>
            <a:r>
              <a:rPr lang="en-GB" sz="3200" dirty="0">
                <a:latin typeface="Arial" charset="0"/>
              </a:rPr>
              <a:t> factor present throughout the tumour life cycle</a:t>
            </a:r>
          </a:p>
        </p:txBody>
      </p:sp>
      <p:sp>
        <p:nvSpPr>
          <p:cNvPr id="32772" name="Text Box 3"/>
          <p:cNvSpPr txBox="1">
            <a:spLocks noChangeArrowheads="1"/>
          </p:cNvSpPr>
          <p:nvPr/>
        </p:nvSpPr>
        <p:spPr bwMode="auto">
          <a:xfrm>
            <a:off x="1185863" y="6218238"/>
            <a:ext cx="7958137"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r>
              <a:rPr lang="en-GB" sz="1200" i="0" smtClean="0">
                <a:solidFill>
                  <a:srgbClr val="FFFFFF"/>
                </a:solidFill>
                <a:cs typeface="Arial" charset="0"/>
              </a:rPr>
              <a:t>Folkman. Cancer. In: Principles and Practice of Oncology 2005</a:t>
            </a:r>
          </a:p>
          <a:p>
            <a:pPr algn="r"/>
            <a:r>
              <a:rPr lang="en-GB" sz="1200" i="0" smtClean="0">
                <a:solidFill>
                  <a:srgbClr val="FFFFFF"/>
                </a:solidFill>
                <a:cs typeface="Arial" charset="0"/>
              </a:rPr>
              <a:t>Bergers, et al. Nat Rev Cancer 2003; Jain, et al. Nat Clin Pract Oncol 2006</a:t>
            </a:r>
          </a:p>
          <a:p>
            <a:pPr algn="r"/>
            <a:r>
              <a:rPr lang="en-GB" sz="1200" i="0" smtClean="0">
                <a:solidFill>
                  <a:srgbClr val="FFFFFF"/>
                </a:solidFill>
                <a:cs typeface="Arial" charset="0"/>
              </a:rPr>
              <a:t>Inoue, et al. Cancer Cell 2002</a:t>
            </a:r>
          </a:p>
        </p:txBody>
      </p:sp>
      <p:sp>
        <p:nvSpPr>
          <p:cNvPr id="19466" name="Rectangle 10"/>
          <p:cNvSpPr>
            <a:spLocks noChangeArrowheads="1"/>
          </p:cNvSpPr>
          <p:nvPr/>
        </p:nvSpPr>
        <p:spPr bwMode="auto">
          <a:xfrm>
            <a:off x="179512" y="1484784"/>
            <a:ext cx="6196013" cy="915987"/>
          </a:xfrm>
          <a:prstGeom prst="rect">
            <a:avLst/>
          </a:prstGeom>
          <a:gradFill rotWithShape="1">
            <a:gsLst>
              <a:gs pos="0">
                <a:srgbClr val="FFE878"/>
              </a:gs>
              <a:gs pos="35001">
                <a:srgbClr val="FFEDA1"/>
              </a:gs>
              <a:gs pos="100000">
                <a:srgbClr val="FFF7D7"/>
              </a:gs>
            </a:gsLst>
            <a:lin ang="16200000" scaled="1"/>
          </a:gradFill>
          <a:ln w="9525">
            <a:solidFill>
              <a:srgbClr val="FFBB00"/>
            </a:solidFill>
            <a:miter lim="800000"/>
            <a:headEnd/>
            <a:tailEnd/>
          </a:ln>
          <a:effectLst>
            <a:outerShdw blurRad="63500" dist="20000" dir="5400000" rotWithShape="0">
              <a:srgbClr val="000000">
                <a:alpha val="37999"/>
              </a:srgbClr>
            </a:outerShdw>
          </a:effectLst>
        </p:spPr>
        <p:txBody>
          <a:bodyPr>
            <a:spAutoFit/>
          </a:bodyPr>
          <a:lstStyle/>
          <a:p>
            <a:pPr algn="l"/>
            <a:r>
              <a:rPr lang="ja-JP" altLang="en-GB" sz="1800" b="0" i="1" smtClean="0">
                <a:solidFill>
                  <a:srgbClr val="000000"/>
                </a:solidFill>
                <a:ea typeface="ＭＳ Ｐゴシック" charset="0"/>
              </a:rPr>
              <a:t>“</a:t>
            </a:r>
            <a:r>
              <a:rPr lang="en-GB" sz="1800" b="0" i="1" smtClean="0">
                <a:solidFill>
                  <a:srgbClr val="000000"/>
                </a:solidFill>
                <a:ea typeface="ＭＳ Ｐゴシック" charset="0"/>
              </a:rPr>
              <a:t>VEGF expression can be triggered during early stages of neoplastic transformation by environmental stimuli or by genetic mutations and persists during progression.</a:t>
            </a:r>
            <a:r>
              <a:rPr lang="ja-JP" altLang="en-GB" sz="1800" b="0" i="1" smtClean="0">
                <a:solidFill>
                  <a:srgbClr val="000000"/>
                </a:solidFill>
                <a:ea typeface="ＭＳ Ｐゴシック" charset="0"/>
              </a:rPr>
              <a:t>”</a:t>
            </a:r>
            <a:endParaRPr lang="en-GB" sz="1800" b="0" i="1" smtClean="0">
              <a:solidFill>
                <a:srgbClr val="000000"/>
              </a:solidFill>
              <a:ea typeface="ＭＳ Ｐゴシック" charset="0"/>
            </a:endParaRPr>
          </a:p>
        </p:txBody>
      </p:sp>
      <p:sp>
        <p:nvSpPr>
          <p:cNvPr id="14" name="TextBox 13"/>
          <p:cNvSpPr txBox="1">
            <a:spLocks noChangeArrowheads="1"/>
          </p:cNvSpPr>
          <p:nvPr/>
        </p:nvSpPr>
        <p:spPr bwMode="auto">
          <a:xfrm>
            <a:off x="5859463" y="5883275"/>
            <a:ext cx="2598737" cy="376238"/>
          </a:xfrm>
          <a:prstGeom prst="rect">
            <a:avLst/>
          </a:prstGeom>
          <a:gradFill rotWithShape="1">
            <a:gsLst>
              <a:gs pos="0">
                <a:srgbClr val="D99800"/>
              </a:gs>
              <a:gs pos="80000">
                <a:srgbClr val="FFC700"/>
              </a:gs>
              <a:gs pos="100000">
                <a:srgbClr val="FFCB00"/>
              </a:gs>
            </a:gsLst>
            <a:lin ang="16200000"/>
          </a:gradFill>
          <a:ln w="9525">
            <a:solidFill>
              <a:srgbClr val="FFBB00"/>
            </a:solidFill>
            <a:miter lim="800000"/>
            <a:headEnd/>
            <a:tailEnd/>
          </a:ln>
          <a:effectLst>
            <a:outerShdw blurRad="63500" dist="23000" dir="5400000" rotWithShape="0">
              <a:srgbClr val="000000">
                <a:alpha val="34999"/>
              </a:srgbClr>
            </a:outerShdw>
          </a:effectLst>
        </p:spPr>
        <p:txBody>
          <a:bodyPr>
            <a:spAutoFit/>
          </a:bodyPr>
          <a:lstStyle/>
          <a:p>
            <a:pPr>
              <a:defRPr/>
            </a:pPr>
            <a:r>
              <a:rPr lang="en-GB" sz="1800">
                <a:solidFill>
                  <a:srgbClr val="000000"/>
                </a:solidFill>
                <a:latin typeface="Arial"/>
                <a:ea typeface="ＭＳ Ｐゴシック" charset="0"/>
                <a:cs typeface="Arial" charset="0"/>
              </a:rPr>
              <a:t>Tumour life cycle</a:t>
            </a:r>
          </a:p>
        </p:txBody>
      </p:sp>
    </p:spTree>
    <p:extLst>
      <p:ext uri="{BB962C8B-B14F-4D97-AF65-F5344CB8AC3E}">
        <p14:creationId xmlns:p14="http://schemas.microsoft.com/office/powerpoint/2010/main" val="33730987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11560" y="79375"/>
            <a:ext cx="7920880" cy="1031875"/>
          </a:xfrm>
        </p:spPr>
        <p:txBody>
          <a:bodyPr/>
          <a:lstStyle/>
          <a:p>
            <a:pPr eaLnBrk="1" hangingPunct="1"/>
            <a:r>
              <a:rPr lang="en-US" dirty="0">
                <a:latin typeface="Arial" charset="0"/>
              </a:rPr>
              <a:t>Tumor vasculature is abnormal</a:t>
            </a:r>
          </a:p>
        </p:txBody>
      </p:sp>
      <p:sp>
        <p:nvSpPr>
          <p:cNvPr id="39939" name="Text Box 3"/>
          <p:cNvSpPr txBox="1">
            <a:spLocks noChangeArrowheads="1"/>
          </p:cNvSpPr>
          <p:nvPr/>
        </p:nvSpPr>
        <p:spPr bwMode="auto">
          <a:xfrm>
            <a:off x="182563" y="6316663"/>
            <a:ext cx="86741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Ins="0" anchor="b">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eaLnBrk="1" hangingPunct="1"/>
            <a:r>
              <a:rPr lang="en-US" sz="1600" b="0" i="0">
                <a:latin typeface="Tahoma" charset="0"/>
              </a:rPr>
              <a:t>Konerding et al. </a:t>
            </a:r>
            <a:r>
              <a:rPr lang="en-US" sz="1600" b="0">
                <a:latin typeface="Tahoma" charset="0"/>
              </a:rPr>
              <a:t>Blood Perfusion and Microenvironment of Human Tumors</a:t>
            </a:r>
            <a:r>
              <a:rPr lang="en-US" sz="1600" b="0" i="0">
                <a:latin typeface="Tahoma" charset="0"/>
              </a:rPr>
              <a:t> 2002 </a:t>
            </a:r>
          </a:p>
        </p:txBody>
      </p:sp>
      <p:sp>
        <p:nvSpPr>
          <p:cNvPr id="39940" name="Text Box 4"/>
          <p:cNvSpPr txBox="1">
            <a:spLocks noChangeArrowheads="1"/>
          </p:cNvSpPr>
          <p:nvPr/>
        </p:nvSpPr>
        <p:spPr bwMode="black">
          <a:xfrm>
            <a:off x="584200" y="1566863"/>
            <a:ext cx="3584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eaLnBrk="1" hangingPunct="1"/>
            <a:r>
              <a:rPr lang="en-US" sz="2400" b="0" i="0">
                <a:latin typeface="Tahoma" charset="0"/>
              </a:rPr>
              <a:t>Normal colon</a:t>
            </a:r>
          </a:p>
        </p:txBody>
      </p:sp>
      <p:sp>
        <p:nvSpPr>
          <p:cNvPr id="39941" name="Text Box 5"/>
          <p:cNvSpPr txBox="1">
            <a:spLocks noChangeArrowheads="1"/>
          </p:cNvSpPr>
          <p:nvPr/>
        </p:nvSpPr>
        <p:spPr bwMode="black">
          <a:xfrm>
            <a:off x="4978400" y="1566863"/>
            <a:ext cx="355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eaLnBrk="1" hangingPunct="1"/>
            <a:r>
              <a:rPr lang="en-US" sz="2400" b="0" i="0">
                <a:latin typeface="Tahoma" charset="0"/>
              </a:rPr>
              <a:t>Nearby colorectal cancer</a:t>
            </a:r>
          </a:p>
        </p:txBody>
      </p:sp>
      <p:pic>
        <p:nvPicPr>
          <p:cNvPr id="39942" name="Picture 6" descr="5907 Figure 2"/>
          <p:cNvPicPr>
            <a:picLocks noChangeAspect="1" noChangeArrowheads="1"/>
          </p:cNvPicPr>
          <p:nvPr/>
        </p:nvPicPr>
        <p:blipFill>
          <a:blip r:embed="rId3">
            <a:extLst>
              <a:ext uri="{28A0092B-C50C-407E-A947-70E740481C1C}">
                <a14:useLocalDpi xmlns:a14="http://schemas.microsoft.com/office/drawing/2010/main" val="0"/>
              </a:ext>
            </a:extLst>
          </a:blip>
          <a:srcRect l="3421" t="13326" r="55661" b="8173"/>
          <a:stretch>
            <a:fillRect/>
          </a:stretch>
        </p:blipFill>
        <p:spPr bwMode="auto">
          <a:xfrm>
            <a:off x="687388" y="2165350"/>
            <a:ext cx="3379787"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7" descr="5907 Figure 2"/>
          <p:cNvPicPr>
            <a:picLocks noChangeAspect="1" noChangeArrowheads="1"/>
          </p:cNvPicPr>
          <p:nvPr/>
        </p:nvPicPr>
        <p:blipFill>
          <a:blip r:embed="rId3">
            <a:extLst>
              <a:ext uri="{28A0092B-C50C-407E-A947-70E740481C1C}">
                <a14:useLocalDpi xmlns:a14="http://schemas.microsoft.com/office/drawing/2010/main" val="0"/>
              </a:ext>
            </a:extLst>
          </a:blip>
          <a:srcRect l="56178" t="13770" r="3575" b="8569"/>
          <a:stretch>
            <a:fillRect/>
          </a:stretch>
        </p:blipFill>
        <p:spPr bwMode="auto">
          <a:xfrm>
            <a:off x="5068888" y="2165350"/>
            <a:ext cx="3375025"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4" name="Rectangle 8"/>
          <p:cNvSpPr>
            <a:spLocks noChangeArrowheads="1"/>
          </p:cNvSpPr>
          <p:nvPr/>
        </p:nvSpPr>
        <p:spPr bwMode="auto">
          <a:xfrm>
            <a:off x="4854575" y="4789488"/>
            <a:ext cx="4033838"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lgn="l" eaLnBrk="0" hangingPunct="0">
              <a:spcBef>
                <a:spcPct val="20000"/>
              </a:spcBef>
              <a:buClr>
                <a:srgbClr val="EBE114"/>
              </a:buClr>
              <a:buSzPct val="90000"/>
              <a:buFont typeface="Wingdings" charset="0"/>
              <a:buNone/>
            </a:pPr>
            <a:r>
              <a:rPr lang="en-US" b="0" i="0">
                <a:latin typeface="Tahoma" charset="0"/>
              </a:rPr>
              <a:t>Tumor vasculature is dilated, highly chaotic, and tortuous, with a lack of hierarchical vessel arrangement</a:t>
            </a:r>
          </a:p>
        </p:txBody>
      </p:sp>
      <p:sp>
        <p:nvSpPr>
          <p:cNvPr id="39945" name="Text Box 9"/>
          <p:cNvSpPr txBox="1">
            <a:spLocks noChangeArrowheads="1"/>
          </p:cNvSpPr>
          <p:nvPr/>
        </p:nvSpPr>
        <p:spPr bwMode="auto">
          <a:xfrm>
            <a:off x="990600" y="4876800"/>
            <a:ext cx="2657475" cy="3048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spcBef>
                <a:spcPct val="20000"/>
              </a:spcBef>
              <a:buClr>
                <a:schemeClr val="bg1"/>
              </a:buClr>
              <a:buSzPct val="100000"/>
            </a:pPr>
            <a:r>
              <a:rPr lang="en-US" sz="2000" i="0" u="sng">
                <a:cs typeface="ＭＳ Ｐゴシック" charset="0"/>
              </a:rPr>
              <a:t>VEGF INDEPENDENT.</a:t>
            </a:r>
          </a:p>
        </p:txBody>
      </p:sp>
      <p:sp>
        <p:nvSpPr>
          <p:cNvPr id="39946" name="Text Box 10"/>
          <p:cNvSpPr txBox="1">
            <a:spLocks noChangeArrowheads="1"/>
          </p:cNvSpPr>
          <p:nvPr/>
        </p:nvSpPr>
        <p:spPr bwMode="auto">
          <a:xfrm>
            <a:off x="5257800" y="5715000"/>
            <a:ext cx="2403475" cy="3048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l">
              <a:spcBef>
                <a:spcPct val="20000"/>
              </a:spcBef>
              <a:buClr>
                <a:schemeClr val="bg1"/>
              </a:buClr>
              <a:buSzPct val="100000"/>
            </a:pPr>
            <a:r>
              <a:rPr lang="en-US" sz="2000" u="sng">
                <a:cs typeface="ＭＳ Ｐゴシック" charset="0"/>
              </a:rPr>
              <a:t>VEGF DEPENDENT.</a:t>
            </a:r>
          </a:p>
        </p:txBody>
      </p:sp>
    </p:spTree>
    <p:extLst>
      <p:ext uri="{BB962C8B-B14F-4D97-AF65-F5344CB8AC3E}">
        <p14:creationId xmlns:p14="http://schemas.microsoft.com/office/powerpoint/2010/main" val="2523412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title"/>
          </p:nvPr>
        </p:nvSpPr>
        <p:spPr>
          <a:xfrm>
            <a:off x="457200" y="274638"/>
            <a:ext cx="8686800" cy="1143000"/>
          </a:xfrm>
        </p:spPr>
        <p:txBody>
          <a:bodyPr/>
          <a:lstStyle/>
          <a:p>
            <a:pPr eaLnBrk="1" hangingPunct="1"/>
            <a:r>
              <a:rPr lang="en-US" sz="2800">
                <a:latin typeface="Arial" charset="0"/>
              </a:rPr>
              <a:t>Physiologic versus pathologic angiogenesis </a:t>
            </a:r>
          </a:p>
        </p:txBody>
      </p:sp>
      <p:sp>
        <p:nvSpPr>
          <p:cNvPr id="14339" name="Rectangle 7"/>
          <p:cNvSpPr>
            <a:spLocks noGrp="1" noChangeArrowheads="1"/>
          </p:cNvSpPr>
          <p:nvPr>
            <p:ph type="body" sz="half" idx="1"/>
          </p:nvPr>
        </p:nvSpPr>
        <p:spPr>
          <a:xfrm>
            <a:off x="457200" y="2133600"/>
            <a:ext cx="4038600" cy="4518025"/>
          </a:xfrm>
        </p:spPr>
        <p:txBody>
          <a:bodyPr/>
          <a:lstStyle/>
          <a:p>
            <a:pPr eaLnBrk="1" hangingPunct="1"/>
            <a:r>
              <a:rPr lang="en-US" sz="2000">
                <a:latin typeface="Arial" charset="0"/>
              </a:rPr>
              <a:t>Physiologic</a:t>
            </a:r>
          </a:p>
          <a:p>
            <a:pPr lvl="1" eaLnBrk="1" hangingPunct="1"/>
            <a:r>
              <a:rPr lang="en-US" sz="2000">
                <a:latin typeface="Arial" charset="0"/>
              </a:rPr>
              <a:t>longitudinal bone growth</a:t>
            </a:r>
          </a:p>
          <a:p>
            <a:pPr lvl="1" eaLnBrk="1" hangingPunct="1"/>
            <a:r>
              <a:rPr lang="en-US" sz="2000">
                <a:latin typeface="Arial" charset="0"/>
              </a:rPr>
              <a:t>wound healing</a:t>
            </a:r>
          </a:p>
          <a:p>
            <a:pPr lvl="1" eaLnBrk="1" hangingPunct="1"/>
            <a:r>
              <a:rPr lang="en-US" sz="2000">
                <a:latin typeface="Arial" charset="0"/>
              </a:rPr>
              <a:t>secondary sexual development</a:t>
            </a:r>
          </a:p>
          <a:p>
            <a:pPr marL="985838" lvl="2" indent="-298450" eaLnBrk="1" hangingPunct="1"/>
            <a:r>
              <a:rPr lang="en-US">
                <a:latin typeface="Arial" charset="0"/>
              </a:rPr>
              <a:t>corpus luteum formation</a:t>
            </a:r>
          </a:p>
          <a:p>
            <a:pPr lvl="1" eaLnBrk="1" hangingPunct="1"/>
            <a:r>
              <a:rPr lang="en-GB" altLang="ja-JP" sz="2000">
                <a:latin typeface="Arial" charset="0"/>
                <a:cs typeface="ＭＳ Ｐゴシック" charset="0"/>
              </a:rPr>
              <a:t>intermittent, localized, tightly regulated</a:t>
            </a:r>
          </a:p>
          <a:p>
            <a:pPr lvl="1" eaLnBrk="1" hangingPunct="1"/>
            <a:r>
              <a:rPr lang="en-GB" altLang="ja-JP" sz="2000">
                <a:latin typeface="Arial" charset="0"/>
                <a:cs typeface="ＭＳ Ｐゴシック" charset="0"/>
              </a:rPr>
              <a:t>vessels well-formed, </a:t>
            </a:r>
            <a:br>
              <a:rPr lang="en-GB" altLang="ja-JP" sz="2000">
                <a:latin typeface="Arial" charset="0"/>
                <a:cs typeface="ＭＳ Ｐゴシック" charset="0"/>
              </a:rPr>
            </a:br>
            <a:r>
              <a:rPr lang="en-GB" altLang="ja-JP" sz="2000">
                <a:latin typeface="Arial" charset="0"/>
                <a:cs typeface="ＭＳ Ｐゴシック" charset="0"/>
              </a:rPr>
              <a:t>grid-like</a:t>
            </a:r>
          </a:p>
        </p:txBody>
      </p:sp>
      <p:sp>
        <p:nvSpPr>
          <p:cNvPr id="14340" name="Rectangle 8"/>
          <p:cNvSpPr>
            <a:spLocks noGrp="1" noChangeArrowheads="1"/>
          </p:cNvSpPr>
          <p:nvPr>
            <p:ph type="body" sz="half" idx="2"/>
          </p:nvPr>
        </p:nvSpPr>
        <p:spPr>
          <a:xfrm>
            <a:off x="4648200" y="2133600"/>
            <a:ext cx="4038600" cy="4518025"/>
          </a:xfrm>
        </p:spPr>
        <p:txBody>
          <a:bodyPr/>
          <a:lstStyle/>
          <a:p>
            <a:pPr eaLnBrk="1" hangingPunct="1"/>
            <a:r>
              <a:rPr lang="en-US" sz="2000">
                <a:latin typeface="Arial" charset="0"/>
              </a:rPr>
              <a:t>Pathologic</a:t>
            </a:r>
          </a:p>
          <a:p>
            <a:pPr lvl="1" eaLnBrk="1" hangingPunct="1"/>
            <a:r>
              <a:rPr lang="en-US" sz="2000">
                <a:latin typeface="Arial" charset="0"/>
              </a:rPr>
              <a:t>tumor growth</a:t>
            </a:r>
          </a:p>
          <a:p>
            <a:pPr lvl="1" eaLnBrk="1" hangingPunct="1"/>
            <a:r>
              <a:rPr lang="en-US" sz="2000">
                <a:latin typeface="Arial" charset="0"/>
              </a:rPr>
              <a:t>rheumatoid arthritis</a:t>
            </a:r>
          </a:p>
          <a:p>
            <a:pPr lvl="1" eaLnBrk="1" hangingPunct="1"/>
            <a:r>
              <a:rPr lang="en-US" sz="2000">
                <a:latin typeface="Arial" charset="0"/>
              </a:rPr>
              <a:t>psoriasis</a:t>
            </a:r>
          </a:p>
          <a:p>
            <a:pPr lvl="1" eaLnBrk="1" hangingPunct="1"/>
            <a:r>
              <a:rPr lang="en-US" sz="2000">
                <a:latin typeface="Arial" charset="0"/>
              </a:rPr>
              <a:t>retinopathies</a:t>
            </a:r>
          </a:p>
          <a:p>
            <a:pPr lvl="1" eaLnBrk="1" hangingPunct="1"/>
            <a:r>
              <a:rPr lang="en-US" sz="2000">
                <a:latin typeface="Arial" charset="0"/>
              </a:rPr>
              <a:t>age-related macular degeneration</a:t>
            </a:r>
          </a:p>
          <a:p>
            <a:pPr lvl="1" eaLnBrk="1" hangingPunct="1"/>
            <a:r>
              <a:rPr lang="en-GB" altLang="ja-JP" sz="2000">
                <a:latin typeface="Arial" charset="0"/>
                <a:cs typeface="ＭＳ Ｐゴシック" charset="0"/>
              </a:rPr>
              <a:t>sustained, localized</a:t>
            </a:r>
          </a:p>
          <a:p>
            <a:pPr lvl="1" eaLnBrk="1" hangingPunct="1"/>
            <a:r>
              <a:rPr lang="en-GB" altLang="ja-JP" sz="2000">
                <a:latin typeface="Arial" charset="0"/>
                <a:cs typeface="ＭＳ Ｐゴシック" charset="0"/>
              </a:rPr>
              <a:t>vessels tortuous, leaky</a:t>
            </a:r>
          </a:p>
          <a:p>
            <a:pPr lvl="1" eaLnBrk="1" hangingPunct="1"/>
            <a:r>
              <a:rPr lang="en-GB" altLang="ja-JP" sz="2000">
                <a:latin typeface="Arial" charset="0"/>
                <a:cs typeface="ＭＳ Ｐゴシック" charset="0"/>
              </a:rPr>
              <a:t>growth factor/s dependent </a:t>
            </a:r>
          </a:p>
          <a:p>
            <a:pPr eaLnBrk="1" hangingPunct="1"/>
            <a:endParaRPr lang="en-US" sz="2000">
              <a:latin typeface="Arial" charset="0"/>
            </a:endParaRPr>
          </a:p>
        </p:txBody>
      </p:sp>
      <p:sp>
        <p:nvSpPr>
          <p:cNvPr id="14341" name="Rectangle 5"/>
          <p:cNvSpPr>
            <a:spLocks noChangeArrowheads="1"/>
          </p:cNvSpPr>
          <p:nvPr/>
        </p:nvSpPr>
        <p:spPr bwMode="auto">
          <a:xfrm>
            <a:off x="352425" y="1468438"/>
            <a:ext cx="728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ja-JP" sz="2000" smtClean="0">
                <a:solidFill>
                  <a:srgbClr val="FFFFFF"/>
                </a:solidFill>
                <a:ea typeface="ＭＳ Ｐゴシック" charset="0"/>
                <a:cs typeface="ＭＳ Ｐゴシック" charset="0"/>
              </a:rPr>
              <a:t>Generation of new blood vessels from existing vasculature</a:t>
            </a:r>
            <a:endParaRPr lang="en-US" sz="2000" smtClean="0">
              <a:solidFill>
                <a:srgbClr val="FFFFFF"/>
              </a:solidFill>
              <a:ea typeface="ＭＳ Ｐゴシック" charset="0"/>
            </a:endParaRPr>
          </a:p>
        </p:txBody>
      </p:sp>
    </p:spTree>
    <p:extLst>
      <p:ext uri="{BB962C8B-B14F-4D97-AF65-F5344CB8AC3E}">
        <p14:creationId xmlns:p14="http://schemas.microsoft.com/office/powerpoint/2010/main" val="3144797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08000" y="614998"/>
            <a:ext cx="2418080" cy="1143000"/>
          </a:xfrm>
        </p:spPr>
        <p:txBody>
          <a:bodyPr>
            <a:noAutofit/>
          </a:bodyPr>
          <a:lstStyle/>
          <a:p>
            <a:r>
              <a:rPr lang="es-ES" sz="3200" b="1" i="1" dirty="0" err="1" smtClean="0"/>
              <a:t>Abnormal</a:t>
            </a:r>
            <a:r>
              <a:rPr lang="es-ES" sz="3200" b="1" i="1" dirty="0" smtClean="0"/>
              <a:t> </a:t>
            </a:r>
            <a:r>
              <a:rPr lang="es-ES" sz="3200" b="1" i="1" dirty="0" err="1" smtClean="0"/>
              <a:t>vessels</a:t>
            </a:r>
            <a:r>
              <a:rPr lang="es-ES" sz="3200" b="1" i="1" dirty="0" smtClean="0"/>
              <a:t> </a:t>
            </a:r>
            <a:r>
              <a:rPr lang="es-ES" sz="3200" b="1" i="1" dirty="0" err="1" smtClean="0"/>
              <a:t>arise</a:t>
            </a:r>
            <a:r>
              <a:rPr lang="es-ES" sz="3200" b="1" i="1" dirty="0" smtClean="0"/>
              <a:t> and </a:t>
            </a:r>
            <a:r>
              <a:rPr lang="es-ES" sz="3200" b="1" i="1" dirty="0" err="1" smtClean="0"/>
              <a:t>evolve</a:t>
            </a:r>
            <a:r>
              <a:rPr lang="es-ES" sz="3200" b="1" i="1" dirty="0" smtClean="0"/>
              <a:t> in CRC</a:t>
            </a:r>
            <a:endParaRPr lang="es-ES" sz="3200" b="1" i="1" dirty="0"/>
          </a:p>
        </p:txBody>
      </p:sp>
      <p:sp>
        <p:nvSpPr>
          <p:cNvPr id="4" name="CuadroTexto 3"/>
          <p:cNvSpPr txBox="1"/>
          <p:nvPr/>
        </p:nvSpPr>
        <p:spPr>
          <a:xfrm>
            <a:off x="5476240" y="6512391"/>
            <a:ext cx="3220691" cy="276999"/>
          </a:xfrm>
          <a:prstGeom prst="rect">
            <a:avLst/>
          </a:prstGeom>
          <a:noFill/>
        </p:spPr>
        <p:txBody>
          <a:bodyPr wrap="none" rtlCol="0">
            <a:spAutoFit/>
          </a:bodyPr>
          <a:lstStyle/>
          <a:p>
            <a:r>
              <a:rPr lang="es-ES" sz="1200" b="1" i="1" dirty="0" err="1" smtClean="0"/>
              <a:t>Jain</a:t>
            </a:r>
            <a:r>
              <a:rPr lang="es-ES" sz="1200" b="1" i="1" dirty="0" smtClean="0"/>
              <a:t> RK, et al. J </a:t>
            </a:r>
            <a:r>
              <a:rPr lang="es-ES" sz="1200" b="1" i="1" dirty="0" err="1" smtClean="0"/>
              <a:t>Clin</a:t>
            </a:r>
            <a:r>
              <a:rPr lang="es-ES" sz="1200" b="1" i="1" dirty="0" smtClean="0"/>
              <a:t> </a:t>
            </a:r>
            <a:r>
              <a:rPr lang="es-ES" sz="1200" b="1" i="1" dirty="0" err="1" smtClean="0"/>
              <a:t>Oncol</a:t>
            </a:r>
            <a:r>
              <a:rPr lang="es-ES" sz="1200" b="1" i="1" dirty="0" smtClean="0"/>
              <a:t> 31: 2205-2218 (2013)</a:t>
            </a:r>
            <a:endParaRPr lang="es-ES" sz="1200" b="1" i="1" dirty="0"/>
          </a:p>
        </p:txBody>
      </p:sp>
      <p:pic>
        <p:nvPicPr>
          <p:cNvPr id="5" name="Imagen 4"/>
          <p:cNvPicPr>
            <a:picLocks noChangeAspect="1"/>
          </p:cNvPicPr>
          <p:nvPr/>
        </p:nvPicPr>
        <p:blipFill>
          <a:blip r:embed="rId3"/>
          <a:stretch>
            <a:fillRect/>
          </a:stretch>
        </p:blipFill>
        <p:spPr>
          <a:xfrm>
            <a:off x="3215640" y="243671"/>
            <a:ext cx="5046227" cy="6268720"/>
          </a:xfrm>
          <a:prstGeom prst="rect">
            <a:avLst/>
          </a:prstGeom>
        </p:spPr>
      </p:pic>
    </p:spTree>
    <p:extLst>
      <p:ext uri="{BB962C8B-B14F-4D97-AF65-F5344CB8AC3E}">
        <p14:creationId xmlns:p14="http://schemas.microsoft.com/office/powerpoint/2010/main" val="3922135889"/>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err="1" smtClean="0"/>
              <a:t>Dysfunctional</a:t>
            </a:r>
            <a:r>
              <a:rPr lang="es-CO" dirty="0" smtClean="0"/>
              <a:t> </a:t>
            </a:r>
            <a:r>
              <a:rPr lang="es-CO" dirty="0" err="1" smtClean="0"/>
              <a:t>nature</a:t>
            </a:r>
            <a:r>
              <a:rPr lang="es-CO" dirty="0" smtClean="0"/>
              <a:t> of </a:t>
            </a:r>
            <a:r>
              <a:rPr lang="es-CO" dirty="0" err="1" smtClean="0"/>
              <a:t>the</a:t>
            </a:r>
            <a:r>
              <a:rPr lang="es-CO" dirty="0" smtClean="0"/>
              <a:t> tumor </a:t>
            </a:r>
            <a:r>
              <a:rPr lang="es-CO" dirty="0" err="1" smtClean="0"/>
              <a:t>vsculature</a:t>
            </a:r>
            <a:endParaRPr lang="es-ES" dirty="0"/>
          </a:p>
        </p:txBody>
      </p:sp>
      <p:sp>
        <p:nvSpPr>
          <p:cNvPr id="3" name="2 Marcador de contenido"/>
          <p:cNvSpPr>
            <a:spLocks noGrp="1"/>
          </p:cNvSpPr>
          <p:nvPr>
            <p:ph idx="1"/>
          </p:nvPr>
        </p:nvSpPr>
        <p:spPr/>
        <p:txBody>
          <a:bodyPr>
            <a:normAutofit fontScale="92500" lnSpcReduction="10000"/>
          </a:bodyPr>
          <a:lstStyle/>
          <a:p>
            <a:r>
              <a:rPr lang="es-CO" dirty="0" err="1" smtClean="0"/>
              <a:t>Dilated</a:t>
            </a:r>
            <a:endParaRPr lang="es-CO" dirty="0"/>
          </a:p>
          <a:p>
            <a:r>
              <a:rPr lang="es-CO" dirty="0" err="1" smtClean="0"/>
              <a:t>Areas</a:t>
            </a:r>
            <a:r>
              <a:rPr lang="es-CO" dirty="0" smtClean="0"/>
              <a:t> of </a:t>
            </a:r>
            <a:r>
              <a:rPr lang="es-CO" dirty="0" err="1" smtClean="0"/>
              <a:t>absent</a:t>
            </a:r>
            <a:r>
              <a:rPr lang="es-CO" dirty="0" smtClean="0"/>
              <a:t> / </a:t>
            </a:r>
            <a:r>
              <a:rPr lang="es-CO" dirty="0" err="1" smtClean="0"/>
              <a:t>abnormal</a:t>
            </a:r>
            <a:r>
              <a:rPr lang="es-CO" dirty="0" smtClean="0"/>
              <a:t> BM</a:t>
            </a:r>
          </a:p>
          <a:p>
            <a:r>
              <a:rPr lang="es-CO" dirty="0" err="1" smtClean="0"/>
              <a:t>Tortuosity</a:t>
            </a:r>
            <a:endParaRPr lang="es-CO" dirty="0" smtClean="0"/>
          </a:p>
          <a:p>
            <a:r>
              <a:rPr lang="es-CO" dirty="0" err="1" smtClean="0"/>
              <a:t>Abnormal</a:t>
            </a:r>
            <a:r>
              <a:rPr lang="es-CO" dirty="0" smtClean="0"/>
              <a:t> </a:t>
            </a:r>
            <a:r>
              <a:rPr lang="es-CO" dirty="0" err="1" smtClean="0"/>
              <a:t>perivascular</a:t>
            </a:r>
            <a:r>
              <a:rPr lang="es-CO" dirty="0" smtClean="0"/>
              <a:t> </a:t>
            </a:r>
            <a:r>
              <a:rPr lang="es-CO" dirty="0" err="1" smtClean="0"/>
              <a:t>support</a:t>
            </a:r>
            <a:r>
              <a:rPr lang="es-CO" dirty="0" smtClean="0"/>
              <a:t> (</a:t>
            </a:r>
            <a:r>
              <a:rPr lang="es-CO" dirty="0" err="1" smtClean="0"/>
              <a:t>ie</a:t>
            </a:r>
            <a:r>
              <a:rPr lang="es-CO" dirty="0" smtClean="0"/>
              <a:t>, </a:t>
            </a:r>
            <a:r>
              <a:rPr lang="es-CO" dirty="0" err="1" smtClean="0"/>
              <a:t>pericytes</a:t>
            </a:r>
            <a:r>
              <a:rPr lang="es-CO" dirty="0" smtClean="0"/>
              <a:t>)</a:t>
            </a:r>
          </a:p>
          <a:p>
            <a:r>
              <a:rPr lang="es-CO" dirty="0" err="1" smtClean="0"/>
              <a:t>Leakiness</a:t>
            </a:r>
            <a:r>
              <a:rPr lang="es-CO" dirty="0" smtClean="0"/>
              <a:t> – </a:t>
            </a:r>
            <a:r>
              <a:rPr lang="es-CO" dirty="0" err="1" smtClean="0"/>
              <a:t>higher</a:t>
            </a:r>
            <a:r>
              <a:rPr lang="es-CO" dirty="0" smtClean="0"/>
              <a:t> </a:t>
            </a:r>
            <a:r>
              <a:rPr lang="es-CO" dirty="0" err="1" smtClean="0"/>
              <a:t>permeability</a:t>
            </a:r>
            <a:endParaRPr lang="es-CO" dirty="0" smtClean="0"/>
          </a:p>
          <a:p>
            <a:r>
              <a:rPr lang="es-CO" dirty="0" err="1" smtClean="0"/>
              <a:t>Increased</a:t>
            </a:r>
            <a:r>
              <a:rPr lang="es-CO" dirty="0" smtClean="0"/>
              <a:t> </a:t>
            </a:r>
            <a:r>
              <a:rPr lang="es-CO" dirty="0" err="1" smtClean="0"/>
              <a:t>interstitial</a:t>
            </a:r>
            <a:r>
              <a:rPr lang="es-CO" dirty="0" smtClean="0"/>
              <a:t> </a:t>
            </a:r>
            <a:r>
              <a:rPr lang="es-CO" dirty="0" err="1" smtClean="0"/>
              <a:t>pressure</a:t>
            </a:r>
            <a:endParaRPr lang="es-CO" dirty="0" smtClean="0"/>
          </a:p>
          <a:p>
            <a:pPr lvl="1"/>
            <a:r>
              <a:rPr lang="es-CO" dirty="0" err="1" smtClean="0"/>
              <a:t>Decreased</a:t>
            </a:r>
            <a:r>
              <a:rPr lang="es-CO" dirty="0" smtClean="0"/>
              <a:t> </a:t>
            </a:r>
            <a:r>
              <a:rPr lang="es-CO" dirty="0" err="1" smtClean="0"/>
              <a:t>perfusion</a:t>
            </a:r>
            <a:endParaRPr lang="es-CO" dirty="0" smtClean="0"/>
          </a:p>
          <a:p>
            <a:r>
              <a:rPr lang="es-CO" dirty="0" err="1" smtClean="0"/>
              <a:t>Intratumoral</a:t>
            </a:r>
            <a:r>
              <a:rPr lang="es-CO" dirty="0" smtClean="0"/>
              <a:t> </a:t>
            </a:r>
            <a:r>
              <a:rPr lang="es-CO" dirty="0" err="1" smtClean="0"/>
              <a:t>heterogeneity</a:t>
            </a:r>
            <a:endParaRPr lang="es-CO" dirty="0" smtClean="0"/>
          </a:p>
          <a:p>
            <a:pPr lvl="1"/>
            <a:r>
              <a:rPr lang="es-CO" dirty="0" err="1" smtClean="0"/>
              <a:t>Variation</a:t>
            </a:r>
            <a:r>
              <a:rPr lang="es-CO" dirty="0" smtClean="0"/>
              <a:t> in Vascular </a:t>
            </a:r>
            <a:r>
              <a:rPr lang="es-CO" dirty="0" err="1" smtClean="0"/>
              <a:t>Density</a:t>
            </a:r>
            <a:endParaRPr lang="es-ES" dirty="0"/>
          </a:p>
        </p:txBody>
      </p:sp>
    </p:spTree>
    <p:extLst>
      <p:ext uri="{BB962C8B-B14F-4D97-AF65-F5344CB8AC3E}">
        <p14:creationId xmlns:p14="http://schemas.microsoft.com/office/powerpoint/2010/main" val="4139800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linds(horizontal)">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blinds(horizontal)">
                                      <p:cBhvr>
                                        <p:cTn id="40" dur="500"/>
                                        <p:tgtEl>
                                          <p:spTgt spid="3">
                                            <p:txEl>
                                              <p:pRg st="7" end="7"/>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blinds(horizontal)">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ctrTitle"/>
          </p:nvPr>
        </p:nvSpPr>
        <p:spPr/>
        <p:txBody>
          <a:bodyPr/>
          <a:lstStyle/>
          <a:p>
            <a:r>
              <a:rPr lang="es-ES" strike="sngStrike" dirty="0" err="1" smtClean="0"/>
              <a:t>Angiog</a:t>
            </a:r>
            <a:r>
              <a:rPr lang="es-ES" strike="sngStrike" dirty="0" err="1" smtClean="0"/>
              <a:t>enesis</a:t>
            </a:r>
            <a:endParaRPr lang="es-ES" strike="sngStrike" dirty="0"/>
          </a:p>
        </p:txBody>
      </p:sp>
      <p:sp>
        <p:nvSpPr>
          <p:cNvPr id="2" name="Subtítulo 1"/>
          <p:cNvSpPr>
            <a:spLocks noGrp="1"/>
          </p:cNvSpPr>
          <p:nvPr>
            <p:ph type="subTitle" idx="1"/>
          </p:nvPr>
        </p:nvSpPr>
        <p:spPr/>
        <p:txBody>
          <a:bodyPr/>
          <a:lstStyle/>
          <a:p>
            <a:endParaRPr lang="es-ES"/>
          </a:p>
        </p:txBody>
      </p:sp>
    </p:spTree>
    <p:extLst>
      <p:ext uri="{BB962C8B-B14F-4D97-AF65-F5344CB8AC3E}">
        <p14:creationId xmlns:p14="http://schemas.microsoft.com/office/powerpoint/2010/main" val="69670731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err="1" smtClean="0"/>
              <a:t>Strategies</a:t>
            </a:r>
            <a:r>
              <a:rPr lang="es-ES" dirty="0" smtClean="0"/>
              <a:t> </a:t>
            </a:r>
            <a:r>
              <a:rPr lang="es-ES" dirty="0" err="1" smtClean="0"/>
              <a:t>for</a:t>
            </a:r>
            <a:r>
              <a:rPr lang="es-ES" dirty="0" smtClean="0"/>
              <a:t> </a:t>
            </a:r>
            <a:r>
              <a:rPr lang="es-ES" dirty="0" err="1" smtClean="0"/>
              <a:t>development</a:t>
            </a:r>
            <a:r>
              <a:rPr lang="es-ES" dirty="0" smtClean="0"/>
              <a:t> of </a:t>
            </a:r>
            <a:r>
              <a:rPr lang="es-ES" dirty="0" err="1" smtClean="0"/>
              <a:t>antiangiogenic</a:t>
            </a:r>
            <a:r>
              <a:rPr lang="es-ES" dirty="0" smtClean="0"/>
              <a:t> </a:t>
            </a:r>
            <a:r>
              <a:rPr lang="es-ES" dirty="0" err="1" smtClean="0"/>
              <a:t>drugs</a:t>
            </a:r>
            <a:endParaRPr lang="es-ES" dirty="0"/>
          </a:p>
        </p:txBody>
      </p:sp>
      <p:sp>
        <p:nvSpPr>
          <p:cNvPr id="3" name="Marcador de contenido 2"/>
          <p:cNvSpPr>
            <a:spLocks noGrp="1"/>
          </p:cNvSpPr>
          <p:nvPr>
            <p:ph idx="1"/>
          </p:nvPr>
        </p:nvSpPr>
        <p:spPr/>
        <p:txBody>
          <a:bodyPr>
            <a:normAutofit fontScale="92500" lnSpcReduction="20000"/>
          </a:bodyPr>
          <a:lstStyle/>
          <a:p>
            <a:r>
              <a:rPr lang="es-ES" dirty="0" smtClean="0"/>
              <a:t>Anti VEGF-A MOA</a:t>
            </a:r>
          </a:p>
          <a:p>
            <a:pPr lvl="1"/>
            <a:r>
              <a:rPr lang="es-ES" dirty="0" err="1" smtClean="0"/>
              <a:t>Bevacizumab</a:t>
            </a:r>
            <a:endParaRPr lang="es-ES" dirty="0" smtClean="0"/>
          </a:p>
          <a:p>
            <a:r>
              <a:rPr lang="es-ES" dirty="0" smtClean="0"/>
              <a:t>VEGF-</a:t>
            </a:r>
            <a:r>
              <a:rPr lang="es-ES" dirty="0" err="1" smtClean="0"/>
              <a:t>Trap</a:t>
            </a:r>
            <a:r>
              <a:rPr lang="es-ES" dirty="0" smtClean="0"/>
              <a:t> </a:t>
            </a:r>
          </a:p>
          <a:p>
            <a:pPr lvl="1"/>
            <a:r>
              <a:rPr lang="es-ES" dirty="0" err="1" smtClean="0"/>
              <a:t>Aflibercept</a:t>
            </a:r>
            <a:endParaRPr lang="es-ES" dirty="0" smtClean="0"/>
          </a:p>
          <a:p>
            <a:r>
              <a:rPr lang="es-ES" dirty="0" err="1" smtClean="0"/>
              <a:t>TKIs</a:t>
            </a:r>
            <a:r>
              <a:rPr lang="es-ES" dirty="0" smtClean="0"/>
              <a:t> (anti VEGFR, PDGF, c-kit, flt-3, </a:t>
            </a:r>
            <a:r>
              <a:rPr lang="es-ES" dirty="0" err="1" smtClean="0"/>
              <a:t>etc</a:t>
            </a:r>
            <a:r>
              <a:rPr lang="es-ES" dirty="0" smtClean="0"/>
              <a:t>)</a:t>
            </a:r>
          </a:p>
          <a:p>
            <a:pPr lvl="1"/>
            <a:r>
              <a:rPr lang="es-ES" dirty="0" err="1" smtClean="0"/>
              <a:t>Sunitinib</a:t>
            </a:r>
            <a:r>
              <a:rPr lang="es-ES" dirty="0" smtClean="0"/>
              <a:t> / </a:t>
            </a:r>
            <a:r>
              <a:rPr lang="es-ES" dirty="0" err="1" smtClean="0"/>
              <a:t>Sorafenib</a:t>
            </a:r>
            <a:r>
              <a:rPr lang="es-ES" dirty="0" smtClean="0"/>
              <a:t> / </a:t>
            </a:r>
            <a:r>
              <a:rPr lang="es-ES" dirty="0" err="1" smtClean="0"/>
              <a:t>Pazopanib</a:t>
            </a:r>
            <a:r>
              <a:rPr lang="es-ES" dirty="0" smtClean="0"/>
              <a:t> / </a:t>
            </a:r>
            <a:r>
              <a:rPr lang="es-ES" dirty="0" err="1" smtClean="0"/>
              <a:t>Regorafenib</a:t>
            </a:r>
            <a:endParaRPr lang="es-ES" dirty="0" smtClean="0"/>
          </a:p>
          <a:p>
            <a:r>
              <a:rPr lang="es-ES" dirty="0" err="1" smtClean="0"/>
              <a:t>Recombinant</a:t>
            </a:r>
            <a:r>
              <a:rPr lang="es-ES" dirty="0" smtClean="0"/>
              <a:t> </a:t>
            </a:r>
            <a:r>
              <a:rPr lang="es-ES" dirty="0" err="1" smtClean="0"/>
              <a:t>endogenous</a:t>
            </a:r>
            <a:r>
              <a:rPr lang="es-ES" dirty="0" smtClean="0"/>
              <a:t> </a:t>
            </a:r>
            <a:r>
              <a:rPr lang="es-ES" dirty="0" err="1" smtClean="0"/>
              <a:t>angiogenesis</a:t>
            </a:r>
            <a:r>
              <a:rPr lang="es-ES" dirty="0" smtClean="0"/>
              <a:t> </a:t>
            </a:r>
            <a:r>
              <a:rPr lang="es-ES" dirty="0" err="1" smtClean="0"/>
              <a:t>inhibitor</a:t>
            </a:r>
            <a:endParaRPr lang="es-ES" dirty="0" smtClean="0"/>
          </a:p>
          <a:p>
            <a:pPr lvl="1"/>
            <a:r>
              <a:rPr lang="es-ES" dirty="0" err="1" smtClean="0"/>
              <a:t>Endostatin</a:t>
            </a:r>
            <a:r>
              <a:rPr lang="es-ES" dirty="0" smtClean="0"/>
              <a:t>, </a:t>
            </a:r>
            <a:r>
              <a:rPr lang="es-ES" dirty="0" err="1" smtClean="0"/>
              <a:t>Angiostatin</a:t>
            </a:r>
            <a:r>
              <a:rPr lang="es-ES" dirty="0" smtClean="0"/>
              <a:t> and TSP-1</a:t>
            </a:r>
          </a:p>
          <a:p>
            <a:r>
              <a:rPr lang="es-ES" dirty="0" smtClean="0"/>
              <a:t>Accidental </a:t>
            </a:r>
            <a:r>
              <a:rPr lang="es-ES" dirty="0" err="1" smtClean="0"/>
              <a:t>angiogenesis</a:t>
            </a:r>
            <a:r>
              <a:rPr lang="es-ES" dirty="0" smtClean="0"/>
              <a:t> </a:t>
            </a:r>
            <a:r>
              <a:rPr lang="es-ES" dirty="0" err="1" smtClean="0"/>
              <a:t>inhibitors</a:t>
            </a:r>
            <a:endParaRPr lang="es-ES" dirty="0" smtClean="0"/>
          </a:p>
          <a:p>
            <a:pPr lvl="1"/>
            <a:r>
              <a:rPr lang="es-ES" dirty="0" err="1" smtClean="0"/>
              <a:t>Metronomic</a:t>
            </a:r>
            <a:r>
              <a:rPr lang="es-ES" dirty="0" smtClean="0"/>
              <a:t> </a:t>
            </a:r>
            <a:r>
              <a:rPr lang="es-ES" dirty="0" err="1" smtClean="0"/>
              <a:t>chemotherapy</a:t>
            </a:r>
            <a:endParaRPr lang="es-ES" dirty="0"/>
          </a:p>
        </p:txBody>
      </p:sp>
    </p:spTree>
    <p:extLst>
      <p:ext uri="{BB962C8B-B14F-4D97-AF65-F5344CB8AC3E}">
        <p14:creationId xmlns:p14="http://schemas.microsoft.com/office/powerpoint/2010/main" val="3007381336"/>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5" y="1531938"/>
            <a:ext cx="8207375" cy="468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46083" name="Text Box 3"/>
          <p:cNvSpPr txBox="1">
            <a:spLocks noChangeArrowheads="1"/>
          </p:cNvSpPr>
          <p:nvPr/>
        </p:nvSpPr>
        <p:spPr bwMode="gray">
          <a:xfrm>
            <a:off x="736600" y="2582863"/>
            <a:ext cx="10779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GB" sz="1400" i="0">
                <a:cs typeface="Arial" charset="0"/>
              </a:rPr>
              <a:t>VEGFR</a:t>
            </a:r>
            <a:br>
              <a:rPr lang="en-GB" sz="1400" i="0">
                <a:cs typeface="Arial" charset="0"/>
              </a:rPr>
            </a:br>
            <a:r>
              <a:rPr lang="en-GB" sz="1400" i="0">
                <a:cs typeface="Arial" charset="0"/>
              </a:rPr>
              <a:t>antibody</a:t>
            </a:r>
          </a:p>
        </p:txBody>
      </p:sp>
      <p:sp>
        <p:nvSpPr>
          <p:cNvPr id="46084" name="Text Box 4"/>
          <p:cNvSpPr txBox="1">
            <a:spLocks noChangeArrowheads="1"/>
          </p:cNvSpPr>
          <p:nvPr/>
        </p:nvSpPr>
        <p:spPr bwMode="gray">
          <a:xfrm>
            <a:off x="2030413" y="3130550"/>
            <a:ext cx="892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GB" sz="1400" i="0">
                <a:cs typeface="Arial" charset="0"/>
              </a:rPr>
              <a:t>VEGFR</a:t>
            </a:r>
          </a:p>
        </p:txBody>
      </p:sp>
      <p:sp>
        <p:nvSpPr>
          <p:cNvPr id="46085" name="Text Box 5"/>
          <p:cNvSpPr txBox="1">
            <a:spLocks noChangeArrowheads="1"/>
          </p:cNvSpPr>
          <p:nvPr/>
        </p:nvSpPr>
        <p:spPr bwMode="gray">
          <a:xfrm>
            <a:off x="2641600" y="1982788"/>
            <a:ext cx="12604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eaLnBrk="1" hangingPunct="1">
              <a:spcAft>
                <a:spcPct val="20000"/>
              </a:spcAft>
            </a:pPr>
            <a:r>
              <a:rPr lang="en-US" sz="1400" i="0">
                <a:cs typeface="Arial" charset="0"/>
              </a:rPr>
              <a:t>Antibodies </a:t>
            </a:r>
            <a:br>
              <a:rPr lang="en-US" sz="1400" i="0">
                <a:cs typeface="Arial" charset="0"/>
              </a:rPr>
            </a:br>
            <a:r>
              <a:rPr lang="en-US" sz="1400" i="0">
                <a:cs typeface="Arial" charset="0"/>
              </a:rPr>
              <a:t>inhibiting </a:t>
            </a:r>
            <a:br>
              <a:rPr lang="en-US" sz="1400" i="0">
                <a:cs typeface="Arial" charset="0"/>
              </a:rPr>
            </a:br>
            <a:r>
              <a:rPr lang="en-US" sz="1400" i="0">
                <a:cs typeface="Arial" charset="0"/>
              </a:rPr>
              <a:t>VEGF</a:t>
            </a:r>
            <a:endParaRPr lang="en-US" sz="1400" i="0" baseline="80000">
              <a:cs typeface="Arial" charset="0"/>
            </a:endParaRPr>
          </a:p>
        </p:txBody>
      </p:sp>
      <p:sp>
        <p:nvSpPr>
          <p:cNvPr id="46086" name="Text Box 6"/>
          <p:cNvSpPr txBox="1">
            <a:spLocks noChangeArrowheads="1"/>
          </p:cNvSpPr>
          <p:nvPr/>
        </p:nvSpPr>
        <p:spPr bwMode="gray">
          <a:xfrm>
            <a:off x="277813" y="1630363"/>
            <a:ext cx="25590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eaLnBrk="1" hangingPunct="1">
              <a:spcAft>
                <a:spcPct val="20000"/>
              </a:spcAft>
            </a:pPr>
            <a:r>
              <a:rPr lang="en-US" sz="1600" i="0">
                <a:cs typeface="Arial" charset="0"/>
              </a:rPr>
              <a:t>Inhibiting antibodies</a:t>
            </a:r>
          </a:p>
        </p:txBody>
      </p:sp>
      <p:sp>
        <p:nvSpPr>
          <p:cNvPr id="46087" name="Text Box 7"/>
          <p:cNvSpPr txBox="1">
            <a:spLocks noChangeArrowheads="1"/>
          </p:cNvSpPr>
          <p:nvPr/>
        </p:nvSpPr>
        <p:spPr bwMode="gray">
          <a:xfrm>
            <a:off x="5770563" y="1660525"/>
            <a:ext cx="23129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eaLnBrk="1" hangingPunct="1">
              <a:spcAft>
                <a:spcPct val="20000"/>
              </a:spcAft>
            </a:pPr>
            <a:r>
              <a:rPr lang="en-US" sz="1400" i="0">
                <a:cs typeface="Arial" charset="0"/>
              </a:rPr>
              <a:t>Soluble VEGFRs </a:t>
            </a:r>
            <a:br>
              <a:rPr lang="en-US" sz="1400" i="0">
                <a:cs typeface="Arial" charset="0"/>
              </a:rPr>
            </a:br>
            <a:r>
              <a:rPr lang="en-US" sz="1400" i="0">
                <a:cs typeface="Arial" charset="0"/>
              </a:rPr>
              <a:t>(VEGF-TRAP)</a:t>
            </a:r>
          </a:p>
        </p:txBody>
      </p:sp>
      <p:sp>
        <p:nvSpPr>
          <p:cNvPr id="46088" name="Text Box 8"/>
          <p:cNvSpPr txBox="1">
            <a:spLocks noChangeArrowheads="1"/>
          </p:cNvSpPr>
          <p:nvPr/>
        </p:nvSpPr>
        <p:spPr bwMode="gray">
          <a:xfrm>
            <a:off x="4781550" y="4003675"/>
            <a:ext cx="3730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US" sz="1000" i="0">
                <a:cs typeface="Arial" charset="0"/>
              </a:rPr>
              <a:t>– P</a:t>
            </a:r>
          </a:p>
        </p:txBody>
      </p:sp>
      <p:sp>
        <p:nvSpPr>
          <p:cNvPr id="46089" name="Text Box 9"/>
          <p:cNvSpPr txBox="1">
            <a:spLocks noChangeArrowheads="1"/>
          </p:cNvSpPr>
          <p:nvPr/>
        </p:nvSpPr>
        <p:spPr bwMode="gray">
          <a:xfrm>
            <a:off x="4764088" y="4119563"/>
            <a:ext cx="3730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US" sz="1000" i="0">
                <a:cs typeface="Arial" charset="0"/>
              </a:rPr>
              <a:t>– P</a:t>
            </a:r>
          </a:p>
        </p:txBody>
      </p:sp>
      <p:sp>
        <p:nvSpPr>
          <p:cNvPr id="46090" name="Text Box 10"/>
          <p:cNvSpPr txBox="1">
            <a:spLocks noChangeArrowheads="1"/>
          </p:cNvSpPr>
          <p:nvPr/>
        </p:nvSpPr>
        <p:spPr bwMode="gray">
          <a:xfrm>
            <a:off x="3930650" y="3983038"/>
            <a:ext cx="4445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US" sz="1000" i="0">
                <a:cs typeface="Arial" charset="0"/>
              </a:rPr>
              <a:t>P– </a:t>
            </a:r>
          </a:p>
        </p:txBody>
      </p:sp>
      <p:sp>
        <p:nvSpPr>
          <p:cNvPr id="46091" name="Text Box 11"/>
          <p:cNvSpPr txBox="1">
            <a:spLocks noChangeArrowheads="1"/>
          </p:cNvSpPr>
          <p:nvPr/>
        </p:nvSpPr>
        <p:spPr bwMode="gray">
          <a:xfrm>
            <a:off x="3963988" y="4129088"/>
            <a:ext cx="3968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US" sz="1000" i="0">
                <a:cs typeface="Arial" charset="0"/>
              </a:rPr>
              <a:t>P– </a:t>
            </a:r>
          </a:p>
        </p:txBody>
      </p:sp>
      <p:sp>
        <p:nvSpPr>
          <p:cNvPr id="46092" name="Text Box 12"/>
          <p:cNvSpPr txBox="1">
            <a:spLocks noChangeArrowheads="1"/>
          </p:cNvSpPr>
          <p:nvPr/>
        </p:nvSpPr>
        <p:spPr bwMode="gray">
          <a:xfrm>
            <a:off x="7867650" y="4400550"/>
            <a:ext cx="3730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US" sz="1000" i="0">
                <a:cs typeface="Arial" charset="0"/>
              </a:rPr>
              <a:t>– P</a:t>
            </a:r>
          </a:p>
        </p:txBody>
      </p:sp>
      <p:sp>
        <p:nvSpPr>
          <p:cNvPr id="46093" name="Text Box 13"/>
          <p:cNvSpPr txBox="1">
            <a:spLocks noChangeArrowheads="1"/>
          </p:cNvSpPr>
          <p:nvPr/>
        </p:nvSpPr>
        <p:spPr bwMode="gray">
          <a:xfrm>
            <a:off x="7829550" y="4511675"/>
            <a:ext cx="3730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US" sz="1000" i="0">
                <a:cs typeface="Arial" charset="0"/>
              </a:rPr>
              <a:t>– P</a:t>
            </a:r>
          </a:p>
        </p:txBody>
      </p:sp>
      <p:sp>
        <p:nvSpPr>
          <p:cNvPr id="46094" name="Text Box 14"/>
          <p:cNvSpPr txBox="1">
            <a:spLocks noChangeArrowheads="1"/>
          </p:cNvSpPr>
          <p:nvPr/>
        </p:nvSpPr>
        <p:spPr bwMode="gray">
          <a:xfrm>
            <a:off x="3194050" y="5600700"/>
            <a:ext cx="2686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Aft>
                <a:spcPct val="20000"/>
              </a:spcAft>
            </a:pPr>
            <a:r>
              <a:rPr lang="en-GB" sz="2400" i="0">
                <a:cs typeface="Arial" charset="0"/>
              </a:rPr>
              <a:t>Angiogenesis</a:t>
            </a:r>
          </a:p>
        </p:txBody>
      </p:sp>
      <p:sp>
        <p:nvSpPr>
          <p:cNvPr id="46095" name="Line 15"/>
          <p:cNvSpPr>
            <a:spLocks noChangeShapeType="1"/>
          </p:cNvSpPr>
          <p:nvPr/>
        </p:nvSpPr>
        <p:spPr bwMode="gray">
          <a:xfrm>
            <a:off x="4548188" y="4667250"/>
            <a:ext cx="0" cy="831850"/>
          </a:xfrm>
          <a:prstGeom prst="line">
            <a:avLst/>
          </a:prstGeom>
          <a:noFill/>
          <a:ln w="76200">
            <a:solidFill>
              <a:schemeClr val="tx1"/>
            </a:solidFill>
            <a:round/>
            <a:headEnd type="none" w="sm" len="sm"/>
            <a:tailEnd type="triangle" w="lg" len="lg"/>
          </a:ln>
          <a:extLst>
            <a:ext uri="{909E8E84-426E-40dd-AFC4-6F175D3DCCD1}">
              <a14:hiddenFill xmlns:a14="http://schemas.microsoft.com/office/drawing/2010/main">
                <a:noFill/>
              </a14:hiddenFill>
            </a:ext>
          </a:extLst>
        </p:spPr>
        <p:txBody>
          <a:bodyPr/>
          <a:lstStyle/>
          <a:p>
            <a:endParaRPr lang="es-ES"/>
          </a:p>
        </p:txBody>
      </p:sp>
      <p:pic>
        <p:nvPicPr>
          <p:cNvPr id="46099" name="Picture 19"/>
          <p:cNvPicPr>
            <a:picLocks noChangeAspect="1" noChangeArrowheads="1"/>
          </p:cNvPicPr>
          <p:nvPr/>
        </p:nvPicPr>
        <p:blipFill>
          <a:blip r:embed="rId3">
            <a:extLst>
              <a:ext uri="{28A0092B-C50C-407E-A947-70E740481C1C}">
                <a14:useLocalDpi xmlns:a14="http://schemas.microsoft.com/office/drawing/2010/main" val="0"/>
              </a:ext>
            </a:extLst>
          </a:blip>
          <a:srcRect l="8731" t="63110" r="81750" b="5417"/>
          <a:stretch>
            <a:fillRect/>
          </a:stretch>
        </p:blipFill>
        <p:spPr bwMode="auto">
          <a:xfrm>
            <a:off x="485775" y="4589463"/>
            <a:ext cx="566738" cy="14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46102" name="Text Box 22"/>
          <p:cNvSpPr txBox="1">
            <a:spLocks noChangeArrowheads="1"/>
          </p:cNvSpPr>
          <p:nvPr/>
        </p:nvSpPr>
        <p:spPr bwMode="gray">
          <a:xfrm>
            <a:off x="417513" y="5010150"/>
            <a:ext cx="18526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eaLnBrk="1" hangingPunct="1">
              <a:spcAft>
                <a:spcPct val="20000"/>
              </a:spcAft>
            </a:pPr>
            <a:r>
              <a:rPr lang="en-US" sz="1400" i="0">
                <a:cs typeface="Arial" charset="0"/>
              </a:rPr>
              <a:t>Small-molecules</a:t>
            </a:r>
            <a:br>
              <a:rPr lang="en-US" sz="1400" i="0">
                <a:cs typeface="Arial" charset="0"/>
              </a:rPr>
            </a:br>
            <a:r>
              <a:rPr lang="en-US" sz="1400" i="0">
                <a:cs typeface="Arial" charset="0"/>
              </a:rPr>
              <a:t>inhibiting VEGFRs</a:t>
            </a:r>
            <a:br>
              <a:rPr lang="en-US" sz="1400" i="0">
                <a:cs typeface="Arial" charset="0"/>
              </a:rPr>
            </a:br>
            <a:r>
              <a:rPr lang="en-US" sz="1400" i="0">
                <a:cs typeface="Arial" charset="0"/>
              </a:rPr>
              <a:t>(TKIs)</a:t>
            </a:r>
          </a:p>
        </p:txBody>
      </p:sp>
      <p:sp>
        <p:nvSpPr>
          <p:cNvPr id="46103" name="Rectangle 25"/>
          <p:cNvSpPr>
            <a:spLocks noGrp="1" noChangeArrowheads="1"/>
          </p:cNvSpPr>
          <p:nvPr>
            <p:ph type="title"/>
          </p:nvPr>
        </p:nvSpPr>
        <p:spPr/>
        <p:txBody>
          <a:bodyPr/>
          <a:lstStyle/>
          <a:p>
            <a:pPr eaLnBrk="1" hangingPunct="1"/>
            <a:r>
              <a:rPr lang="en-US" sz="2800">
                <a:latin typeface="Arial" charset="0"/>
              </a:rPr>
              <a:t>Different ways to target angiogenesis: VEGFRs or VEGF ligand</a:t>
            </a:r>
            <a:endParaRPr lang="en-GB" sz="2800">
              <a:latin typeface="Arial" charset="0"/>
            </a:endParaRPr>
          </a:p>
        </p:txBody>
      </p:sp>
      <p:sp>
        <p:nvSpPr>
          <p:cNvPr id="46104" name="Text Box 24"/>
          <p:cNvSpPr txBox="1">
            <a:spLocks noChangeArrowheads="1"/>
          </p:cNvSpPr>
          <p:nvPr/>
        </p:nvSpPr>
        <p:spPr bwMode="auto">
          <a:xfrm>
            <a:off x="5580063" y="6453188"/>
            <a:ext cx="32448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a:t>Adapted from Ferrara, Kerbel. Nature 2005</a:t>
            </a:r>
          </a:p>
        </p:txBody>
      </p:sp>
    </p:spTree>
    <p:extLst>
      <p:ext uri="{BB962C8B-B14F-4D97-AF65-F5344CB8AC3E}">
        <p14:creationId xmlns:p14="http://schemas.microsoft.com/office/powerpoint/2010/main" val="855424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AutoShape 2"/>
          <p:cNvSpPr>
            <a:spLocks noChangeArrowheads="1"/>
          </p:cNvSpPr>
          <p:nvPr/>
        </p:nvSpPr>
        <p:spPr bwMode="auto">
          <a:xfrm flipV="1">
            <a:off x="257175" y="895350"/>
            <a:ext cx="8620125" cy="369888"/>
          </a:xfrm>
          <a:prstGeom prst="roundRect">
            <a:avLst>
              <a:gd name="adj" fmla="val 50000"/>
            </a:avLst>
          </a:prstGeom>
          <a:gradFill rotWithShape="1">
            <a:gsLst>
              <a:gs pos="0">
                <a:srgbClr val="D6DCDA"/>
              </a:gs>
              <a:gs pos="100000">
                <a:srgbClr val="D7DDDB">
                  <a:alpha val="1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187" name="AutoShape 3"/>
          <p:cNvSpPr>
            <a:spLocks noChangeArrowheads="1"/>
          </p:cNvSpPr>
          <p:nvPr/>
        </p:nvSpPr>
        <p:spPr bwMode="auto">
          <a:xfrm>
            <a:off x="220663" y="5067300"/>
            <a:ext cx="8712200" cy="481013"/>
          </a:xfrm>
          <a:prstGeom prst="roundRect">
            <a:avLst>
              <a:gd name="adj" fmla="val 50000"/>
            </a:avLst>
          </a:prstGeom>
          <a:gradFill rotWithShape="1">
            <a:gsLst>
              <a:gs pos="0">
                <a:srgbClr val="D6DCDA"/>
              </a:gs>
              <a:gs pos="100000">
                <a:srgbClr val="D7DDDB">
                  <a:alpha val="1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188" name="Text Box 4"/>
          <p:cNvSpPr txBox="1">
            <a:spLocks noChangeArrowheads="1"/>
          </p:cNvSpPr>
          <p:nvPr/>
        </p:nvSpPr>
        <p:spPr bwMode="auto">
          <a:xfrm>
            <a:off x="1370013" y="79375"/>
            <a:ext cx="305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200" dirty="0" smtClean="0">
                <a:solidFill>
                  <a:srgbClr val="FFFFFF"/>
                </a:solidFill>
              </a:rPr>
              <a:t>Specificity of BCR-ABL and RTK inhibitors</a:t>
            </a:r>
          </a:p>
        </p:txBody>
      </p:sp>
      <p:grpSp>
        <p:nvGrpSpPr>
          <p:cNvPr id="221189" name="Group 5"/>
          <p:cNvGrpSpPr>
            <a:grpSpLocks/>
          </p:cNvGrpSpPr>
          <p:nvPr/>
        </p:nvGrpSpPr>
        <p:grpSpPr bwMode="auto">
          <a:xfrm>
            <a:off x="131763" y="4935538"/>
            <a:ext cx="8912225" cy="420687"/>
            <a:chOff x="78" y="175"/>
            <a:chExt cx="5614" cy="265"/>
          </a:xfrm>
        </p:grpSpPr>
        <p:grpSp>
          <p:nvGrpSpPr>
            <p:cNvPr id="277514" name="Group 6"/>
            <p:cNvGrpSpPr>
              <a:grpSpLocks/>
            </p:cNvGrpSpPr>
            <p:nvPr/>
          </p:nvGrpSpPr>
          <p:grpSpPr bwMode="auto">
            <a:xfrm>
              <a:off x="346" y="175"/>
              <a:ext cx="1116" cy="90"/>
              <a:chOff x="1146" y="1142"/>
              <a:chExt cx="1116" cy="90"/>
            </a:xfrm>
          </p:grpSpPr>
          <p:grpSp>
            <p:nvGrpSpPr>
              <p:cNvPr id="278466" name="Group 7"/>
              <p:cNvGrpSpPr>
                <a:grpSpLocks/>
              </p:cNvGrpSpPr>
              <p:nvPr/>
            </p:nvGrpSpPr>
            <p:grpSpPr bwMode="auto">
              <a:xfrm>
                <a:off x="1146" y="1142"/>
                <a:ext cx="29" cy="90"/>
                <a:chOff x="1215" y="1142"/>
                <a:chExt cx="29" cy="90"/>
              </a:xfrm>
            </p:grpSpPr>
            <p:grpSp>
              <p:nvGrpSpPr>
                <p:cNvPr id="278684" name="Group 8"/>
                <p:cNvGrpSpPr>
                  <a:grpSpLocks/>
                </p:cNvGrpSpPr>
                <p:nvPr/>
              </p:nvGrpSpPr>
              <p:grpSpPr bwMode="auto">
                <a:xfrm>
                  <a:off x="1215" y="1181"/>
                  <a:ext cx="29" cy="51"/>
                  <a:chOff x="1215" y="1181"/>
                  <a:chExt cx="29" cy="51"/>
                </a:xfrm>
              </p:grpSpPr>
              <p:sp>
                <p:nvSpPr>
                  <p:cNvPr id="278688" name="Line 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89" name="Oval 1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85" name="Group 11"/>
                <p:cNvGrpSpPr>
                  <a:grpSpLocks/>
                </p:cNvGrpSpPr>
                <p:nvPr/>
              </p:nvGrpSpPr>
              <p:grpSpPr bwMode="auto">
                <a:xfrm>
                  <a:off x="1215" y="1142"/>
                  <a:ext cx="29" cy="50"/>
                  <a:chOff x="1215" y="1142"/>
                  <a:chExt cx="29" cy="50"/>
                </a:xfrm>
              </p:grpSpPr>
              <p:sp>
                <p:nvSpPr>
                  <p:cNvPr id="278686" name="Line 1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87" name="Oval 1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67" name="Group 14"/>
              <p:cNvGrpSpPr>
                <a:grpSpLocks/>
              </p:cNvGrpSpPr>
              <p:nvPr/>
            </p:nvGrpSpPr>
            <p:grpSpPr bwMode="auto">
              <a:xfrm>
                <a:off x="1181" y="1142"/>
                <a:ext cx="29" cy="90"/>
                <a:chOff x="1250" y="1142"/>
                <a:chExt cx="29" cy="90"/>
              </a:xfrm>
            </p:grpSpPr>
            <p:grpSp>
              <p:nvGrpSpPr>
                <p:cNvPr id="278678" name="Group 15"/>
                <p:cNvGrpSpPr>
                  <a:grpSpLocks/>
                </p:cNvGrpSpPr>
                <p:nvPr/>
              </p:nvGrpSpPr>
              <p:grpSpPr bwMode="auto">
                <a:xfrm>
                  <a:off x="1250" y="1181"/>
                  <a:ext cx="29" cy="51"/>
                  <a:chOff x="1215" y="1181"/>
                  <a:chExt cx="29" cy="51"/>
                </a:xfrm>
              </p:grpSpPr>
              <p:sp>
                <p:nvSpPr>
                  <p:cNvPr id="278682" name="Line 1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83" name="Oval 1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79" name="Group 18"/>
                <p:cNvGrpSpPr>
                  <a:grpSpLocks/>
                </p:cNvGrpSpPr>
                <p:nvPr/>
              </p:nvGrpSpPr>
              <p:grpSpPr bwMode="auto">
                <a:xfrm>
                  <a:off x="1250" y="1142"/>
                  <a:ext cx="29" cy="50"/>
                  <a:chOff x="1215" y="1142"/>
                  <a:chExt cx="29" cy="50"/>
                </a:xfrm>
              </p:grpSpPr>
              <p:sp>
                <p:nvSpPr>
                  <p:cNvPr id="278680" name="Line 1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81" name="Oval 2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68" name="Group 21"/>
              <p:cNvGrpSpPr>
                <a:grpSpLocks/>
              </p:cNvGrpSpPr>
              <p:nvPr/>
            </p:nvGrpSpPr>
            <p:grpSpPr bwMode="auto">
              <a:xfrm>
                <a:off x="1216" y="1142"/>
                <a:ext cx="29" cy="90"/>
                <a:chOff x="1285" y="1143"/>
                <a:chExt cx="29" cy="90"/>
              </a:xfrm>
            </p:grpSpPr>
            <p:grpSp>
              <p:nvGrpSpPr>
                <p:cNvPr id="278672" name="Group 22"/>
                <p:cNvGrpSpPr>
                  <a:grpSpLocks/>
                </p:cNvGrpSpPr>
                <p:nvPr/>
              </p:nvGrpSpPr>
              <p:grpSpPr bwMode="auto">
                <a:xfrm>
                  <a:off x="1285" y="1182"/>
                  <a:ext cx="29" cy="51"/>
                  <a:chOff x="1215" y="1181"/>
                  <a:chExt cx="29" cy="51"/>
                </a:xfrm>
              </p:grpSpPr>
              <p:sp>
                <p:nvSpPr>
                  <p:cNvPr id="278676" name="Line 2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77" name="Oval 2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73" name="Group 25"/>
                <p:cNvGrpSpPr>
                  <a:grpSpLocks/>
                </p:cNvGrpSpPr>
                <p:nvPr/>
              </p:nvGrpSpPr>
              <p:grpSpPr bwMode="auto">
                <a:xfrm>
                  <a:off x="1285" y="1143"/>
                  <a:ext cx="29" cy="50"/>
                  <a:chOff x="1215" y="1142"/>
                  <a:chExt cx="29" cy="50"/>
                </a:xfrm>
              </p:grpSpPr>
              <p:sp>
                <p:nvSpPr>
                  <p:cNvPr id="278674" name="Line 2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75" name="Oval 2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69" name="Group 28"/>
              <p:cNvGrpSpPr>
                <a:grpSpLocks/>
              </p:cNvGrpSpPr>
              <p:nvPr/>
            </p:nvGrpSpPr>
            <p:grpSpPr bwMode="auto">
              <a:xfrm>
                <a:off x="1251" y="1142"/>
                <a:ext cx="29" cy="90"/>
                <a:chOff x="1320" y="1143"/>
                <a:chExt cx="29" cy="90"/>
              </a:xfrm>
            </p:grpSpPr>
            <p:grpSp>
              <p:nvGrpSpPr>
                <p:cNvPr id="278666" name="Group 29"/>
                <p:cNvGrpSpPr>
                  <a:grpSpLocks/>
                </p:cNvGrpSpPr>
                <p:nvPr/>
              </p:nvGrpSpPr>
              <p:grpSpPr bwMode="auto">
                <a:xfrm>
                  <a:off x="1320" y="1182"/>
                  <a:ext cx="29" cy="51"/>
                  <a:chOff x="1215" y="1181"/>
                  <a:chExt cx="29" cy="51"/>
                </a:xfrm>
              </p:grpSpPr>
              <p:sp>
                <p:nvSpPr>
                  <p:cNvPr id="278670" name="Line 3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71" name="Oval 3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67" name="Group 32"/>
                <p:cNvGrpSpPr>
                  <a:grpSpLocks/>
                </p:cNvGrpSpPr>
                <p:nvPr/>
              </p:nvGrpSpPr>
              <p:grpSpPr bwMode="auto">
                <a:xfrm>
                  <a:off x="1320" y="1143"/>
                  <a:ext cx="29" cy="50"/>
                  <a:chOff x="1215" y="1142"/>
                  <a:chExt cx="29" cy="50"/>
                </a:xfrm>
              </p:grpSpPr>
              <p:sp>
                <p:nvSpPr>
                  <p:cNvPr id="278668" name="Line 3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69" name="Oval 3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0" name="Group 35"/>
              <p:cNvGrpSpPr>
                <a:grpSpLocks/>
              </p:cNvGrpSpPr>
              <p:nvPr/>
            </p:nvGrpSpPr>
            <p:grpSpPr bwMode="auto">
              <a:xfrm>
                <a:off x="1286" y="1142"/>
                <a:ext cx="29" cy="90"/>
                <a:chOff x="1355" y="1146"/>
                <a:chExt cx="29" cy="90"/>
              </a:xfrm>
            </p:grpSpPr>
            <p:grpSp>
              <p:nvGrpSpPr>
                <p:cNvPr id="278660" name="Group 36"/>
                <p:cNvGrpSpPr>
                  <a:grpSpLocks/>
                </p:cNvGrpSpPr>
                <p:nvPr/>
              </p:nvGrpSpPr>
              <p:grpSpPr bwMode="auto">
                <a:xfrm>
                  <a:off x="1355" y="1185"/>
                  <a:ext cx="29" cy="51"/>
                  <a:chOff x="1215" y="1181"/>
                  <a:chExt cx="29" cy="51"/>
                </a:xfrm>
              </p:grpSpPr>
              <p:sp>
                <p:nvSpPr>
                  <p:cNvPr id="278664" name="Line 3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65" name="Oval 3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61" name="Group 39"/>
                <p:cNvGrpSpPr>
                  <a:grpSpLocks/>
                </p:cNvGrpSpPr>
                <p:nvPr/>
              </p:nvGrpSpPr>
              <p:grpSpPr bwMode="auto">
                <a:xfrm>
                  <a:off x="1355" y="1146"/>
                  <a:ext cx="29" cy="50"/>
                  <a:chOff x="1215" y="1142"/>
                  <a:chExt cx="29" cy="50"/>
                </a:xfrm>
              </p:grpSpPr>
              <p:sp>
                <p:nvSpPr>
                  <p:cNvPr id="278662" name="Line 4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63" name="Oval 4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1" name="Group 42"/>
              <p:cNvGrpSpPr>
                <a:grpSpLocks/>
              </p:cNvGrpSpPr>
              <p:nvPr/>
            </p:nvGrpSpPr>
            <p:grpSpPr bwMode="auto">
              <a:xfrm>
                <a:off x="1321" y="1142"/>
                <a:ext cx="29" cy="90"/>
                <a:chOff x="1390" y="1146"/>
                <a:chExt cx="29" cy="90"/>
              </a:xfrm>
            </p:grpSpPr>
            <p:grpSp>
              <p:nvGrpSpPr>
                <p:cNvPr id="278654" name="Group 43"/>
                <p:cNvGrpSpPr>
                  <a:grpSpLocks/>
                </p:cNvGrpSpPr>
                <p:nvPr/>
              </p:nvGrpSpPr>
              <p:grpSpPr bwMode="auto">
                <a:xfrm>
                  <a:off x="1390" y="1185"/>
                  <a:ext cx="29" cy="51"/>
                  <a:chOff x="1215" y="1181"/>
                  <a:chExt cx="29" cy="51"/>
                </a:xfrm>
              </p:grpSpPr>
              <p:sp>
                <p:nvSpPr>
                  <p:cNvPr id="278658" name="Line 4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59" name="Oval 4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55" name="Group 46"/>
                <p:cNvGrpSpPr>
                  <a:grpSpLocks/>
                </p:cNvGrpSpPr>
                <p:nvPr/>
              </p:nvGrpSpPr>
              <p:grpSpPr bwMode="auto">
                <a:xfrm>
                  <a:off x="1390" y="1146"/>
                  <a:ext cx="29" cy="50"/>
                  <a:chOff x="1215" y="1142"/>
                  <a:chExt cx="29" cy="50"/>
                </a:xfrm>
              </p:grpSpPr>
              <p:sp>
                <p:nvSpPr>
                  <p:cNvPr id="278656" name="Line 4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57" name="Oval 4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2" name="Group 49"/>
              <p:cNvGrpSpPr>
                <a:grpSpLocks/>
              </p:cNvGrpSpPr>
              <p:nvPr/>
            </p:nvGrpSpPr>
            <p:grpSpPr bwMode="auto">
              <a:xfrm>
                <a:off x="1356" y="1142"/>
                <a:ext cx="29" cy="90"/>
                <a:chOff x="1425" y="1147"/>
                <a:chExt cx="29" cy="90"/>
              </a:xfrm>
            </p:grpSpPr>
            <p:grpSp>
              <p:nvGrpSpPr>
                <p:cNvPr id="278648" name="Group 50"/>
                <p:cNvGrpSpPr>
                  <a:grpSpLocks/>
                </p:cNvGrpSpPr>
                <p:nvPr/>
              </p:nvGrpSpPr>
              <p:grpSpPr bwMode="auto">
                <a:xfrm>
                  <a:off x="1425" y="1186"/>
                  <a:ext cx="29" cy="51"/>
                  <a:chOff x="1215" y="1181"/>
                  <a:chExt cx="29" cy="51"/>
                </a:xfrm>
              </p:grpSpPr>
              <p:sp>
                <p:nvSpPr>
                  <p:cNvPr id="278652" name="Line 5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53" name="Oval 5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49" name="Group 53"/>
                <p:cNvGrpSpPr>
                  <a:grpSpLocks/>
                </p:cNvGrpSpPr>
                <p:nvPr/>
              </p:nvGrpSpPr>
              <p:grpSpPr bwMode="auto">
                <a:xfrm>
                  <a:off x="1425" y="1147"/>
                  <a:ext cx="29" cy="50"/>
                  <a:chOff x="1215" y="1142"/>
                  <a:chExt cx="29" cy="50"/>
                </a:xfrm>
              </p:grpSpPr>
              <p:sp>
                <p:nvSpPr>
                  <p:cNvPr id="278650" name="Line 5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51" name="Oval 5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3" name="Group 56"/>
              <p:cNvGrpSpPr>
                <a:grpSpLocks/>
              </p:cNvGrpSpPr>
              <p:nvPr/>
            </p:nvGrpSpPr>
            <p:grpSpPr bwMode="auto">
              <a:xfrm>
                <a:off x="1391" y="1142"/>
                <a:ext cx="29" cy="90"/>
                <a:chOff x="1460" y="1147"/>
                <a:chExt cx="29" cy="90"/>
              </a:xfrm>
            </p:grpSpPr>
            <p:grpSp>
              <p:nvGrpSpPr>
                <p:cNvPr id="278642" name="Group 57"/>
                <p:cNvGrpSpPr>
                  <a:grpSpLocks/>
                </p:cNvGrpSpPr>
                <p:nvPr/>
              </p:nvGrpSpPr>
              <p:grpSpPr bwMode="auto">
                <a:xfrm>
                  <a:off x="1460" y="1186"/>
                  <a:ext cx="29" cy="51"/>
                  <a:chOff x="1215" y="1181"/>
                  <a:chExt cx="29" cy="51"/>
                </a:xfrm>
              </p:grpSpPr>
              <p:sp>
                <p:nvSpPr>
                  <p:cNvPr id="278646" name="Line 5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47" name="Oval 5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43" name="Group 60"/>
                <p:cNvGrpSpPr>
                  <a:grpSpLocks/>
                </p:cNvGrpSpPr>
                <p:nvPr/>
              </p:nvGrpSpPr>
              <p:grpSpPr bwMode="auto">
                <a:xfrm>
                  <a:off x="1460" y="1147"/>
                  <a:ext cx="29" cy="50"/>
                  <a:chOff x="1215" y="1142"/>
                  <a:chExt cx="29" cy="50"/>
                </a:xfrm>
              </p:grpSpPr>
              <p:sp>
                <p:nvSpPr>
                  <p:cNvPr id="278644" name="Line 6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45" name="Oval 6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4" name="Group 63"/>
              <p:cNvGrpSpPr>
                <a:grpSpLocks/>
              </p:cNvGrpSpPr>
              <p:nvPr/>
            </p:nvGrpSpPr>
            <p:grpSpPr bwMode="auto">
              <a:xfrm>
                <a:off x="1426" y="1142"/>
                <a:ext cx="29" cy="90"/>
                <a:chOff x="1215" y="1142"/>
                <a:chExt cx="29" cy="90"/>
              </a:xfrm>
            </p:grpSpPr>
            <p:grpSp>
              <p:nvGrpSpPr>
                <p:cNvPr id="278636" name="Group 64"/>
                <p:cNvGrpSpPr>
                  <a:grpSpLocks/>
                </p:cNvGrpSpPr>
                <p:nvPr/>
              </p:nvGrpSpPr>
              <p:grpSpPr bwMode="auto">
                <a:xfrm>
                  <a:off x="1215" y="1181"/>
                  <a:ext cx="29" cy="51"/>
                  <a:chOff x="1215" y="1181"/>
                  <a:chExt cx="29" cy="51"/>
                </a:xfrm>
              </p:grpSpPr>
              <p:sp>
                <p:nvSpPr>
                  <p:cNvPr id="278640" name="Line 6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41" name="Oval 6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37" name="Group 67"/>
                <p:cNvGrpSpPr>
                  <a:grpSpLocks/>
                </p:cNvGrpSpPr>
                <p:nvPr/>
              </p:nvGrpSpPr>
              <p:grpSpPr bwMode="auto">
                <a:xfrm>
                  <a:off x="1215" y="1142"/>
                  <a:ext cx="29" cy="50"/>
                  <a:chOff x="1215" y="1142"/>
                  <a:chExt cx="29" cy="50"/>
                </a:xfrm>
              </p:grpSpPr>
              <p:sp>
                <p:nvSpPr>
                  <p:cNvPr id="278638" name="Line 6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39" name="Oval 6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5" name="Group 70"/>
              <p:cNvGrpSpPr>
                <a:grpSpLocks/>
              </p:cNvGrpSpPr>
              <p:nvPr/>
            </p:nvGrpSpPr>
            <p:grpSpPr bwMode="auto">
              <a:xfrm>
                <a:off x="1461" y="1142"/>
                <a:ext cx="29" cy="90"/>
                <a:chOff x="1250" y="1142"/>
                <a:chExt cx="29" cy="90"/>
              </a:xfrm>
            </p:grpSpPr>
            <p:grpSp>
              <p:nvGrpSpPr>
                <p:cNvPr id="278630" name="Group 71"/>
                <p:cNvGrpSpPr>
                  <a:grpSpLocks/>
                </p:cNvGrpSpPr>
                <p:nvPr/>
              </p:nvGrpSpPr>
              <p:grpSpPr bwMode="auto">
                <a:xfrm>
                  <a:off x="1250" y="1181"/>
                  <a:ext cx="29" cy="51"/>
                  <a:chOff x="1215" y="1181"/>
                  <a:chExt cx="29" cy="51"/>
                </a:xfrm>
              </p:grpSpPr>
              <p:sp>
                <p:nvSpPr>
                  <p:cNvPr id="278634" name="Line 7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35" name="Oval 7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31" name="Group 74"/>
                <p:cNvGrpSpPr>
                  <a:grpSpLocks/>
                </p:cNvGrpSpPr>
                <p:nvPr/>
              </p:nvGrpSpPr>
              <p:grpSpPr bwMode="auto">
                <a:xfrm>
                  <a:off x="1250" y="1142"/>
                  <a:ext cx="29" cy="50"/>
                  <a:chOff x="1215" y="1142"/>
                  <a:chExt cx="29" cy="50"/>
                </a:xfrm>
              </p:grpSpPr>
              <p:sp>
                <p:nvSpPr>
                  <p:cNvPr id="278632" name="Line 7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33" name="Oval 7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6" name="Group 77"/>
              <p:cNvGrpSpPr>
                <a:grpSpLocks/>
              </p:cNvGrpSpPr>
              <p:nvPr/>
            </p:nvGrpSpPr>
            <p:grpSpPr bwMode="auto">
              <a:xfrm>
                <a:off x="1496" y="1142"/>
                <a:ext cx="29" cy="90"/>
                <a:chOff x="1285" y="1143"/>
                <a:chExt cx="29" cy="90"/>
              </a:xfrm>
            </p:grpSpPr>
            <p:grpSp>
              <p:nvGrpSpPr>
                <p:cNvPr id="278624" name="Group 78"/>
                <p:cNvGrpSpPr>
                  <a:grpSpLocks/>
                </p:cNvGrpSpPr>
                <p:nvPr/>
              </p:nvGrpSpPr>
              <p:grpSpPr bwMode="auto">
                <a:xfrm>
                  <a:off x="1285" y="1182"/>
                  <a:ext cx="29" cy="51"/>
                  <a:chOff x="1215" y="1181"/>
                  <a:chExt cx="29" cy="51"/>
                </a:xfrm>
              </p:grpSpPr>
              <p:sp>
                <p:nvSpPr>
                  <p:cNvPr id="278628" name="Line 7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29" name="Oval 8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25" name="Group 81"/>
                <p:cNvGrpSpPr>
                  <a:grpSpLocks/>
                </p:cNvGrpSpPr>
                <p:nvPr/>
              </p:nvGrpSpPr>
              <p:grpSpPr bwMode="auto">
                <a:xfrm>
                  <a:off x="1285" y="1143"/>
                  <a:ext cx="29" cy="50"/>
                  <a:chOff x="1215" y="1142"/>
                  <a:chExt cx="29" cy="50"/>
                </a:xfrm>
              </p:grpSpPr>
              <p:sp>
                <p:nvSpPr>
                  <p:cNvPr id="278626" name="Line 8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27" name="Oval 8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7" name="Group 84"/>
              <p:cNvGrpSpPr>
                <a:grpSpLocks/>
              </p:cNvGrpSpPr>
              <p:nvPr/>
            </p:nvGrpSpPr>
            <p:grpSpPr bwMode="auto">
              <a:xfrm>
                <a:off x="1531" y="1142"/>
                <a:ext cx="29" cy="90"/>
                <a:chOff x="1320" y="1143"/>
                <a:chExt cx="29" cy="90"/>
              </a:xfrm>
            </p:grpSpPr>
            <p:grpSp>
              <p:nvGrpSpPr>
                <p:cNvPr id="278618" name="Group 85"/>
                <p:cNvGrpSpPr>
                  <a:grpSpLocks/>
                </p:cNvGrpSpPr>
                <p:nvPr/>
              </p:nvGrpSpPr>
              <p:grpSpPr bwMode="auto">
                <a:xfrm>
                  <a:off x="1320" y="1182"/>
                  <a:ext cx="29" cy="51"/>
                  <a:chOff x="1215" y="1181"/>
                  <a:chExt cx="29" cy="51"/>
                </a:xfrm>
              </p:grpSpPr>
              <p:sp>
                <p:nvSpPr>
                  <p:cNvPr id="278622" name="Line 8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23" name="Oval 8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19" name="Group 88"/>
                <p:cNvGrpSpPr>
                  <a:grpSpLocks/>
                </p:cNvGrpSpPr>
                <p:nvPr/>
              </p:nvGrpSpPr>
              <p:grpSpPr bwMode="auto">
                <a:xfrm>
                  <a:off x="1320" y="1143"/>
                  <a:ext cx="29" cy="50"/>
                  <a:chOff x="1215" y="1142"/>
                  <a:chExt cx="29" cy="50"/>
                </a:xfrm>
              </p:grpSpPr>
              <p:sp>
                <p:nvSpPr>
                  <p:cNvPr id="278620" name="Line 8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21" name="Oval 9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8" name="Group 91"/>
              <p:cNvGrpSpPr>
                <a:grpSpLocks/>
              </p:cNvGrpSpPr>
              <p:nvPr/>
            </p:nvGrpSpPr>
            <p:grpSpPr bwMode="auto">
              <a:xfrm>
                <a:off x="1566" y="1142"/>
                <a:ext cx="29" cy="90"/>
                <a:chOff x="1355" y="1146"/>
                <a:chExt cx="29" cy="90"/>
              </a:xfrm>
            </p:grpSpPr>
            <p:grpSp>
              <p:nvGrpSpPr>
                <p:cNvPr id="278612" name="Group 92"/>
                <p:cNvGrpSpPr>
                  <a:grpSpLocks/>
                </p:cNvGrpSpPr>
                <p:nvPr/>
              </p:nvGrpSpPr>
              <p:grpSpPr bwMode="auto">
                <a:xfrm>
                  <a:off x="1355" y="1185"/>
                  <a:ext cx="29" cy="51"/>
                  <a:chOff x="1215" y="1181"/>
                  <a:chExt cx="29" cy="51"/>
                </a:xfrm>
              </p:grpSpPr>
              <p:sp>
                <p:nvSpPr>
                  <p:cNvPr id="278616" name="Line 9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17" name="Oval 9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13" name="Group 95"/>
                <p:cNvGrpSpPr>
                  <a:grpSpLocks/>
                </p:cNvGrpSpPr>
                <p:nvPr/>
              </p:nvGrpSpPr>
              <p:grpSpPr bwMode="auto">
                <a:xfrm>
                  <a:off x="1355" y="1146"/>
                  <a:ext cx="29" cy="50"/>
                  <a:chOff x="1215" y="1142"/>
                  <a:chExt cx="29" cy="50"/>
                </a:xfrm>
              </p:grpSpPr>
              <p:sp>
                <p:nvSpPr>
                  <p:cNvPr id="278614" name="Line 9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15" name="Oval 9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79" name="Group 98"/>
              <p:cNvGrpSpPr>
                <a:grpSpLocks/>
              </p:cNvGrpSpPr>
              <p:nvPr/>
            </p:nvGrpSpPr>
            <p:grpSpPr bwMode="auto">
              <a:xfrm>
                <a:off x="1601" y="1142"/>
                <a:ext cx="29" cy="90"/>
                <a:chOff x="1390" y="1146"/>
                <a:chExt cx="29" cy="90"/>
              </a:xfrm>
            </p:grpSpPr>
            <p:grpSp>
              <p:nvGrpSpPr>
                <p:cNvPr id="278606" name="Group 99"/>
                <p:cNvGrpSpPr>
                  <a:grpSpLocks/>
                </p:cNvGrpSpPr>
                <p:nvPr/>
              </p:nvGrpSpPr>
              <p:grpSpPr bwMode="auto">
                <a:xfrm>
                  <a:off x="1390" y="1185"/>
                  <a:ext cx="29" cy="51"/>
                  <a:chOff x="1215" y="1181"/>
                  <a:chExt cx="29" cy="51"/>
                </a:xfrm>
              </p:grpSpPr>
              <p:sp>
                <p:nvSpPr>
                  <p:cNvPr id="278610" name="Line 10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11" name="Oval 10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07" name="Group 102"/>
                <p:cNvGrpSpPr>
                  <a:grpSpLocks/>
                </p:cNvGrpSpPr>
                <p:nvPr/>
              </p:nvGrpSpPr>
              <p:grpSpPr bwMode="auto">
                <a:xfrm>
                  <a:off x="1390" y="1146"/>
                  <a:ext cx="29" cy="50"/>
                  <a:chOff x="1215" y="1142"/>
                  <a:chExt cx="29" cy="50"/>
                </a:xfrm>
              </p:grpSpPr>
              <p:sp>
                <p:nvSpPr>
                  <p:cNvPr id="278608" name="Line 10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09" name="Oval 10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0" name="Group 105"/>
              <p:cNvGrpSpPr>
                <a:grpSpLocks/>
              </p:cNvGrpSpPr>
              <p:nvPr/>
            </p:nvGrpSpPr>
            <p:grpSpPr bwMode="auto">
              <a:xfrm>
                <a:off x="1636" y="1142"/>
                <a:ext cx="29" cy="90"/>
                <a:chOff x="1425" y="1147"/>
                <a:chExt cx="29" cy="90"/>
              </a:xfrm>
            </p:grpSpPr>
            <p:grpSp>
              <p:nvGrpSpPr>
                <p:cNvPr id="278600" name="Group 106"/>
                <p:cNvGrpSpPr>
                  <a:grpSpLocks/>
                </p:cNvGrpSpPr>
                <p:nvPr/>
              </p:nvGrpSpPr>
              <p:grpSpPr bwMode="auto">
                <a:xfrm>
                  <a:off x="1425" y="1186"/>
                  <a:ext cx="29" cy="51"/>
                  <a:chOff x="1215" y="1181"/>
                  <a:chExt cx="29" cy="51"/>
                </a:xfrm>
              </p:grpSpPr>
              <p:sp>
                <p:nvSpPr>
                  <p:cNvPr id="278604" name="Line 10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05" name="Oval 10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601" name="Group 109"/>
                <p:cNvGrpSpPr>
                  <a:grpSpLocks/>
                </p:cNvGrpSpPr>
                <p:nvPr/>
              </p:nvGrpSpPr>
              <p:grpSpPr bwMode="auto">
                <a:xfrm>
                  <a:off x="1425" y="1147"/>
                  <a:ext cx="29" cy="50"/>
                  <a:chOff x="1215" y="1142"/>
                  <a:chExt cx="29" cy="50"/>
                </a:xfrm>
              </p:grpSpPr>
              <p:sp>
                <p:nvSpPr>
                  <p:cNvPr id="278602" name="Line 11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603" name="Oval 11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1" name="Group 112"/>
              <p:cNvGrpSpPr>
                <a:grpSpLocks/>
              </p:cNvGrpSpPr>
              <p:nvPr/>
            </p:nvGrpSpPr>
            <p:grpSpPr bwMode="auto">
              <a:xfrm>
                <a:off x="1672" y="1142"/>
                <a:ext cx="29" cy="90"/>
                <a:chOff x="1460" y="1147"/>
                <a:chExt cx="29" cy="90"/>
              </a:xfrm>
            </p:grpSpPr>
            <p:grpSp>
              <p:nvGrpSpPr>
                <p:cNvPr id="278594" name="Group 113"/>
                <p:cNvGrpSpPr>
                  <a:grpSpLocks/>
                </p:cNvGrpSpPr>
                <p:nvPr/>
              </p:nvGrpSpPr>
              <p:grpSpPr bwMode="auto">
                <a:xfrm>
                  <a:off x="1460" y="1186"/>
                  <a:ext cx="29" cy="51"/>
                  <a:chOff x="1215" y="1181"/>
                  <a:chExt cx="29" cy="51"/>
                </a:xfrm>
              </p:grpSpPr>
              <p:sp>
                <p:nvSpPr>
                  <p:cNvPr id="278598" name="Line 11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99" name="Oval 11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95" name="Group 116"/>
                <p:cNvGrpSpPr>
                  <a:grpSpLocks/>
                </p:cNvGrpSpPr>
                <p:nvPr/>
              </p:nvGrpSpPr>
              <p:grpSpPr bwMode="auto">
                <a:xfrm>
                  <a:off x="1460" y="1147"/>
                  <a:ext cx="29" cy="50"/>
                  <a:chOff x="1215" y="1142"/>
                  <a:chExt cx="29" cy="50"/>
                </a:xfrm>
              </p:grpSpPr>
              <p:sp>
                <p:nvSpPr>
                  <p:cNvPr id="278596" name="Line 11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97" name="Oval 11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2" name="Group 119"/>
              <p:cNvGrpSpPr>
                <a:grpSpLocks/>
              </p:cNvGrpSpPr>
              <p:nvPr/>
            </p:nvGrpSpPr>
            <p:grpSpPr bwMode="auto">
              <a:xfrm>
                <a:off x="1707" y="1142"/>
                <a:ext cx="29" cy="90"/>
                <a:chOff x="1215" y="1142"/>
                <a:chExt cx="29" cy="90"/>
              </a:xfrm>
            </p:grpSpPr>
            <p:grpSp>
              <p:nvGrpSpPr>
                <p:cNvPr id="278588" name="Group 120"/>
                <p:cNvGrpSpPr>
                  <a:grpSpLocks/>
                </p:cNvGrpSpPr>
                <p:nvPr/>
              </p:nvGrpSpPr>
              <p:grpSpPr bwMode="auto">
                <a:xfrm>
                  <a:off x="1215" y="1181"/>
                  <a:ext cx="29" cy="51"/>
                  <a:chOff x="1215" y="1181"/>
                  <a:chExt cx="29" cy="51"/>
                </a:xfrm>
              </p:grpSpPr>
              <p:sp>
                <p:nvSpPr>
                  <p:cNvPr id="278592" name="Line 12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93" name="Oval 1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89" name="Group 123"/>
                <p:cNvGrpSpPr>
                  <a:grpSpLocks/>
                </p:cNvGrpSpPr>
                <p:nvPr/>
              </p:nvGrpSpPr>
              <p:grpSpPr bwMode="auto">
                <a:xfrm>
                  <a:off x="1215" y="1142"/>
                  <a:ext cx="29" cy="50"/>
                  <a:chOff x="1215" y="1142"/>
                  <a:chExt cx="29" cy="50"/>
                </a:xfrm>
              </p:grpSpPr>
              <p:sp>
                <p:nvSpPr>
                  <p:cNvPr id="278590" name="Line 12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91" name="Oval 1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3" name="Group 126"/>
              <p:cNvGrpSpPr>
                <a:grpSpLocks/>
              </p:cNvGrpSpPr>
              <p:nvPr/>
            </p:nvGrpSpPr>
            <p:grpSpPr bwMode="auto">
              <a:xfrm>
                <a:off x="1742" y="1142"/>
                <a:ext cx="29" cy="90"/>
                <a:chOff x="1250" y="1142"/>
                <a:chExt cx="29" cy="90"/>
              </a:xfrm>
            </p:grpSpPr>
            <p:grpSp>
              <p:nvGrpSpPr>
                <p:cNvPr id="278582" name="Group 127"/>
                <p:cNvGrpSpPr>
                  <a:grpSpLocks/>
                </p:cNvGrpSpPr>
                <p:nvPr/>
              </p:nvGrpSpPr>
              <p:grpSpPr bwMode="auto">
                <a:xfrm>
                  <a:off x="1250" y="1181"/>
                  <a:ext cx="29" cy="51"/>
                  <a:chOff x="1215" y="1181"/>
                  <a:chExt cx="29" cy="51"/>
                </a:xfrm>
              </p:grpSpPr>
              <p:sp>
                <p:nvSpPr>
                  <p:cNvPr id="278586" name="Line 12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87" name="Oval 1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83" name="Group 130"/>
                <p:cNvGrpSpPr>
                  <a:grpSpLocks/>
                </p:cNvGrpSpPr>
                <p:nvPr/>
              </p:nvGrpSpPr>
              <p:grpSpPr bwMode="auto">
                <a:xfrm>
                  <a:off x="1250" y="1142"/>
                  <a:ext cx="29" cy="50"/>
                  <a:chOff x="1215" y="1142"/>
                  <a:chExt cx="29" cy="50"/>
                </a:xfrm>
              </p:grpSpPr>
              <p:sp>
                <p:nvSpPr>
                  <p:cNvPr id="278584" name="Line 13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85" name="Oval 13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4" name="Group 133"/>
              <p:cNvGrpSpPr>
                <a:grpSpLocks/>
              </p:cNvGrpSpPr>
              <p:nvPr/>
            </p:nvGrpSpPr>
            <p:grpSpPr bwMode="auto">
              <a:xfrm>
                <a:off x="1777" y="1142"/>
                <a:ext cx="29" cy="90"/>
                <a:chOff x="1285" y="1143"/>
                <a:chExt cx="29" cy="90"/>
              </a:xfrm>
            </p:grpSpPr>
            <p:grpSp>
              <p:nvGrpSpPr>
                <p:cNvPr id="278576" name="Group 134"/>
                <p:cNvGrpSpPr>
                  <a:grpSpLocks/>
                </p:cNvGrpSpPr>
                <p:nvPr/>
              </p:nvGrpSpPr>
              <p:grpSpPr bwMode="auto">
                <a:xfrm>
                  <a:off x="1285" y="1182"/>
                  <a:ext cx="29" cy="51"/>
                  <a:chOff x="1215" y="1181"/>
                  <a:chExt cx="29" cy="51"/>
                </a:xfrm>
              </p:grpSpPr>
              <p:sp>
                <p:nvSpPr>
                  <p:cNvPr id="278580" name="Line 13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81" name="Oval 13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77" name="Group 137"/>
                <p:cNvGrpSpPr>
                  <a:grpSpLocks/>
                </p:cNvGrpSpPr>
                <p:nvPr/>
              </p:nvGrpSpPr>
              <p:grpSpPr bwMode="auto">
                <a:xfrm>
                  <a:off x="1285" y="1143"/>
                  <a:ext cx="29" cy="50"/>
                  <a:chOff x="1215" y="1142"/>
                  <a:chExt cx="29" cy="50"/>
                </a:xfrm>
              </p:grpSpPr>
              <p:sp>
                <p:nvSpPr>
                  <p:cNvPr id="278578" name="Line 13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79" name="Oval 13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5" name="Group 140"/>
              <p:cNvGrpSpPr>
                <a:grpSpLocks/>
              </p:cNvGrpSpPr>
              <p:nvPr/>
            </p:nvGrpSpPr>
            <p:grpSpPr bwMode="auto">
              <a:xfrm>
                <a:off x="1812" y="1142"/>
                <a:ext cx="29" cy="90"/>
                <a:chOff x="1320" y="1143"/>
                <a:chExt cx="29" cy="90"/>
              </a:xfrm>
            </p:grpSpPr>
            <p:grpSp>
              <p:nvGrpSpPr>
                <p:cNvPr id="278570" name="Group 141"/>
                <p:cNvGrpSpPr>
                  <a:grpSpLocks/>
                </p:cNvGrpSpPr>
                <p:nvPr/>
              </p:nvGrpSpPr>
              <p:grpSpPr bwMode="auto">
                <a:xfrm>
                  <a:off x="1320" y="1182"/>
                  <a:ext cx="29" cy="51"/>
                  <a:chOff x="1215" y="1181"/>
                  <a:chExt cx="29" cy="51"/>
                </a:xfrm>
              </p:grpSpPr>
              <p:sp>
                <p:nvSpPr>
                  <p:cNvPr id="278574" name="Line 14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75" name="Oval 1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71" name="Group 144"/>
                <p:cNvGrpSpPr>
                  <a:grpSpLocks/>
                </p:cNvGrpSpPr>
                <p:nvPr/>
              </p:nvGrpSpPr>
              <p:grpSpPr bwMode="auto">
                <a:xfrm>
                  <a:off x="1320" y="1143"/>
                  <a:ext cx="29" cy="50"/>
                  <a:chOff x="1215" y="1142"/>
                  <a:chExt cx="29" cy="50"/>
                </a:xfrm>
              </p:grpSpPr>
              <p:sp>
                <p:nvSpPr>
                  <p:cNvPr id="278572" name="Line 14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73" name="Oval 14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6" name="Group 147"/>
              <p:cNvGrpSpPr>
                <a:grpSpLocks/>
              </p:cNvGrpSpPr>
              <p:nvPr/>
            </p:nvGrpSpPr>
            <p:grpSpPr bwMode="auto">
              <a:xfrm>
                <a:off x="1847" y="1142"/>
                <a:ext cx="29" cy="90"/>
                <a:chOff x="1355" y="1146"/>
                <a:chExt cx="29" cy="90"/>
              </a:xfrm>
            </p:grpSpPr>
            <p:grpSp>
              <p:nvGrpSpPr>
                <p:cNvPr id="278564" name="Group 148"/>
                <p:cNvGrpSpPr>
                  <a:grpSpLocks/>
                </p:cNvGrpSpPr>
                <p:nvPr/>
              </p:nvGrpSpPr>
              <p:grpSpPr bwMode="auto">
                <a:xfrm>
                  <a:off x="1355" y="1185"/>
                  <a:ext cx="29" cy="51"/>
                  <a:chOff x="1215" y="1181"/>
                  <a:chExt cx="29" cy="51"/>
                </a:xfrm>
              </p:grpSpPr>
              <p:sp>
                <p:nvSpPr>
                  <p:cNvPr id="278568" name="Line 14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69" name="Oval 15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65" name="Group 151"/>
                <p:cNvGrpSpPr>
                  <a:grpSpLocks/>
                </p:cNvGrpSpPr>
                <p:nvPr/>
              </p:nvGrpSpPr>
              <p:grpSpPr bwMode="auto">
                <a:xfrm>
                  <a:off x="1355" y="1146"/>
                  <a:ext cx="29" cy="50"/>
                  <a:chOff x="1215" y="1142"/>
                  <a:chExt cx="29" cy="50"/>
                </a:xfrm>
              </p:grpSpPr>
              <p:sp>
                <p:nvSpPr>
                  <p:cNvPr id="278566" name="Line 15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67" name="Oval 15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7" name="Group 154"/>
              <p:cNvGrpSpPr>
                <a:grpSpLocks/>
              </p:cNvGrpSpPr>
              <p:nvPr/>
            </p:nvGrpSpPr>
            <p:grpSpPr bwMode="auto">
              <a:xfrm>
                <a:off x="1882" y="1142"/>
                <a:ext cx="29" cy="90"/>
                <a:chOff x="1390" y="1146"/>
                <a:chExt cx="29" cy="90"/>
              </a:xfrm>
            </p:grpSpPr>
            <p:grpSp>
              <p:nvGrpSpPr>
                <p:cNvPr id="278558" name="Group 155"/>
                <p:cNvGrpSpPr>
                  <a:grpSpLocks/>
                </p:cNvGrpSpPr>
                <p:nvPr/>
              </p:nvGrpSpPr>
              <p:grpSpPr bwMode="auto">
                <a:xfrm>
                  <a:off x="1390" y="1185"/>
                  <a:ext cx="29" cy="51"/>
                  <a:chOff x="1215" y="1181"/>
                  <a:chExt cx="29" cy="51"/>
                </a:xfrm>
              </p:grpSpPr>
              <p:sp>
                <p:nvSpPr>
                  <p:cNvPr id="278562" name="Line 15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63" name="Oval 15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59" name="Group 158"/>
                <p:cNvGrpSpPr>
                  <a:grpSpLocks/>
                </p:cNvGrpSpPr>
                <p:nvPr/>
              </p:nvGrpSpPr>
              <p:grpSpPr bwMode="auto">
                <a:xfrm>
                  <a:off x="1390" y="1146"/>
                  <a:ext cx="29" cy="50"/>
                  <a:chOff x="1215" y="1142"/>
                  <a:chExt cx="29" cy="50"/>
                </a:xfrm>
              </p:grpSpPr>
              <p:sp>
                <p:nvSpPr>
                  <p:cNvPr id="278560" name="Line 15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61" name="Oval 16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8" name="Group 161"/>
              <p:cNvGrpSpPr>
                <a:grpSpLocks/>
              </p:cNvGrpSpPr>
              <p:nvPr/>
            </p:nvGrpSpPr>
            <p:grpSpPr bwMode="auto">
              <a:xfrm>
                <a:off x="1917" y="1142"/>
                <a:ext cx="29" cy="90"/>
                <a:chOff x="1425" y="1147"/>
                <a:chExt cx="29" cy="90"/>
              </a:xfrm>
            </p:grpSpPr>
            <p:grpSp>
              <p:nvGrpSpPr>
                <p:cNvPr id="278552" name="Group 162"/>
                <p:cNvGrpSpPr>
                  <a:grpSpLocks/>
                </p:cNvGrpSpPr>
                <p:nvPr/>
              </p:nvGrpSpPr>
              <p:grpSpPr bwMode="auto">
                <a:xfrm>
                  <a:off x="1425" y="1186"/>
                  <a:ext cx="29" cy="51"/>
                  <a:chOff x="1215" y="1181"/>
                  <a:chExt cx="29" cy="51"/>
                </a:xfrm>
              </p:grpSpPr>
              <p:sp>
                <p:nvSpPr>
                  <p:cNvPr id="278556" name="Line 16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57" name="Oval 16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53" name="Group 165"/>
                <p:cNvGrpSpPr>
                  <a:grpSpLocks/>
                </p:cNvGrpSpPr>
                <p:nvPr/>
              </p:nvGrpSpPr>
              <p:grpSpPr bwMode="auto">
                <a:xfrm>
                  <a:off x="1425" y="1147"/>
                  <a:ext cx="29" cy="50"/>
                  <a:chOff x="1215" y="1142"/>
                  <a:chExt cx="29" cy="50"/>
                </a:xfrm>
              </p:grpSpPr>
              <p:sp>
                <p:nvSpPr>
                  <p:cNvPr id="278554" name="Line 16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55" name="Oval 16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89" name="Group 168"/>
              <p:cNvGrpSpPr>
                <a:grpSpLocks/>
              </p:cNvGrpSpPr>
              <p:nvPr/>
            </p:nvGrpSpPr>
            <p:grpSpPr bwMode="auto">
              <a:xfrm>
                <a:off x="1952" y="1142"/>
                <a:ext cx="29" cy="90"/>
                <a:chOff x="1460" y="1147"/>
                <a:chExt cx="29" cy="90"/>
              </a:xfrm>
            </p:grpSpPr>
            <p:grpSp>
              <p:nvGrpSpPr>
                <p:cNvPr id="278546" name="Group 169"/>
                <p:cNvGrpSpPr>
                  <a:grpSpLocks/>
                </p:cNvGrpSpPr>
                <p:nvPr/>
              </p:nvGrpSpPr>
              <p:grpSpPr bwMode="auto">
                <a:xfrm>
                  <a:off x="1460" y="1186"/>
                  <a:ext cx="29" cy="51"/>
                  <a:chOff x="1215" y="1181"/>
                  <a:chExt cx="29" cy="51"/>
                </a:xfrm>
              </p:grpSpPr>
              <p:sp>
                <p:nvSpPr>
                  <p:cNvPr id="278550" name="Line 17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51" name="Oval 17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47" name="Group 172"/>
                <p:cNvGrpSpPr>
                  <a:grpSpLocks/>
                </p:cNvGrpSpPr>
                <p:nvPr/>
              </p:nvGrpSpPr>
              <p:grpSpPr bwMode="auto">
                <a:xfrm>
                  <a:off x="1460" y="1147"/>
                  <a:ext cx="29" cy="50"/>
                  <a:chOff x="1215" y="1142"/>
                  <a:chExt cx="29" cy="50"/>
                </a:xfrm>
              </p:grpSpPr>
              <p:sp>
                <p:nvSpPr>
                  <p:cNvPr id="278548" name="Line 17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49" name="Oval 1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0" name="Group 175"/>
              <p:cNvGrpSpPr>
                <a:grpSpLocks/>
              </p:cNvGrpSpPr>
              <p:nvPr/>
            </p:nvGrpSpPr>
            <p:grpSpPr bwMode="auto">
              <a:xfrm>
                <a:off x="1987" y="1142"/>
                <a:ext cx="29" cy="90"/>
                <a:chOff x="1215" y="1142"/>
                <a:chExt cx="29" cy="90"/>
              </a:xfrm>
            </p:grpSpPr>
            <p:grpSp>
              <p:nvGrpSpPr>
                <p:cNvPr id="278540" name="Group 176"/>
                <p:cNvGrpSpPr>
                  <a:grpSpLocks/>
                </p:cNvGrpSpPr>
                <p:nvPr/>
              </p:nvGrpSpPr>
              <p:grpSpPr bwMode="auto">
                <a:xfrm>
                  <a:off x="1215" y="1181"/>
                  <a:ext cx="29" cy="51"/>
                  <a:chOff x="1215" y="1181"/>
                  <a:chExt cx="29" cy="51"/>
                </a:xfrm>
              </p:grpSpPr>
              <p:sp>
                <p:nvSpPr>
                  <p:cNvPr id="278544" name="Line 17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45" name="Oval 17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41" name="Group 179"/>
                <p:cNvGrpSpPr>
                  <a:grpSpLocks/>
                </p:cNvGrpSpPr>
                <p:nvPr/>
              </p:nvGrpSpPr>
              <p:grpSpPr bwMode="auto">
                <a:xfrm>
                  <a:off x="1215" y="1142"/>
                  <a:ext cx="29" cy="50"/>
                  <a:chOff x="1215" y="1142"/>
                  <a:chExt cx="29" cy="50"/>
                </a:xfrm>
              </p:grpSpPr>
              <p:sp>
                <p:nvSpPr>
                  <p:cNvPr id="278542" name="Line 18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43" name="Oval 1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1" name="Group 182"/>
              <p:cNvGrpSpPr>
                <a:grpSpLocks/>
              </p:cNvGrpSpPr>
              <p:nvPr/>
            </p:nvGrpSpPr>
            <p:grpSpPr bwMode="auto">
              <a:xfrm>
                <a:off x="2022" y="1142"/>
                <a:ext cx="29" cy="90"/>
                <a:chOff x="1250" y="1142"/>
                <a:chExt cx="29" cy="90"/>
              </a:xfrm>
            </p:grpSpPr>
            <p:grpSp>
              <p:nvGrpSpPr>
                <p:cNvPr id="278534" name="Group 183"/>
                <p:cNvGrpSpPr>
                  <a:grpSpLocks/>
                </p:cNvGrpSpPr>
                <p:nvPr/>
              </p:nvGrpSpPr>
              <p:grpSpPr bwMode="auto">
                <a:xfrm>
                  <a:off x="1250" y="1181"/>
                  <a:ext cx="29" cy="51"/>
                  <a:chOff x="1215" y="1181"/>
                  <a:chExt cx="29" cy="51"/>
                </a:xfrm>
              </p:grpSpPr>
              <p:sp>
                <p:nvSpPr>
                  <p:cNvPr id="278538" name="Line 18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39" name="Oval 18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35" name="Group 186"/>
                <p:cNvGrpSpPr>
                  <a:grpSpLocks/>
                </p:cNvGrpSpPr>
                <p:nvPr/>
              </p:nvGrpSpPr>
              <p:grpSpPr bwMode="auto">
                <a:xfrm>
                  <a:off x="1250" y="1142"/>
                  <a:ext cx="29" cy="50"/>
                  <a:chOff x="1215" y="1142"/>
                  <a:chExt cx="29" cy="50"/>
                </a:xfrm>
              </p:grpSpPr>
              <p:sp>
                <p:nvSpPr>
                  <p:cNvPr id="278536" name="Line 18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37" name="Oval 18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2" name="Group 189"/>
              <p:cNvGrpSpPr>
                <a:grpSpLocks/>
              </p:cNvGrpSpPr>
              <p:nvPr/>
            </p:nvGrpSpPr>
            <p:grpSpPr bwMode="auto">
              <a:xfrm>
                <a:off x="2057" y="1142"/>
                <a:ext cx="29" cy="90"/>
                <a:chOff x="1285" y="1143"/>
                <a:chExt cx="29" cy="90"/>
              </a:xfrm>
            </p:grpSpPr>
            <p:grpSp>
              <p:nvGrpSpPr>
                <p:cNvPr id="278528" name="Group 190"/>
                <p:cNvGrpSpPr>
                  <a:grpSpLocks/>
                </p:cNvGrpSpPr>
                <p:nvPr/>
              </p:nvGrpSpPr>
              <p:grpSpPr bwMode="auto">
                <a:xfrm>
                  <a:off x="1285" y="1182"/>
                  <a:ext cx="29" cy="51"/>
                  <a:chOff x="1215" y="1181"/>
                  <a:chExt cx="29" cy="51"/>
                </a:xfrm>
              </p:grpSpPr>
              <p:sp>
                <p:nvSpPr>
                  <p:cNvPr id="278532" name="Line 19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33" name="Oval 19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29" name="Group 193"/>
                <p:cNvGrpSpPr>
                  <a:grpSpLocks/>
                </p:cNvGrpSpPr>
                <p:nvPr/>
              </p:nvGrpSpPr>
              <p:grpSpPr bwMode="auto">
                <a:xfrm>
                  <a:off x="1285" y="1143"/>
                  <a:ext cx="29" cy="50"/>
                  <a:chOff x="1215" y="1142"/>
                  <a:chExt cx="29" cy="50"/>
                </a:xfrm>
              </p:grpSpPr>
              <p:sp>
                <p:nvSpPr>
                  <p:cNvPr id="278530" name="Line 19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31" name="Oval 19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3" name="Group 196"/>
              <p:cNvGrpSpPr>
                <a:grpSpLocks/>
              </p:cNvGrpSpPr>
              <p:nvPr/>
            </p:nvGrpSpPr>
            <p:grpSpPr bwMode="auto">
              <a:xfrm>
                <a:off x="2092" y="1142"/>
                <a:ext cx="29" cy="90"/>
                <a:chOff x="1320" y="1143"/>
                <a:chExt cx="29" cy="90"/>
              </a:xfrm>
            </p:grpSpPr>
            <p:grpSp>
              <p:nvGrpSpPr>
                <p:cNvPr id="278522" name="Group 197"/>
                <p:cNvGrpSpPr>
                  <a:grpSpLocks/>
                </p:cNvGrpSpPr>
                <p:nvPr/>
              </p:nvGrpSpPr>
              <p:grpSpPr bwMode="auto">
                <a:xfrm>
                  <a:off x="1320" y="1182"/>
                  <a:ext cx="29" cy="51"/>
                  <a:chOff x="1215" y="1181"/>
                  <a:chExt cx="29" cy="51"/>
                </a:xfrm>
              </p:grpSpPr>
              <p:sp>
                <p:nvSpPr>
                  <p:cNvPr id="278526" name="Line 19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27" name="Oval 19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23" name="Group 200"/>
                <p:cNvGrpSpPr>
                  <a:grpSpLocks/>
                </p:cNvGrpSpPr>
                <p:nvPr/>
              </p:nvGrpSpPr>
              <p:grpSpPr bwMode="auto">
                <a:xfrm>
                  <a:off x="1320" y="1143"/>
                  <a:ext cx="29" cy="50"/>
                  <a:chOff x="1215" y="1142"/>
                  <a:chExt cx="29" cy="50"/>
                </a:xfrm>
              </p:grpSpPr>
              <p:sp>
                <p:nvSpPr>
                  <p:cNvPr id="278524" name="Line 20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25" name="Oval 20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4" name="Group 203"/>
              <p:cNvGrpSpPr>
                <a:grpSpLocks/>
              </p:cNvGrpSpPr>
              <p:nvPr/>
            </p:nvGrpSpPr>
            <p:grpSpPr bwMode="auto">
              <a:xfrm>
                <a:off x="2127" y="1142"/>
                <a:ext cx="29" cy="90"/>
                <a:chOff x="1355" y="1146"/>
                <a:chExt cx="29" cy="90"/>
              </a:xfrm>
            </p:grpSpPr>
            <p:grpSp>
              <p:nvGrpSpPr>
                <p:cNvPr id="278516" name="Group 204"/>
                <p:cNvGrpSpPr>
                  <a:grpSpLocks/>
                </p:cNvGrpSpPr>
                <p:nvPr/>
              </p:nvGrpSpPr>
              <p:grpSpPr bwMode="auto">
                <a:xfrm>
                  <a:off x="1355" y="1185"/>
                  <a:ext cx="29" cy="51"/>
                  <a:chOff x="1215" y="1181"/>
                  <a:chExt cx="29" cy="51"/>
                </a:xfrm>
              </p:grpSpPr>
              <p:sp>
                <p:nvSpPr>
                  <p:cNvPr id="278520" name="Line 20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21" name="Oval 20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17" name="Group 207"/>
                <p:cNvGrpSpPr>
                  <a:grpSpLocks/>
                </p:cNvGrpSpPr>
                <p:nvPr/>
              </p:nvGrpSpPr>
              <p:grpSpPr bwMode="auto">
                <a:xfrm>
                  <a:off x="1355" y="1146"/>
                  <a:ext cx="29" cy="50"/>
                  <a:chOff x="1215" y="1142"/>
                  <a:chExt cx="29" cy="50"/>
                </a:xfrm>
              </p:grpSpPr>
              <p:sp>
                <p:nvSpPr>
                  <p:cNvPr id="278518" name="Line 20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19" name="Oval 20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5" name="Group 210"/>
              <p:cNvGrpSpPr>
                <a:grpSpLocks/>
              </p:cNvGrpSpPr>
              <p:nvPr/>
            </p:nvGrpSpPr>
            <p:grpSpPr bwMode="auto">
              <a:xfrm>
                <a:off x="2162" y="1142"/>
                <a:ext cx="29" cy="90"/>
                <a:chOff x="1390" y="1146"/>
                <a:chExt cx="29" cy="90"/>
              </a:xfrm>
            </p:grpSpPr>
            <p:grpSp>
              <p:nvGrpSpPr>
                <p:cNvPr id="278510" name="Group 211"/>
                <p:cNvGrpSpPr>
                  <a:grpSpLocks/>
                </p:cNvGrpSpPr>
                <p:nvPr/>
              </p:nvGrpSpPr>
              <p:grpSpPr bwMode="auto">
                <a:xfrm>
                  <a:off x="1390" y="1185"/>
                  <a:ext cx="29" cy="51"/>
                  <a:chOff x="1215" y="1181"/>
                  <a:chExt cx="29" cy="51"/>
                </a:xfrm>
              </p:grpSpPr>
              <p:sp>
                <p:nvSpPr>
                  <p:cNvPr id="278514" name="Line 21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15" name="Oval 21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11" name="Group 214"/>
                <p:cNvGrpSpPr>
                  <a:grpSpLocks/>
                </p:cNvGrpSpPr>
                <p:nvPr/>
              </p:nvGrpSpPr>
              <p:grpSpPr bwMode="auto">
                <a:xfrm>
                  <a:off x="1390" y="1146"/>
                  <a:ext cx="29" cy="50"/>
                  <a:chOff x="1215" y="1142"/>
                  <a:chExt cx="29" cy="50"/>
                </a:xfrm>
              </p:grpSpPr>
              <p:sp>
                <p:nvSpPr>
                  <p:cNvPr id="278512" name="Line 21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13" name="Oval 21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6" name="Group 217"/>
              <p:cNvGrpSpPr>
                <a:grpSpLocks/>
              </p:cNvGrpSpPr>
              <p:nvPr/>
            </p:nvGrpSpPr>
            <p:grpSpPr bwMode="auto">
              <a:xfrm>
                <a:off x="2197" y="1142"/>
                <a:ext cx="29" cy="90"/>
                <a:chOff x="1425" y="1147"/>
                <a:chExt cx="29" cy="90"/>
              </a:xfrm>
            </p:grpSpPr>
            <p:grpSp>
              <p:nvGrpSpPr>
                <p:cNvPr id="278504" name="Group 218"/>
                <p:cNvGrpSpPr>
                  <a:grpSpLocks/>
                </p:cNvGrpSpPr>
                <p:nvPr/>
              </p:nvGrpSpPr>
              <p:grpSpPr bwMode="auto">
                <a:xfrm>
                  <a:off x="1425" y="1186"/>
                  <a:ext cx="29" cy="51"/>
                  <a:chOff x="1215" y="1181"/>
                  <a:chExt cx="29" cy="51"/>
                </a:xfrm>
              </p:grpSpPr>
              <p:sp>
                <p:nvSpPr>
                  <p:cNvPr id="278508" name="Line 21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09" name="Oval 22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505" name="Group 221"/>
                <p:cNvGrpSpPr>
                  <a:grpSpLocks/>
                </p:cNvGrpSpPr>
                <p:nvPr/>
              </p:nvGrpSpPr>
              <p:grpSpPr bwMode="auto">
                <a:xfrm>
                  <a:off x="1425" y="1147"/>
                  <a:ext cx="29" cy="50"/>
                  <a:chOff x="1215" y="1142"/>
                  <a:chExt cx="29" cy="50"/>
                </a:xfrm>
              </p:grpSpPr>
              <p:sp>
                <p:nvSpPr>
                  <p:cNvPr id="278506" name="Line 22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07" name="Oval 22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497" name="Group 224"/>
              <p:cNvGrpSpPr>
                <a:grpSpLocks/>
              </p:cNvGrpSpPr>
              <p:nvPr/>
            </p:nvGrpSpPr>
            <p:grpSpPr bwMode="auto">
              <a:xfrm>
                <a:off x="2233" y="1142"/>
                <a:ext cx="29" cy="90"/>
                <a:chOff x="1460" y="1147"/>
                <a:chExt cx="29" cy="90"/>
              </a:xfrm>
            </p:grpSpPr>
            <p:grpSp>
              <p:nvGrpSpPr>
                <p:cNvPr id="278498" name="Group 225"/>
                <p:cNvGrpSpPr>
                  <a:grpSpLocks/>
                </p:cNvGrpSpPr>
                <p:nvPr/>
              </p:nvGrpSpPr>
              <p:grpSpPr bwMode="auto">
                <a:xfrm>
                  <a:off x="1460" y="1186"/>
                  <a:ext cx="29" cy="51"/>
                  <a:chOff x="1215" y="1181"/>
                  <a:chExt cx="29" cy="51"/>
                </a:xfrm>
              </p:grpSpPr>
              <p:sp>
                <p:nvSpPr>
                  <p:cNvPr id="278502" name="Line 22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03" name="Oval 22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99" name="Group 228"/>
                <p:cNvGrpSpPr>
                  <a:grpSpLocks/>
                </p:cNvGrpSpPr>
                <p:nvPr/>
              </p:nvGrpSpPr>
              <p:grpSpPr bwMode="auto">
                <a:xfrm>
                  <a:off x="1460" y="1147"/>
                  <a:ext cx="29" cy="50"/>
                  <a:chOff x="1215" y="1142"/>
                  <a:chExt cx="29" cy="50"/>
                </a:xfrm>
              </p:grpSpPr>
              <p:sp>
                <p:nvSpPr>
                  <p:cNvPr id="278500" name="Line 22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501" name="Oval 23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nvGrpSpPr>
            <p:cNvPr id="277515" name="Group 231"/>
            <p:cNvGrpSpPr>
              <a:grpSpLocks/>
            </p:cNvGrpSpPr>
            <p:nvPr/>
          </p:nvGrpSpPr>
          <p:grpSpPr bwMode="auto">
            <a:xfrm>
              <a:off x="78" y="178"/>
              <a:ext cx="265" cy="262"/>
              <a:chOff x="878" y="1144"/>
              <a:chExt cx="265" cy="262"/>
            </a:xfrm>
          </p:grpSpPr>
          <p:grpSp>
            <p:nvGrpSpPr>
              <p:cNvPr id="278389" name="Group 232"/>
              <p:cNvGrpSpPr>
                <a:grpSpLocks/>
              </p:cNvGrpSpPr>
              <p:nvPr/>
            </p:nvGrpSpPr>
            <p:grpSpPr bwMode="auto">
              <a:xfrm rot="-5400000">
                <a:off x="908" y="1347"/>
                <a:ext cx="29" cy="90"/>
                <a:chOff x="1320" y="1143"/>
                <a:chExt cx="29" cy="90"/>
              </a:xfrm>
            </p:grpSpPr>
            <p:grpSp>
              <p:nvGrpSpPr>
                <p:cNvPr id="278460" name="Group 233"/>
                <p:cNvGrpSpPr>
                  <a:grpSpLocks/>
                </p:cNvGrpSpPr>
                <p:nvPr/>
              </p:nvGrpSpPr>
              <p:grpSpPr bwMode="auto">
                <a:xfrm>
                  <a:off x="1320" y="1182"/>
                  <a:ext cx="29" cy="51"/>
                  <a:chOff x="1215" y="1181"/>
                  <a:chExt cx="29" cy="51"/>
                </a:xfrm>
              </p:grpSpPr>
              <p:sp>
                <p:nvSpPr>
                  <p:cNvPr id="278464" name="Line 23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65" name="Oval 23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61" name="Group 236"/>
                <p:cNvGrpSpPr>
                  <a:grpSpLocks/>
                </p:cNvGrpSpPr>
                <p:nvPr/>
              </p:nvGrpSpPr>
              <p:grpSpPr bwMode="auto">
                <a:xfrm>
                  <a:off x="1320" y="1143"/>
                  <a:ext cx="29" cy="50"/>
                  <a:chOff x="1215" y="1142"/>
                  <a:chExt cx="29" cy="50"/>
                </a:xfrm>
              </p:grpSpPr>
              <p:sp>
                <p:nvSpPr>
                  <p:cNvPr id="278462" name="Line 23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63" name="Oval 23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0" name="Group 239"/>
              <p:cNvGrpSpPr>
                <a:grpSpLocks/>
              </p:cNvGrpSpPr>
              <p:nvPr/>
            </p:nvGrpSpPr>
            <p:grpSpPr bwMode="auto">
              <a:xfrm rot="-4860000">
                <a:off x="915" y="1318"/>
                <a:ext cx="29" cy="90"/>
                <a:chOff x="1355" y="1146"/>
                <a:chExt cx="29" cy="90"/>
              </a:xfrm>
            </p:grpSpPr>
            <p:grpSp>
              <p:nvGrpSpPr>
                <p:cNvPr id="278454" name="Group 240"/>
                <p:cNvGrpSpPr>
                  <a:grpSpLocks/>
                </p:cNvGrpSpPr>
                <p:nvPr/>
              </p:nvGrpSpPr>
              <p:grpSpPr bwMode="auto">
                <a:xfrm>
                  <a:off x="1355" y="1185"/>
                  <a:ext cx="29" cy="51"/>
                  <a:chOff x="1215" y="1181"/>
                  <a:chExt cx="29" cy="51"/>
                </a:xfrm>
              </p:grpSpPr>
              <p:sp>
                <p:nvSpPr>
                  <p:cNvPr id="278458" name="Line 24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59" name="Oval 24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55" name="Group 243"/>
                <p:cNvGrpSpPr>
                  <a:grpSpLocks/>
                </p:cNvGrpSpPr>
                <p:nvPr/>
              </p:nvGrpSpPr>
              <p:grpSpPr bwMode="auto">
                <a:xfrm>
                  <a:off x="1355" y="1146"/>
                  <a:ext cx="29" cy="50"/>
                  <a:chOff x="1215" y="1142"/>
                  <a:chExt cx="29" cy="50"/>
                </a:xfrm>
              </p:grpSpPr>
              <p:sp>
                <p:nvSpPr>
                  <p:cNvPr id="278456" name="Line 24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57" name="Oval 24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1" name="Group 246"/>
              <p:cNvGrpSpPr>
                <a:grpSpLocks/>
              </p:cNvGrpSpPr>
              <p:nvPr/>
            </p:nvGrpSpPr>
            <p:grpSpPr bwMode="auto">
              <a:xfrm rot="-4320000">
                <a:off x="921" y="1288"/>
                <a:ext cx="29" cy="90"/>
                <a:chOff x="1390" y="1146"/>
                <a:chExt cx="29" cy="90"/>
              </a:xfrm>
            </p:grpSpPr>
            <p:grpSp>
              <p:nvGrpSpPr>
                <p:cNvPr id="278448" name="Group 247"/>
                <p:cNvGrpSpPr>
                  <a:grpSpLocks/>
                </p:cNvGrpSpPr>
                <p:nvPr/>
              </p:nvGrpSpPr>
              <p:grpSpPr bwMode="auto">
                <a:xfrm>
                  <a:off x="1390" y="1185"/>
                  <a:ext cx="29" cy="51"/>
                  <a:chOff x="1215" y="1181"/>
                  <a:chExt cx="29" cy="51"/>
                </a:xfrm>
              </p:grpSpPr>
              <p:sp>
                <p:nvSpPr>
                  <p:cNvPr id="278452" name="Line 24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53" name="Oval 24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49" name="Group 250"/>
                <p:cNvGrpSpPr>
                  <a:grpSpLocks/>
                </p:cNvGrpSpPr>
                <p:nvPr/>
              </p:nvGrpSpPr>
              <p:grpSpPr bwMode="auto">
                <a:xfrm>
                  <a:off x="1390" y="1146"/>
                  <a:ext cx="29" cy="50"/>
                  <a:chOff x="1215" y="1142"/>
                  <a:chExt cx="29" cy="50"/>
                </a:xfrm>
              </p:grpSpPr>
              <p:sp>
                <p:nvSpPr>
                  <p:cNvPr id="278450" name="Line 25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51" name="Oval 25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2" name="Group 253"/>
              <p:cNvGrpSpPr>
                <a:grpSpLocks/>
              </p:cNvGrpSpPr>
              <p:nvPr/>
            </p:nvGrpSpPr>
            <p:grpSpPr bwMode="auto">
              <a:xfrm rot="-3780000">
                <a:off x="933" y="1259"/>
                <a:ext cx="29" cy="90"/>
                <a:chOff x="1425" y="1147"/>
                <a:chExt cx="29" cy="90"/>
              </a:xfrm>
            </p:grpSpPr>
            <p:grpSp>
              <p:nvGrpSpPr>
                <p:cNvPr id="278442" name="Group 254"/>
                <p:cNvGrpSpPr>
                  <a:grpSpLocks/>
                </p:cNvGrpSpPr>
                <p:nvPr/>
              </p:nvGrpSpPr>
              <p:grpSpPr bwMode="auto">
                <a:xfrm>
                  <a:off x="1425" y="1186"/>
                  <a:ext cx="29" cy="51"/>
                  <a:chOff x="1215" y="1181"/>
                  <a:chExt cx="29" cy="51"/>
                </a:xfrm>
              </p:grpSpPr>
              <p:sp>
                <p:nvSpPr>
                  <p:cNvPr id="278446" name="Line 25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47" name="Oval 25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43" name="Group 257"/>
                <p:cNvGrpSpPr>
                  <a:grpSpLocks/>
                </p:cNvGrpSpPr>
                <p:nvPr/>
              </p:nvGrpSpPr>
              <p:grpSpPr bwMode="auto">
                <a:xfrm>
                  <a:off x="1425" y="1147"/>
                  <a:ext cx="29" cy="50"/>
                  <a:chOff x="1215" y="1142"/>
                  <a:chExt cx="29" cy="50"/>
                </a:xfrm>
              </p:grpSpPr>
              <p:sp>
                <p:nvSpPr>
                  <p:cNvPr id="278444" name="Line 25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45" name="Oval 25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3" name="Group 260"/>
              <p:cNvGrpSpPr>
                <a:grpSpLocks/>
              </p:cNvGrpSpPr>
              <p:nvPr/>
            </p:nvGrpSpPr>
            <p:grpSpPr bwMode="auto">
              <a:xfrm rot="-3240000">
                <a:off x="950" y="1234"/>
                <a:ext cx="29" cy="90"/>
                <a:chOff x="1460" y="1147"/>
                <a:chExt cx="29" cy="90"/>
              </a:xfrm>
            </p:grpSpPr>
            <p:grpSp>
              <p:nvGrpSpPr>
                <p:cNvPr id="278436" name="Group 261"/>
                <p:cNvGrpSpPr>
                  <a:grpSpLocks/>
                </p:cNvGrpSpPr>
                <p:nvPr/>
              </p:nvGrpSpPr>
              <p:grpSpPr bwMode="auto">
                <a:xfrm>
                  <a:off x="1460" y="1186"/>
                  <a:ext cx="29" cy="51"/>
                  <a:chOff x="1215" y="1181"/>
                  <a:chExt cx="29" cy="51"/>
                </a:xfrm>
              </p:grpSpPr>
              <p:sp>
                <p:nvSpPr>
                  <p:cNvPr id="278440" name="Line 26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41" name="Oval 26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37" name="Group 264"/>
                <p:cNvGrpSpPr>
                  <a:grpSpLocks/>
                </p:cNvGrpSpPr>
                <p:nvPr/>
              </p:nvGrpSpPr>
              <p:grpSpPr bwMode="auto">
                <a:xfrm>
                  <a:off x="1460" y="1147"/>
                  <a:ext cx="29" cy="50"/>
                  <a:chOff x="1215" y="1142"/>
                  <a:chExt cx="29" cy="50"/>
                </a:xfrm>
              </p:grpSpPr>
              <p:sp>
                <p:nvSpPr>
                  <p:cNvPr id="278438" name="Line 26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39" name="Oval 26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4" name="Group 267"/>
              <p:cNvGrpSpPr>
                <a:grpSpLocks/>
              </p:cNvGrpSpPr>
              <p:nvPr/>
            </p:nvGrpSpPr>
            <p:grpSpPr bwMode="auto">
              <a:xfrm rot="-2160000">
                <a:off x="994" y="1188"/>
                <a:ext cx="29" cy="90"/>
                <a:chOff x="1215" y="1142"/>
                <a:chExt cx="29" cy="90"/>
              </a:xfrm>
            </p:grpSpPr>
            <p:grpSp>
              <p:nvGrpSpPr>
                <p:cNvPr id="278430" name="Group 268"/>
                <p:cNvGrpSpPr>
                  <a:grpSpLocks/>
                </p:cNvGrpSpPr>
                <p:nvPr/>
              </p:nvGrpSpPr>
              <p:grpSpPr bwMode="auto">
                <a:xfrm>
                  <a:off x="1215" y="1181"/>
                  <a:ext cx="29" cy="51"/>
                  <a:chOff x="1215" y="1181"/>
                  <a:chExt cx="29" cy="51"/>
                </a:xfrm>
              </p:grpSpPr>
              <p:sp>
                <p:nvSpPr>
                  <p:cNvPr id="278434" name="Line 26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35" name="Oval 27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31" name="Group 271"/>
                <p:cNvGrpSpPr>
                  <a:grpSpLocks/>
                </p:cNvGrpSpPr>
                <p:nvPr/>
              </p:nvGrpSpPr>
              <p:grpSpPr bwMode="auto">
                <a:xfrm>
                  <a:off x="1215" y="1142"/>
                  <a:ext cx="29" cy="50"/>
                  <a:chOff x="1215" y="1142"/>
                  <a:chExt cx="29" cy="50"/>
                </a:xfrm>
              </p:grpSpPr>
              <p:sp>
                <p:nvSpPr>
                  <p:cNvPr id="278432" name="Line 27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33" name="Oval 27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5" name="Group 274"/>
              <p:cNvGrpSpPr>
                <a:grpSpLocks/>
              </p:cNvGrpSpPr>
              <p:nvPr/>
            </p:nvGrpSpPr>
            <p:grpSpPr bwMode="auto">
              <a:xfrm rot="-1620000">
                <a:off x="1021" y="1171"/>
                <a:ext cx="29" cy="90"/>
                <a:chOff x="1250" y="1142"/>
                <a:chExt cx="29" cy="90"/>
              </a:xfrm>
            </p:grpSpPr>
            <p:grpSp>
              <p:nvGrpSpPr>
                <p:cNvPr id="278424" name="Group 275"/>
                <p:cNvGrpSpPr>
                  <a:grpSpLocks/>
                </p:cNvGrpSpPr>
                <p:nvPr/>
              </p:nvGrpSpPr>
              <p:grpSpPr bwMode="auto">
                <a:xfrm>
                  <a:off x="1250" y="1181"/>
                  <a:ext cx="29" cy="51"/>
                  <a:chOff x="1215" y="1181"/>
                  <a:chExt cx="29" cy="51"/>
                </a:xfrm>
              </p:grpSpPr>
              <p:sp>
                <p:nvSpPr>
                  <p:cNvPr id="278428" name="Line 27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29" name="Oval 27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25" name="Group 278"/>
                <p:cNvGrpSpPr>
                  <a:grpSpLocks/>
                </p:cNvGrpSpPr>
                <p:nvPr/>
              </p:nvGrpSpPr>
              <p:grpSpPr bwMode="auto">
                <a:xfrm>
                  <a:off x="1250" y="1142"/>
                  <a:ext cx="29" cy="50"/>
                  <a:chOff x="1215" y="1142"/>
                  <a:chExt cx="29" cy="50"/>
                </a:xfrm>
              </p:grpSpPr>
              <p:sp>
                <p:nvSpPr>
                  <p:cNvPr id="278426" name="Line 27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27" name="Oval 28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6" name="Group 281"/>
              <p:cNvGrpSpPr>
                <a:grpSpLocks/>
              </p:cNvGrpSpPr>
              <p:nvPr/>
            </p:nvGrpSpPr>
            <p:grpSpPr bwMode="auto">
              <a:xfrm rot="-1080000">
                <a:off x="1052" y="1157"/>
                <a:ext cx="29" cy="90"/>
                <a:chOff x="1285" y="1143"/>
                <a:chExt cx="29" cy="90"/>
              </a:xfrm>
            </p:grpSpPr>
            <p:grpSp>
              <p:nvGrpSpPr>
                <p:cNvPr id="278418" name="Group 282"/>
                <p:cNvGrpSpPr>
                  <a:grpSpLocks/>
                </p:cNvGrpSpPr>
                <p:nvPr/>
              </p:nvGrpSpPr>
              <p:grpSpPr bwMode="auto">
                <a:xfrm>
                  <a:off x="1285" y="1182"/>
                  <a:ext cx="29" cy="51"/>
                  <a:chOff x="1215" y="1181"/>
                  <a:chExt cx="29" cy="51"/>
                </a:xfrm>
              </p:grpSpPr>
              <p:sp>
                <p:nvSpPr>
                  <p:cNvPr id="278422" name="Line 28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23" name="Oval 28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19" name="Group 285"/>
                <p:cNvGrpSpPr>
                  <a:grpSpLocks/>
                </p:cNvGrpSpPr>
                <p:nvPr/>
              </p:nvGrpSpPr>
              <p:grpSpPr bwMode="auto">
                <a:xfrm>
                  <a:off x="1285" y="1143"/>
                  <a:ext cx="29" cy="50"/>
                  <a:chOff x="1215" y="1142"/>
                  <a:chExt cx="29" cy="50"/>
                </a:xfrm>
              </p:grpSpPr>
              <p:sp>
                <p:nvSpPr>
                  <p:cNvPr id="278420" name="Line 28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21" name="Oval 28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7" name="Group 288"/>
              <p:cNvGrpSpPr>
                <a:grpSpLocks/>
              </p:cNvGrpSpPr>
              <p:nvPr/>
            </p:nvGrpSpPr>
            <p:grpSpPr bwMode="auto">
              <a:xfrm rot="-540000">
                <a:off x="1084" y="1149"/>
                <a:ext cx="29" cy="90"/>
                <a:chOff x="1320" y="1143"/>
                <a:chExt cx="29" cy="90"/>
              </a:xfrm>
            </p:grpSpPr>
            <p:grpSp>
              <p:nvGrpSpPr>
                <p:cNvPr id="278412" name="Group 289"/>
                <p:cNvGrpSpPr>
                  <a:grpSpLocks/>
                </p:cNvGrpSpPr>
                <p:nvPr/>
              </p:nvGrpSpPr>
              <p:grpSpPr bwMode="auto">
                <a:xfrm>
                  <a:off x="1320" y="1182"/>
                  <a:ext cx="29" cy="51"/>
                  <a:chOff x="1215" y="1181"/>
                  <a:chExt cx="29" cy="51"/>
                </a:xfrm>
              </p:grpSpPr>
              <p:sp>
                <p:nvSpPr>
                  <p:cNvPr id="278416" name="Line 29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17" name="Oval 29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13" name="Group 292"/>
                <p:cNvGrpSpPr>
                  <a:grpSpLocks/>
                </p:cNvGrpSpPr>
                <p:nvPr/>
              </p:nvGrpSpPr>
              <p:grpSpPr bwMode="auto">
                <a:xfrm>
                  <a:off x="1320" y="1143"/>
                  <a:ext cx="29" cy="50"/>
                  <a:chOff x="1215" y="1142"/>
                  <a:chExt cx="29" cy="50"/>
                </a:xfrm>
              </p:grpSpPr>
              <p:sp>
                <p:nvSpPr>
                  <p:cNvPr id="278414" name="Line 29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15" name="Oval 29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8" name="Group 295"/>
              <p:cNvGrpSpPr>
                <a:grpSpLocks/>
              </p:cNvGrpSpPr>
              <p:nvPr/>
            </p:nvGrpSpPr>
            <p:grpSpPr bwMode="auto">
              <a:xfrm>
                <a:off x="1114" y="1144"/>
                <a:ext cx="29" cy="90"/>
                <a:chOff x="1355" y="1146"/>
                <a:chExt cx="29" cy="90"/>
              </a:xfrm>
            </p:grpSpPr>
            <p:grpSp>
              <p:nvGrpSpPr>
                <p:cNvPr id="278406" name="Group 296"/>
                <p:cNvGrpSpPr>
                  <a:grpSpLocks/>
                </p:cNvGrpSpPr>
                <p:nvPr/>
              </p:nvGrpSpPr>
              <p:grpSpPr bwMode="auto">
                <a:xfrm>
                  <a:off x="1355" y="1185"/>
                  <a:ext cx="29" cy="51"/>
                  <a:chOff x="1215" y="1181"/>
                  <a:chExt cx="29" cy="51"/>
                </a:xfrm>
              </p:grpSpPr>
              <p:sp>
                <p:nvSpPr>
                  <p:cNvPr id="278410" name="Line 29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11" name="Oval 29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07" name="Group 299"/>
                <p:cNvGrpSpPr>
                  <a:grpSpLocks/>
                </p:cNvGrpSpPr>
                <p:nvPr/>
              </p:nvGrpSpPr>
              <p:grpSpPr bwMode="auto">
                <a:xfrm>
                  <a:off x="1355" y="1146"/>
                  <a:ext cx="29" cy="50"/>
                  <a:chOff x="1215" y="1142"/>
                  <a:chExt cx="29" cy="50"/>
                </a:xfrm>
              </p:grpSpPr>
              <p:sp>
                <p:nvSpPr>
                  <p:cNvPr id="278408" name="Line 30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09" name="Oval 30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399" name="Group 302"/>
              <p:cNvGrpSpPr>
                <a:grpSpLocks/>
              </p:cNvGrpSpPr>
              <p:nvPr/>
            </p:nvGrpSpPr>
            <p:grpSpPr bwMode="auto">
              <a:xfrm rot="-2700000">
                <a:off x="970" y="1209"/>
                <a:ext cx="29" cy="90"/>
                <a:chOff x="1460" y="1147"/>
                <a:chExt cx="29" cy="90"/>
              </a:xfrm>
            </p:grpSpPr>
            <p:grpSp>
              <p:nvGrpSpPr>
                <p:cNvPr id="278400" name="Group 303"/>
                <p:cNvGrpSpPr>
                  <a:grpSpLocks/>
                </p:cNvGrpSpPr>
                <p:nvPr/>
              </p:nvGrpSpPr>
              <p:grpSpPr bwMode="auto">
                <a:xfrm>
                  <a:off x="1460" y="1186"/>
                  <a:ext cx="29" cy="51"/>
                  <a:chOff x="1215" y="1181"/>
                  <a:chExt cx="29" cy="51"/>
                </a:xfrm>
              </p:grpSpPr>
              <p:sp>
                <p:nvSpPr>
                  <p:cNvPr id="278404" name="Line 30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05" name="Oval 30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401" name="Group 306"/>
                <p:cNvGrpSpPr>
                  <a:grpSpLocks/>
                </p:cNvGrpSpPr>
                <p:nvPr/>
              </p:nvGrpSpPr>
              <p:grpSpPr bwMode="auto">
                <a:xfrm>
                  <a:off x="1460" y="1147"/>
                  <a:ext cx="29" cy="50"/>
                  <a:chOff x="1215" y="1142"/>
                  <a:chExt cx="29" cy="50"/>
                </a:xfrm>
              </p:grpSpPr>
              <p:sp>
                <p:nvSpPr>
                  <p:cNvPr id="278402" name="Line 30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403" name="Oval 30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nvGrpSpPr>
            <p:cNvPr id="277516" name="Group 309"/>
            <p:cNvGrpSpPr>
              <a:grpSpLocks/>
            </p:cNvGrpSpPr>
            <p:nvPr/>
          </p:nvGrpSpPr>
          <p:grpSpPr bwMode="auto">
            <a:xfrm>
              <a:off x="1469" y="175"/>
              <a:ext cx="1116" cy="90"/>
              <a:chOff x="1146" y="1142"/>
              <a:chExt cx="1116" cy="90"/>
            </a:xfrm>
          </p:grpSpPr>
          <p:grpSp>
            <p:nvGrpSpPr>
              <p:cNvPr id="278165" name="Group 310"/>
              <p:cNvGrpSpPr>
                <a:grpSpLocks/>
              </p:cNvGrpSpPr>
              <p:nvPr/>
            </p:nvGrpSpPr>
            <p:grpSpPr bwMode="auto">
              <a:xfrm>
                <a:off x="1146" y="1142"/>
                <a:ext cx="29" cy="90"/>
                <a:chOff x="1215" y="1142"/>
                <a:chExt cx="29" cy="90"/>
              </a:xfrm>
            </p:grpSpPr>
            <p:grpSp>
              <p:nvGrpSpPr>
                <p:cNvPr id="278383" name="Group 311"/>
                <p:cNvGrpSpPr>
                  <a:grpSpLocks/>
                </p:cNvGrpSpPr>
                <p:nvPr/>
              </p:nvGrpSpPr>
              <p:grpSpPr bwMode="auto">
                <a:xfrm>
                  <a:off x="1215" y="1181"/>
                  <a:ext cx="29" cy="51"/>
                  <a:chOff x="1215" y="1181"/>
                  <a:chExt cx="29" cy="51"/>
                </a:xfrm>
              </p:grpSpPr>
              <p:sp>
                <p:nvSpPr>
                  <p:cNvPr id="278387" name="Line 31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88" name="Oval 31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84" name="Group 314"/>
                <p:cNvGrpSpPr>
                  <a:grpSpLocks/>
                </p:cNvGrpSpPr>
                <p:nvPr/>
              </p:nvGrpSpPr>
              <p:grpSpPr bwMode="auto">
                <a:xfrm>
                  <a:off x="1215" y="1142"/>
                  <a:ext cx="29" cy="50"/>
                  <a:chOff x="1215" y="1142"/>
                  <a:chExt cx="29" cy="50"/>
                </a:xfrm>
              </p:grpSpPr>
              <p:sp>
                <p:nvSpPr>
                  <p:cNvPr id="278385" name="Line 31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86" name="Oval 31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66" name="Group 317"/>
              <p:cNvGrpSpPr>
                <a:grpSpLocks/>
              </p:cNvGrpSpPr>
              <p:nvPr/>
            </p:nvGrpSpPr>
            <p:grpSpPr bwMode="auto">
              <a:xfrm>
                <a:off x="1181" y="1142"/>
                <a:ext cx="29" cy="90"/>
                <a:chOff x="1250" y="1142"/>
                <a:chExt cx="29" cy="90"/>
              </a:xfrm>
            </p:grpSpPr>
            <p:grpSp>
              <p:nvGrpSpPr>
                <p:cNvPr id="278377" name="Group 318"/>
                <p:cNvGrpSpPr>
                  <a:grpSpLocks/>
                </p:cNvGrpSpPr>
                <p:nvPr/>
              </p:nvGrpSpPr>
              <p:grpSpPr bwMode="auto">
                <a:xfrm>
                  <a:off x="1250" y="1181"/>
                  <a:ext cx="29" cy="51"/>
                  <a:chOff x="1215" y="1181"/>
                  <a:chExt cx="29" cy="51"/>
                </a:xfrm>
              </p:grpSpPr>
              <p:sp>
                <p:nvSpPr>
                  <p:cNvPr id="278381" name="Line 31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82" name="Oval 32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78" name="Group 321"/>
                <p:cNvGrpSpPr>
                  <a:grpSpLocks/>
                </p:cNvGrpSpPr>
                <p:nvPr/>
              </p:nvGrpSpPr>
              <p:grpSpPr bwMode="auto">
                <a:xfrm>
                  <a:off x="1250" y="1142"/>
                  <a:ext cx="29" cy="50"/>
                  <a:chOff x="1215" y="1142"/>
                  <a:chExt cx="29" cy="50"/>
                </a:xfrm>
              </p:grpSpPr>
              <p:sp>
                <p:nvSpPr>
                  <p:cNvPr id="278379" name="Line 32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80" name="Oval 32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67" name="Group 324"/>
              <p:cNvGrpSpPr>
                <a:grpSpLocks/>
              </p:cNvGrpSpPr>
              <p:nvPr/>
            </p:nvGrpSpPr>
            <p:grpSpPr bwMode="auto">
              <a:xfrm>
                <a:off x="1216" y="1142"/>
                <a:ext cx="29" cy="90"/>
                <a:chOff x="1285" y="1143"/>
                <a:chExt cx="29" cy="90"/>
              </a:xfrm>
            </p:grpSpPr>
            <p:grpSp>
              <p:nvGrpSpPr>
                <p:cNvPr id="278371" name="Group 325"/>
                <p:cNvGrpSpPr>
                  <a:grpSpLocks/>
                </p:cNvGrpSpPr>
                <p:nvPr/>
              </p:nvGrpSpPr>
              <p:grpSpPr bwMode="auto">
                <a:xfrm>
                  <a:off x="1285" y="1182"/>
                  <a:ext cx="29" cy="51"/>
                  <a:chOff x="1215" y="1181"/>
                  <a:chExt cx="29" cy="51"/>
                </a:xfrm>
              </p:grpSpPr>
              <p:sp>
                <p:nvSpPr>
                  <p:cNvPr id="278375" name="Line 32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76" name="Oval 32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72" name="Group 328"/>
                <p:cNvGrpSpPr>
                  <a:grpSpLocks/>
                </p:cNvGrpSpPr>
                <p:nvPr/>
              </p:nvGrpSpPr>
              <p:grpSpPr bwMode="auto">
                <a:xfrm>
                  <a:off x="1285" y="1143"/>
                  <a:ext cx="29" cy="50"/>
                  <a:chOff x="1215" y="1142"/>
                  <a:chExt cx="29" cy="50"/>
                </a:xfrm>
              </p:grpSpPr>
              <p:sp>
                <p:nvSpPr>
                  <p:cNvPr id="278373" name="Line 32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74" name="Oval 33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68" name="Group 331"/>
              <p:cNvGrpSpPr>
                <a:grpSpLocks/>
              </p:cNvGrpSpPr>
              <p:nvPr/>
            </p:nvGrpSpPr>
            <p:grpSpPr bwMode="auto">
              <a:xfrm>
                <a:off x="1251" y="1142"/>
                <a:ext cx="29" cy="90"/>
                <a:chOff x="1320" y="1143"/>
                <a:chExt cx="29" cy="90"/>
              </a:xfrm>
            </p:grpSpPr>
            <p:grpSp>
              <p:nvGrpSpPr>
                <p:cNvPr id="278365" name="Group 332"/>
                <p:cNvGrpSpPr>
                  <a:grpSpLocks/>
                </p:cNvGrpSpPr>
                <p:nvPr/>
              </p:nvGrpSpPr>
              <p:grpSpPr bwMode="auto">
                <a:xfrm>
                  <a:off x="1320" y="1182"/>
                  <a:ext cx="29" cy="51"/>
                  <a:chOff x="1215" y="1181"/>
                  <a:chExt cx="29" cy="51"/>
                </a:xfrm>
              </p:grpSpPr>
              <p:sp>
                <p:nvSpPr>
                  <p:cNvPr id="278369" name="Line 33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70" name="Oval 33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66" name="Group 335"/>
                <p:cNvGrpSpPr>
                  <a:grpSpLocks/>
                </p:cNvGrpSpPr>
                <p:nvPr/>
              </p:nvGrpSpPr>
              <p:grpSpPr bwMode="auto">
                <a:xfrm>
                  <a:off x="1320" y="1143"/>
                  <a:ext cx="29" cy="50"/>
                  <a:chOff x="1215" y="1142"/>
                  <a:chExt cx="29" cy="50"/>
                </a:xfrm>
              </p:grpSpPr>
              <p:sp>
                <p:nvSpPr>
                  <p:cNvPr id="278367" name="Line 33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68" name="Oval 33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69" name="Group 338"/>
              <p:cNvGrpSpPr>
                <a:grpSpLocks/>
              </p:cNvGrpSpPr>
              <p:nvPr/>
            </p:nvGrpSpPr>
            <p:grpSpPr bwMode="auto">
              <a:xfrm>
                <a:off x="1286" y="1142"/>
                <a:ext cx="29" cy="90"/>
                <a:chOff x="1355" y="1146"/>
                <a:chExt cx="29" cy="90"/>
              </a:xfrm>
            </p:grpSpPr>
            <p:grpSp>
              <p:nvGrpSpPr>
                <p:cNvPr id="278359" name="Group 339"/>
                <p:cNvGrpSpPr>
                  <a:grpSpLocks/>
                </p:cNvGrpSpPr>
                <p:nvPr/>
              </p:nvGrpSpPr>
              <p:grpSpPr bwMode="auto">
                <a:xfrm>
                  <a:off x="1355" y="1185"/>
                  <a:ext cx="29" cy="51"/>
                  <a:chOff x="1215" y="1181"/>
                  <a:chExt cx="29" cy="51"/>
                </a:xfrm>
              </p:grpSpPr>
              <p:sp>
                <p:nvSpPr>
                  <p:cNvPr id="278363" name="Line 34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64" name="Oval 34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60" name="Group 342"/>
                <p:cNvGrpSpPr>
                  <a:grpSpLocks/>
                </p:cNvGrpSpPr>
                <p:nvPr/>
              </p:nvGrpSpPr>
              <p:grpSpPr bwMode="auto">
                <a:xfrm>
                  <a:off x="1355" y="1146"/>
                  <a:ext cx="29" cy="50"/>
                  <a:chOff x="1215" y="1142"/>
                  <a:chExt cx="29" cy="50"/>
                </a:xfrm>
              </p:grpSpPr>
              <p:sp>
                <p:nvSpPr>
                  <p:cNvPr id="278361" name="Line 34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62" name="Oval 34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0" name="Group 345"/>
              <p:cNvGrpSpPr>
                <a:grpSpLocks/>
              </p:cNvGrpSpPr>
              <p:nvPr/>
            </p:nvGrpSpPr>
            <p:grpSpPr bwMode="auto">
              <a:xfrm>
                <a:off x="1321" y="1142"/>
                <a:ext cx="29" cy="90"/>
                <a:chOff x="1390" y="1146"/>
                <a:chExt cx="29" cy="90"/>
              </a:xfrm>
            </p:grpSpPr>
            <p:grpSp>
              <p:nvGrpSpPr>
                <p:cNvPr id="278353" name="Group 346"/>
                <p:cNvGrpSpPr>
                  <a:grpSpLocks/>
                </p:cNvGrpSpPr>
                <p:nvPr/>
              </p:nvGrpSpPr>
              <p:grpSpPr bwMode="auto">
                <a:xfrm>
                  <a:off x="1390" y="1185"/>
                  <a:ext cx="29" cy="51"/>
                  <a:chOff x="1215" y="1181"/>
                  <a:chExt cx="29" cy="51"/>
                </a:xfrm>
              </p:grpSpPr>
              <p:sp>
                <p:nvSpPr>
                  <p:cNvPr id="278357" name="Line 34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58" name="Oval 34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54" name="Group 349"/>
                <p:cNvGrpSpPr>
                  <a:grpSpLocks/>
                </p:cNvGrpSpPr>
                <p:nvPr/>
              </p:nvGrpSpPr>
              <p:grpSpPr bwMode="auto">
                <a:xfrm>
                  <a:off x="1390" y="1146"/>
                  <a:ext cx="29" cy="50"/>
                  <a:chOff x="1215" y="1142"/>
                  <a:chExt cx="29" cy="50"/>
                </a:xfrm>
              </p:grpSpPr>
              <p:sp>
                <p:nvSpPr>
                  <p:cNvPr id="278355" name="Line 35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56" name="Oval 3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1" name="Group 352"/>
              <p:cNvGrpSpPr>
                <a:grpSpLocks/>
              </p:cNvGrpSpPr>
              <p:nvPr/>
            </p:nvGrpSpPr>
            <p:grpSpPr bwMode="auto">
              <a:xfrm>
                <a:off x="1356" y="1142"/>
                <a:ext cx="29" cy="90"/>
                <a:chOff x="1425" y="1147"/>
                <a:chExt cx="29" cy="90"/>
              </a:xfrm>
            </p:grpSpPr>
            <p:grpSp>
              <p:nvGrpSpPr>
                <p:cNvPr id="278347" name="Group 353"/>
                <p:cNvGrpSpPr>
                  <a:grpSpLocks/>
                </p:cNvGrpSpPr>
                <p:nvPr/>
              </p:nvGrpSpPr>
              <p:grpSpPr bwMode="auto">
                <a:xfrm>
                  <a:off x="1425" y="1186"/>
                  <a:ext cx="29" cy="51"/>
                  <a:chOff x="1215" y="1181"/>
                  <a:chExt cx="29" cy="51"/>
                </a:xfrm>
              </p:grpSpPr>
              <p:sp>
                <p:nvSpPr>
                  <p:cNvPr id="278351" name="Line 35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52" name="Oval 35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48" name="Group 356"/>
                <p:cNvGrpSpPr>
                  <a:grpSpLocks/>
                </p:cNvGrpSpPr>
                <p:nvPr/>
              </p:nvGrpSpPr>
              <p:grpSpPr bwMode="auto">
                <a:xfrm>
                  <a:off x="1425" y="1147"/>
                  <a:ext cx="29" cy="50"/>
                  <a:chOff x="1215" y="1142"/>
                  <a:chExt cx="29" cy="50"/>
                </a:xfrm>
              </p:grpSpPr>
              <p:sp>
                <p:nvSpPr>
                  <p:cNvPr id="278349" name="Line 35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50" name="Oval 35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2" name="Group 359"/>
              <p:cNvGrpSpPr>
                <a:grpSpLocks/>
              </p:cNvGrpSpPr>
              <p:nvPr/>
            </p:nvGrpSpPr>
            <p:grpSpPr bwMode="auto">
              <a:xfrm>
                <a:off x="1391" y="1142"/>
                <a:ext cx="29" cy="90"/>
                <a:chOff x="1460" y="1147"/>
                <a:chExt cx="29" cy="90"/>
              </a:xfrm>
            </p:grpSpPr>
            <p:grpSp>
              <p:nvGrpSpPr>
                <p:cNvPr id="278341" name="Group 360"/>
                <p:cNvGrpSpPr>
                  <a:grpSpLocks/>
                </p:cNvGrpSpPr>
                <p:nvPr/>
              </p:nvGrpSpPr>
              <p:grpSpPr bwMode="auto">
                <a:xfrm>
                  <a:off x="1460" y="1186"/>
                  <a:ext cx="29" cy="51"/>
                  <a:chOff x="1215" y="1181"/>
                  <a:chExt cx="29" cy="51"/>
                </a:xfrm>
              </p:grpSpPr>
              <p:sp>
                <p:nvSpPr>
                  <p:cNvPr id="278345" name="Line 36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46" name="Oval 36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42" name="Group 363"/>
                <p:cNvGrpSpPr>
                  <a:grpSpLocks/>
                </p:cNvGrpSpPr>
                <p:nvPr/>
              </p:nvGrpSpPr>
              <p:grpSpPr bwMode="auto">
                <a:xfrm>
                  <a:off x="1460" y="1147"/>
                  <a:ext cx="29" cy="50"/>
                  <a:chOff x="1215" y="1142"/>
                  <a:chExt cx="29" cy="50"/>
                </a:xfrm>
              </p:grpSpPr>
              <p:sp>
                <p:nvSpPr>
                  <p:cNvPr id="278343" name="Line 36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44" name="Oval 36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3" name="Group 366"/>
              <p:cNvGrpSpPr>
                <a:grpSpLocks/>
              </p:cNvGrpSpPr>
              <p:nvPr/>
            </p:nvGrpSpPr>
            <p:grpSpPr bwMode="auto">
              <a:xfrm>
                <a:off x="1426" y="1142"/>
                <a:ext cx="29" cy="90"/>
                <a:chOff x="1215" y="1142"/>
                <a:chExt cx="29" cy="90"/>
              </a:xfrm>
            </p:grpSpPr>
            <p:grpSp>
              <p:nvGrpSpPr>
                <p:cNvPr id="278335" name="Group 367"/>
                <p:cNvGrpSpPr>
                  <a:grpSpLocks/>
                </p:cNvGrpSpPr>
                <p:nvPr/>
              </p:nvGrpSpPr>
              <p:grpSpPr bwMode="auto">
                <a:xfrm>
                  <a:off x="1215" y="1181"/>
                  <a:ext cx="29" cy="51"/>
                  <a:chOff x="1215" y="1181"/>
                  <a:chExt cx="29" cy="51"/>
                </a:xfrm>
              </p:grpSpPr>
              <p:sp>
                <p:nvSpPr>
                  <p:cNvPr id="278339" name="Line 36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40" name="Oval 36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36" name="Group 370"/>
                <p:cNvGrpSpPr>
                  <a:grpSpLocks/>
                </p:cNvGrpSpPr>
                <p:nvPr/>
              </p:nvGrpSpPr>
              <p:grpSpPr bwMode="auto">
                <a:xfrm>
                  <a:off x="1215" y="1142"/>
                  <a:ext cx="29" cy="50"/>
                  <a:chOff x="1215" y="1142"/>
                  <a:chExt cx="29" cy="50"/>
                </a:xfrm>
              </p:grpSpPr>
              <p:sp>
                <p:nvSpPr>
                  <p:cNvPr id="278337" name="Line 37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38" name="Oval 37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4" name="Group 373"/>
              <p:cNvGrpSpPr>
                <a:grpSpLocks/>
              </p:cNvGrpSpPr>
              <p:nvPr/>
            </p:nvGrpSpPr>
            <p:grpSpPr bwMode="auto">
              <a:xfrm>
                <a:off x="1461" y="1142"/>
                <a:ext cx="29" cy="90"/>
                <a:chOff x="1250" y="1142"/>
                <a:chExt cx="29" cy="90"/>
              </a:xfrm>
            </p:grpSpPr>
            <p:grpSp>
              <p:nvGrpSpPr>
                <p:cNvPr id="278329" name="Group 374"/>
                <p:cNvGrpSpPr>
                  <a:grpSpLocks/>
                </p:cNvGrpSpPr>
                <p:nvPr/>
              </p:nvGrpSpPr>
              <p:grpSpPr bwMode="auto">
                <a:xfrm>
                  <a:off x="1250" y="1181"/>
                  <a:ext cx="29" cy="51"/>
                  <a:chOff x="1215" y="1181"/>
                  <a:chExt cx="29" cy="51"/>
                </a:xfrm>
              </p:grpSpPr>
              <p:sp>
                <p:nvSpPr>
                  <p:cNvPr id="278333" name="Line 37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34" name="Oval 37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30" name="Group 377"/>
                <p:cNvGrpSpPr>
                  <a:grpSpLocks/>
                </p:cNvGrpSpPr>
                <p:nvPr/>
              </p:nvGrpSpPr>
              <p:grpSpPr bwMode="auto">
                <a:xfrm>
                  <a:off x="1250" y="1142"/>
                  <a:ext cx="29" cy="50"/>
                  <a:chOff x="1215" y="1142"/>
                  <a:chExt cx="29" cy="50"/>
                </a:xfrm>
              </p:grpSpPr>
              <p:sp>
                <p:nvSpPr>
                  <p:cNvPr id="278331" name="Line 37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32" name="Oval 37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5" name="Group 380"/>
              <p:cNvGrpSpPr>
                <a:grpSpLocks/>
              </p:cNvGrpSpPr>
              <p:nvPr/>
            </p:nvGrpSpPr>
            <p:grpSpPr bwMode="auto">
              <a:xfrm>
                <a:off x="1496" y="1142"/>
                <a:ext cx="29" cy="90"/>
                <a:chOff x="1285" y="1143"/>
                <a:chExt cx="29" cy="90"/>
              </a:xfrm>
            </p:grpSpPr>
            <p:grpSp>
              <p:nvGrpSpPr>
                <p:cNvPr id="278323" name="Group 381"/>
                <p:cNvGrpSpPr>
                  <a:grpSpLocks/>
                </p:cNvGrpSpPr>
                <p:nvPr/>
              </p:nvGrpSpPr>
              <p:grpSpPr bwMode="auto">
                <a:xfrm>
                  <a:off x="1285" y="1182"/>
                  <a:ext cx="29" cy="51"/>
                  <a:chOff x="1215" y="1181"/>
                  <a:chExt cx="29" cy="51"/>
                </a:xfrm>
              </p:grpSpPr>
              <p:sp>
                <p:nvSpPr>
                  <p:cNvPr id="278327" name="Line 38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28" name="Oval 38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24" name="Group 384"/>
                <p:cNvGrpSpPr>
                  <a:grpSpLocks/>
                </p:cNvGrpSpPr>
                <p:nvPr/>
              </p:nvGrpSpPr>
              <p:grpSpPr bwMode="auto">
                <a:xfrm>
                  <a:off x="1285" y="1143"/>
                  <a:ext cx="29" cy="50"/>
                  <a:chOff x="1215" y="1142"/>
                  <a:chExt cx="29" cy="50"/>
                </a:xfrm>
              </p:grpSpPr>
              <p:sp>
                <p:nvSpPr>
                  <p:cNvPr id="278325" name="Line 38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26" name="Oval 38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6" name="Group 387"/>
              <p:cNvGrpSpPr>
                <a:grpSpLocks/>
              </p:cNvGrpSpPr>
              <p:nvPr/>
            </p:nvGrpSpPr>
            <p:grpSpPr bwMode="auto">
              <a:xfrm>
                <a:off x="1531" y="1142"/>
                <a:ext cx="29" cy="90"/>
                <a:chOff x="1320" y="1143"/>
                <a:chExt cx="29" cy="90"/>
              </a:xfrm>
            </p:grpSpPr>
            <p:grpSp>
              <p:nvGrpSpPr>
                <p:cNvPr id="278317" name="Group 388"/>
                <p:cNvGrpSpPr>
                  <a:grpSpLocks/>
                </p:cNvGrpSpPr>
                <p:nvPr/>
              </p:nvGrpSpPr>
              <p:grpSpPr bwMode="auto">
                <a:xfrm>
                  <a:off x="1320" y="1182"/>
                  <a:ext cx="29" cy="51"/>
                  <a:chOff x="1215" y="1181"/>
                  <a:chExt cx="29" cy="51"/>
                </a:xfrm>
              </p:grpSpPr>
              <p:sp>
                <p:nvSpPr>
                  <p:cNvPr id="278321" name="Line 38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22" name="Oval 39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18" name="Group 391"/>
                <p:cNvGrpSpPr>
                  <a:grpSpLocks/>
                </p:cNvGrpSpPr>
                <p:nvPr/>
              </p:nvGrpSpPr>
              <p:grpSpPr bwMode="auto">
                <a:xfrm>
                  <a:off x="1320" y="1143"/>
                  <a:ext cx="29" cy="50"/>
                  <a:chOff x="1215" y="1142"/>
                  <a:chExt cx="29" cy="50"/>
                </a:xfrm>
              </p:grpSpPr>
              <p:sp>
                <p:nvSpPr>
                  <p:cNvPr id="278319" name="Line 39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20" name="Oval 39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7" name="Group 394"/>
              <p:cNvGrpSpPr>
                <a:grpSpLocks/>
              </p:cNvGrpSpPr>
              <p:nvPr/>
            </p:nvGrpSpPr>
            <p:grpSpPr bwMode="auto">
              <a:xfrm>
                <a:off x="1566" y="1142"/>
                <a:ext cx="29" cy="90"/>
                <a:chOff x="1355" y="1146"/>
                <a:chExt cx="29" cy="90"/>
              </a:xfrm>
            </p:grpSpPr>
            <p:grpSp>
              <p:nvGrpSpPr>
                <p:cNvPr id="278311" name="Group 395"/>
                <p:cNvGrpSpPr>
                  <a:grpSpLocks/>
                </p:cNvGrpSpPr>
                <p:nvPr/>
              </p:nvGrpSpPr>
              <p:grpSpPr bwMode="auto">
                <a:xfrm>
                  <a:off x="1355" y="1185"/>
                  <a:ext cx="29" cy="51"/>
                  <a:chOff x="1215" y="1181"/>
                  <a:chExt cx="29" cy="51"/>
                </a:xfrm>
              </p:grpSpPr>
              <p:sp>
                <p:nvSpPr>
                  <p:cNvPr id="278315" name="Line 39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16" name="Oval 39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12" name="Group 398"/>
                <p:cNvGrpSpPr>
                  <a:grpSpLocks/>
                </p:cNvGrpSpPr>
                <p:nvPr/>
              </p:nvGrpSpPr>
              <p:grpSpPr bwMode="auto">
                <a:xfrm>
                  <a:off x="1355" y="1146"/>
                  <a:ext cx="29" cy="50"/>
                  <a:chOff x="1215" y="1142"/>
                  <a:chExt cx="29" cy="50"/>
                </a:xfrm>
              </p:grpSpPr>
              <p:sp>
                <p:nvSpPr>
                  <p:cNvPr id="278313" name="Line 39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14" name="Oval 40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8" name="Group 401"/>
              <p:cNvGrpSpPr>
                <a:grpSpLocks/>
              </p:cNvGrpSpPr>
              <p:nvPr/>
            </p:nvGrpSpPr>
            <p:grpSpPr bwMode="auto">
              <a:xfrm>
                <a:off x="1601" y="1142"/>
                <a:ext cx="29" cy="90"/>
                <a:chOff x="1390" y="1146"/>
                <a:chExt cx="29" cy="90"/>
              </a:xfrm>
            </p:grpSpPr>
            <p:grpSp>
              <p:nvGrpSpPr>
                <p:cNvPr id="278305" name="Group 402"/>
                <p:cNvGrpSpPr>
                  <a:grpSpLocks/>
                </p:cNvGrpSpPr>
                <p:nvPr/>
              </p:nvGrpSpPr>
              <p:grpSpPr bwMode="auto">
                <a:xfrm>
                  <a:off x="1390" y="1185"/>
                  <a:ext cx="29" cy="51"/>
                  <a:chOff x="1215" y="1181"/>
                  <a:chExt cx="29" cy="51"/>
                </a:xfrm>
              </p:grpSpPr>
              <p:sp>
                <p:nvSpPr>
                  <p:cNvPr id="278309" name="Line 40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10" name="Oval 40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06" name="Group 405"/>
                <p:cNvGrpSpPr>
                  <a:grpSpLocks/>
                </p:cNvGrpSpPr>
                <p:nvPr/>
              </p:nvGrpSpPr>
              <p:grpSpPr bwMode="auto">
                <a:xfrm>
                  <a:off x="1390" y="1146"/>
                  <a:ext cx="29" cy="50"/>
                  <a:chOff x="1215" y="1142"/>
                  <a:chExt cx="29" cy="50"/>
                </a:xfrm>
              </p:grpSpPr>
              <p:sp>
                <p:nvSpPr>
                  <p:cNvPr id="278307" name="Line 40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08" name="Oval 40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79" name="Group 408"/>
              <p:cNvGrpSpPr>
                <a:grpSpLocks/>
              </p:cNvGrpSpPr>
              <p:nvPr/>
            </p:nvGrpSpPr>
            <p:grpSpPr bwMode="auto">
              <a:xfrm>
                <a:off x="1636" y="1142"/>
                <a:ext cx="29" cy="90"/>
                <a:chOff x="1425" y="1147"/>
                <a:chExt cx="29" cy="90"/>
              </a:xfrm>
            </p:grpSpPr>
            <p:grpSp>
              <p:nvGrpSpPr>
                <p:cNvPr id="278299" name="Group 409"/>
                <p:cNvGrpSpPr>
                  <a:grpSpLocks/>
                </p:cNvGrpSpPr>
                <p:nvPr/>
              </p:nvGrpSpPr>
              <p:grpSpPr bwMode="auto">
                <a:xfrm>
                  <a:off x="1425" y="1186"/>
                  <a:ext cx="29" cy="51"/>
                  <a:chOff x="1215" y="1181"/>
                  <a:chExt cx="29" cy="51"/>
                </a:xfrm>
              </p:grpSpPr>
              <p:sp>
                <p:nvSpPr>
                  <p:cNvPr id="278303" name="Line 41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04" name="Oval 41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300" name="Group 412"/>
                <p:cNvGrpSpPr>
                  <a:grpSpLocks/>
                </p:cNvGrpSpPr>
                <p:nvPr/>
              </p:nvGrpSpPr>
              <p:grpSpPr bwMode="auto">
                <a:xfrm>
                  <a:off x="1425" y="1147"/>
                  <a:ext cx="29" cy="50"/>
                  <a:chOff x="1215" y="1142"/>
                  <a:chExt cx="29" cy="50"/>
                </a:xfrm>
              </p:grpSpPr>
              <p:sp>
                <p:nvSpPr>
                  <p:cNvPr id="278301" name="Line 41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302" name="Oval 41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0" name="Group 415"/>
              <p:cNvGrpSpPr>
                <a:grpSpLocks/>
              </p:cNvGrpSpPr>
              <p:nvPr/>
            </p:nvGrpSpPr>
            <p:grpSpPr bwMode="auto">
              <a:xfrm>
                <a:off x="1672" y="1142"/>
                <a:ext cx="29" cy="90"/>
                <a:chOff x="1460" y="1147"/>
                <a:chExt cx="29" cy="90"/>
              </a:xfrm>
            </p:grpSpPr>
            <p:grpSp>
              <p:nvGrpSpPr>
                <p:cNvPr id="278293" name="Group 416"/>
                <p:cNvGrpSpPr>
                  <a:grpSpLocks/>
                </p:cNvGrpSpPr>
                <p:nvPr/>
              </p:nvGrpSpPr>
              <p:grpSpPr bwMode="auto">
                <a:xfrm>
                  <a:off x="1460" y="1186"/>
                  <a:ext cx="29" cy="51"/>
                  <a:chOff x="1215" y="1181"/>
                  <a:chExt cx="29" cy="51"/>
                </a:xfrm>
              </p:grpSpPr>
              <p:sp>
                <p:nvSpPr>
                  <p:cNvPr id="278297" name="Line 41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98" name="Oval 41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94" name="Group 419"/>
                <p:cNvGrpSpPr>
                  <a:grpSpLocks/>
                </p:cNvGrpSpPr>
                <p:nvPr/>
              </p:nvGrpSpPr>
              <p:grpSpPr bwMode="auto">
                <a:xfrm>
                  <a:off x="1460" y="1147"/>
                  <a:ext cx="29" cy="50"/>
                  <a:chOff x="1215" y="1142"/>
                  <a:chExt cx="29" cy="50"/>
                </a:xfrm>
              </p:grpSpPr>
              <p:sp>
                <p:nvSpPr>
                  <p:cNvPr id="278295" name="Line 42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96" name="Oval 42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1" name="Group 422"/>
              <p:cNvGrpSpPr>
                <a:grpSpLocks/>
              </p:cNvGrpSpPr>
              <p:nvPr/>
            </p:nvGrpSpPr>
            <p:grpSpPr bwMode="auto">
              <a:xfrm>
                <a:off x="1707" y="1142"/>
                <a:ext cx="29" cy="90"/>
                <a:chOff x="1215" y="1142"/>
                <a:chExt cx="29" cy="90"/>
              </a:xfrm>
            </p:grpSpPr>
            <p:grpSp>
              <p:nvGrpSpPr>
                <p:cNvPr id="278287" name="Group 423"/>
                <p:cNvGrpSpPr>
                  <a:grpSpLocks/>
                </p:cNvGrpSpPr>
                <p:nvPr/>
              </p:nvGrpSpPr>
              <p:grpSpPr bwMode="auto">
                <a:xfrm>
                  <a:off x="1215" y="1181"/>
                  <a:ext cx="29" cy="51"/>
                  <a:chOff x="1215" y="1181"/>
                  <a:chExt cx="29" cy="51"/>
                </a:xfrm>
              </p:grpSpPr>
              <p:sp>
                <p:nvSpPr>
                  <p:cNvPr id="278291" name="Line 42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92" name="Oval 42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88" name="Group 426"/>
                <p:cNvGrpSpPr>
                  <a:grpSpLocks/>
                </p:cNvGrpSpPr>
                <p:nvPr/>
              </p:nvGrpSpPr>
              <p:grpSpPr bwMode="auto">
                <a:xfrm>
                  <a:off x="1215" y="1142"/>
                  <a:ext cx="29" cy="50"/>
                  <a:chOff x="1215" y="1142"/>
                  <a:chExt cx="29" cy="50"/>
                </a:xfrm>
              </p:grpSpPr>
              <p:sp>
                <p:nvSpPr>
                  <p:cNvPr id="278289" name="Line 42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90" name="Oval 42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2" name="Group 429"/>
              <p:cNvGrpSpPr>
                <a:grpSpLocks/>
              </p:cNvGrpSpPr>
              <p:nvPr/>
            </p:nvGrpSpPr>
            <p:grpSpPr bwMode="auto">
              <a:xfrm>
                <a:off x="1742" y="1142"/>
                <a:ext cx="29" cy="90"/>
                <a:chOff x="1250" y="1142"/>
                <a:chExt cx="29" cy="90"/>
              </a:xfrm>
            </p:grpSpPr>
            <p:grpSp>
              <p:nvGrpSpPr>
                <p:cNvPr id="278281" name="Group 430"/>
                <p:cNvGrpSpPr>
                  <a:grpSpLocks/>
                </p:cNvGrpSpPr>
                <p:nvPr/>
              </p:nvGrpSpPr>
              <p:grpSpPr bwMode="auto">
                <a:xfrm>
                  <a:off x="1250" y="1181"/>
                  <a:ext cx="29" cy="51"/>
                  <a:chOff x="1215" y="1181"/>
                  <a:chExt cx="29" cy="51"/>
                </a:xfrm>
              </p:grpSpPr>
              <p:sp>
                <p:nvSpPr>
                  <p:cNvPr id="278285" name="Line 43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86" name="Oval 43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82" name="Group 433"/>
                <p:cNvGrpSpPr>
                  <a:grpSpLocks/>
                </p:cNvGrpSpPr>
                <p:nvPr/>
              </p:nvGrpSpPr>
              <p:grpSpPr bwMode="auto">
                <a:xfrm>
                  <a:off x="1250" y="1142"/>
                  <a:ext cx="29" cy="50"/>
                  <a:chOff x="1215" y="1142"/>
                  <a:chExt cx="29" cy="50"/>
                </a:xfrm>
              </p:grpSpPr>
              <p:sp>
                <p:nvSpPr>
                  <p:cNvPr id="278283" name="Line 43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84" name="Oval 43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3" name="Group 436"/>
              <p:cNvGrpSpPr>
                <a:grpSpLocks/>
              </p:cNvGrpSpPr>
              <p:nvPr/>
            </p:nvGrpSpPr>
            <p:grpSpPr bwMode="auto">
              <a:xfrm>
                <a:off x="1777" y="1142"/>
                <a:ext cx="29" cy="90"/>
                <a:chOff x="1285" y="1143"/>
                <a:chExt cx="29" cy="90"/>
              </a:xfrm>
            </p:grpSpPr>
            <p:grpSp>
              <p:nvGrpSpPr>
                <p:cNvPr id="278275" name="Group 437"/>
                <p:cNvGrpSpPr>
                  <a:grpSpLocks/>
                </p:cNvGrpSpPr>
                <p:nvPr/>
              </p:nvGrpSpPr>
              <p:grpSpPr bwMode="auto">
                <a:xfrm>
                  <a:off x="1285" y="1182"/>
                  <a:ext cx="29" cy="51"/>
                  <a:chOff x="1215" y="1181"/>
                  <a:chExt cx="29" cy="51"/>
                </a:xfrm>
              </p:grpSpPr>
              <p:sp>
                <p:nvSpPr>
                  <p:cNvPr id="278279" name="Line 43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80" name="Oval 43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76" name="Group 440"/>
                <p:cNvGrpSpPr>
                  <a:grpSpLocks/>
                </p:cNvGrpSpPr>
                <p:nvPr/>
              </p:nvGrpSpPr>
              <p:grpSpPr bwMode="auto">
                <a:xfrm>
                  <a:off x="1285" y="1143"/>
                  <a:ext cx="29" cy="50"/>
                  <a:chOff x="1215" y="1142"/>
                  <a:chExt cx="29" cy="50"/>
                </a:xfrm>
              </p:grpSpPr>
              <p:sp>
                <p:nvSpPr>
                  <p:cNvPr id="278277" name="Line 44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78" name="Oval 44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4" name="Group 443"/>
              <p:cNvGrpSpPr>
                <a:grpSpLocks/>
              </p:cNvGrpSpPr>
              <p:nvPr/>
            </p:nvGrpSpPr>
            <p:grpSpPr bwMode="auto">
              <a:xfrm>
                <a:off x="1812" y="1142"/>
                <a:ext cx="29" cy="90"/>
                <a:chOff x="1320" y="1143"/>
                <a:chExt cx="29" cy="90"/>
              </a:xfrm>
            </p:grpSpPr>
            <p:grpSp>
              <p:nvGrpSpPr>
                <p:cNvPr id="278269" name="Group 444"/>
                <p:cNvGrpSpPr>
                  <a:grpSpLocks/>
                </p:cNvGrpSpPr>
                <p:nvPr/>
              </p:nvGrpSpPr>
              <p:grpSpPr bwMode="auto">
                <a:xfrm>
                  <a:off x="1320" y="1182"/>
                  <a:ext cx="29" cy="51"/>
                  <a:chOff x="1215" y="1181"/>
                  <a:chExt cx="29" cy="51"/>
                </a:xfrm>
              </p:grpSpPr>
              <p:sp>
                <p:nvSpPr>
                  <p:cNvPr id="278273" name="Line 44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74" name="Oval 44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70" name="Group 447"/>
                <p:cNvGrpSpPr>
                  <a:grpSpLocks/>
                </p:cNvGrpSpPr>
                <p:nvPr/>
              </p:nvGrpSpPr>
              <p:grpSpPr bwMode="auto">
                <a:xfrm>
                  <a:off x="1320" y="1143"/>
                  <a:ext cx="29" cy="50"/>
                  <a:chOff x="1215" y="1142"/>
                  <a:chExt cx="29" cy="50"/>
                </a:xfrm>
              </p:grpSpPr>
              <p:sp>
                <p:nvSpPr>
                  <p:cNvPr id="278271" name="Line 44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72" name="Oval 44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5" name="Group 450"/>
              <p:cNvGrpSpPr>
                <a:grpSpLocks/>
              </p:cNvGrpSpPr>
              <p:nvPr/>
            </p:nvGrpSpPr>
            <p:grpSpPr bwMode="auto">
              <a:xfrm>
                <a:off x="1847" y="1142"/>
                <a:ext cx="29" cy="90"/>
                <a:chOff x="1355" y="1146"/>
                <a:chExt cx="29" cy="90"/>
              </a:xfrm>
            </p:grpSpPr>
            <p:grpSp>
              <p:nvGrpSpPr>
                <p:cNvPr id="278263" name="Group 451"/>
                <p:cNvGrpSpPr>
                  <a:grpSpLocks/>
                </p:cNvGrpSpPr>
                <p:nvPr/>
              </p:nvGrpSpPr>
              <p:grpSpPr bwMode="auto">
                <a:xfrm>
                  <a:off x="1355" y="1185"/>
                  <a:ext cx="29" cy="51"/>
                  <a:chOff x="1215" y="1181"/>
                  <a:chExt cx="29" cy="51"/>
                </a:xfrm>
              </p:grpSpPr>
              <p:sp>
                <p:nvSpPr>
                  <p:cNvPr id="278267" name="Line 45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68" name="Oval 45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64" name="Group 454"/>
                <p:cNvGrpSpPr>
                  <a:grpSpLocks/>
                </p:cNvGrpSpPr>
                <p:nvPr/>
              </p:nvGrpSpPr>
              <p:grpSpPr bwMode="auto">
                <a:xfrm>
                  <a:off x="1355" y="1146"/>
                  <a:ext cx="29" cy="50"/>
                  <a:chOff x="1215" y="1142"/>
                  <a:chExt cx="29" cy="50"/>
                </a:xfrm>
              </p:grpSpPr>
              <p:sp>
                <p:nvSpPr>
                  <p:cNvPr id="278265" name="Line 45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66" name="Oval 45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6" name="Group 457"/>
              <p:cNvGrpSpPr>
                <a:grpSpLocks/>
              </p:cNvGrpSpPr>
              <p:nvPr/>
            </p:nvGrpSpPr>
            <p:grpSpPr bwMode="auto">
              <a:xfrm>
                <a:off x="1882" y="1142"/>
                <a:ext cx="29" cy="90"/>
                <a:chOff x="1390" y="1146"/>
                <a:chExt cx="29" cy="90"/>
              </a:xfrm>
            </p:grpSpPr>
            <p:grpSp>
              <p:nvGrpSpPr>
                <p:cNvPr id="278257" name="Group 458"/>
                <p:cNvGrpSpPr>
                  <a:grpSpLocks/>
                </p:cNvGrpSpPr>
                <p:nvPr/>
              </p:nvGrpSpPr>
              <p:grpSpPr bwMode="auto">
                <a:xfrm>
                  <a:off x="1390" y="1185"/>
                  <a:ext cx="29" cy="51"/>
                  <a:chOff x="1215" y="1181"/>
                  <a:chExt cx="29" cy="51"/>
                </a:xfrm>
              </p:grpSpPr>
              <p:sp>
                <p:nvSpPr>
                  <p:cNvPr id="278261" name="Line 45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62" name="Oval 46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58" name="Group 461"/>
                <p:cNvGrpSpPr>
                  <a:grpSpLocks/>
                </p:cNvGrpSpPr>
                <p:nvPr/>
              </p:nvGrpSpPr>
              <p:grpSpPr bwMode="auto">
                <a:xfrm>
                  <a:off x="1390" y="1146"/>
                  <a:ext cx="29" cy="50"/>
                  <a:chOff x="1215" y="1142"/>
                  <a:chExt cx="29" cy="50"/>
                </a:xfrm>
              </p:grpSpPr>
              <p:sp>
                <p:nvSpPr>
                  <p:cNvPr id="278259" name="Line 46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60" name="Oval 46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7" name="Group 464"/>
              <p:cNvGrpSpPr>
                <a:grpSpLocks/>
              </p:cNvGrpSpPr>
              <p:nvPr/>
            </p:nvGrpSpPr>
            <p:grpSpPr bwMode="auto">
              <a:xfrm>
                <a:off x="1917" y="1142"/>
                <a:ext cx="29" cy="90"/>
                <a:chOff x="1425" y="1147"/>
                <a:chExt cx="29" cy="90"/>
              </a:xfrm>
            </p:grpSpPr>
            <p:grpSp>
              <p:nvGrpSpPr>
                <p:cNvPr id="278251" name="Group 465"/>
                <p:cNvGrpSpPr>
                  <a:grpSpLocks/>
                </p:cNvGrpSpPr>
                <p:nvPr/>
              </p:nvGrpSpPr>
              <p:grpSpPr bwMode="auto">
                <a:xfrm>
                  <a:off x="1425" y="1186"/>
                  <a:ext cx="29" cy="51"/>
                  <a:chOff x="1215" y="1181"/>
                  <a:chExt cx="29" cy="51"/>
                </a:xfrm>
              </p:grpSpPr>
              <p:sp>
                <p:nvSpPr>
                  <p:cNvPr id="278255" name="Line 46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56" name="Oval 46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52" name="Group 468"/>
                <p:cNvGrpSpPr>
                  <a:grpSpLocks/>
                </p:cNvGrpSpPr>
                <p:nvPr/>
              </p:nvGrpSpPr>
              <p:grpSpPr bwMode="auto">
                <a:xfrm>
                  <a:off x="1425" y="1147"/>
                  <a:ext cx="29" cy="50"/>
                  <a:chOff x="1215" y="1142"/>
                  <a:chExt cx="29" cy="50"/>
                </a:xfrm>
              </p:grpSpPr>
              <p:sp>
                <p:nvSpPr>
                  <p:cNvPr id="278253" name="Line 46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54" name="Oval 47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8" name="Group 471"/>
              <p:cNvGrpSpPr>
                <a:grpSpLocks/>
              </p:cNvGrpSpPr>
              <p:nvPr/>
            </p:nvGrpSpPr>
            <p:grpSpPr bwMode="auto">
              <a:xfrm>
                <a:off x="1952" y="1142"/>
                <a:ext cx="29" cy="90"/>
                <a:chOff x="1460" y="1147"/>
                <a:chExt cx="29" cy="90"/>
              </a:xfrm>
            </p:grpSpPr>
            <p:grpSp>
              <p:nvGrpSpPr>
                <p:cNvPr id="278245" name="Group 472"/>
                <p:cNvGrpSpPr>
                  <a:grpSpLocks/>
                </p:cNvGrpSpPr>
                <p:nvPr/>
              </p:nvGrpSpPr>
              <p:grpSpPr bwMode="auto">
                <a:xfrm>
                  <a:off x="1460" y="1186"/>
                  <a:ext cx="29" cy="51"/>
                  <a:chOff x="1215" y="1181"/>
                  <a:chExt cx="29" cy="51"/>
                </a:xfrm>
              </p:grpSpPr>
              <p:sp>
                <p:nvSpPr>
                  <p:cNvPr id="278249" name="Line 47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50" name="Oval 47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46" name="Group 475"/>
                <p:cNvGrpSpPr>
                  <a:grpSpLocks/>
                </p:cNvGrpSpPr>
                <p:nvPr/>
              </p:nvGrpSpPr>
              <p:grpSpPr bwMode="auto">
                <a:xfrm>
                  <a:off x="1460" y="1147"/>
                  <a:ext cx="29" cy="50"/>
                  <a:chOff x="1215" y="1142"/>
                  <a:chExt cx="29" cy="50"/>
                </a:xfrm>
              </p:grpSpPr>
              <p:sp>
                <p:nvSpPr>
                  <p:cNvPr id="278247" name="Line 47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48" name="Oval 47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89" name="Group 478"/>
              <p:cNvGrpSpPr>
                <a:grpSpLocks/>
              </p:cNvGrpSpPr>
              <p:nvPr/>
            </p:nvGrpSpPr>
            <p:grpSpPr bwMode="auto">
              <a:xfrm>
                <a:off x="1987" y="1142"/>
                <a:ext cx="29" cy="90"/>
                <a:chOff x="1215" y="1142"/>
                <a:chExt cx="29" cy="90"/>
              </a:xfrm>
            </p:grpSpPr>
            <p:grpSp>
              <p:nvGrpSpPr>
                <p:cNvPr id="278239" name="Group 479"/>
                <p:cNvGrpSpPr>
                  <a:grpSpLocks/>
                </p:cNvGrpSpPr>
                <p:nvPr/>
              </p:nvGrpSpPr>
              <p:grpSpPr bwMode="auto">
                <a:xfrm>
                  <a:off x="1215" y="1181"/>
                  <a:ext cx="29" cy="51"/>
                  <a:chOff x="1215" y="1181"/>
                  <a:chExt cx="29" cy="51"/>
                </a:xfrm>
              </p:grpSpPr>
              <p:sp>
                <p:nvSpPr>
                  <p:cNvPr id="278243" name="Line 48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44" name="Oval 48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40" name="Group 482"/>
                <p:cNvGrpSpPr>
                  <a:grpSpLocks/>
                </p:cNvGrpSpPr>
                <p:nvPr/>
              </p:nvGrpSpPr>
              <p:grpSpPr bwMode="auto">
                <a:xfrm>
                  <a:off x="1215" y="1142"/>
                  <a:ext cx="29" cy="50"/>
                  <a:chOff x="1215" y="1142"/>
                  <a:chExt cx="29" cy="50"/>
                </a:xfrm>
              </p:grpSpPr>
              <p:sp>
                <p:nvSpPr>
                  <p:cNvPr id="278241" name="Line 48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42" name="Oval 48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0" name="Group 485"/>
              <p:cNvGrpSpPr>
                <a:grpSpLocks/>
              </p:cNvGrpSpPr>
              <p:nvPr/>
            </p:nvGrpSpPr>
            <p:grpSpPr bwMode="auto">
              <a:xfrm>
                <a:off x="2022" y="1142"/>
                <a:ext cx="29" cy="90"/>
                <a:chOff x="1250" y="1142"/>
                <a:chExt cx="29" cy="90"/>
              </a:xfrm>
            </p:grpSpPr>
            <p:grpSp>
              <p:nvGrpSpPr>
                <p:cNvPr id="278233" name="Group 486"/>
                <p:cNvGrpSpPr>
                  <a:grpSpLocks/>
                </p:cNvGrpSpPr>
                <p:nvPr/>
              </p:nvGrpSpPr>
              <p:grpSpPr bwMode="auto">
                <a:xfrm>
                  <a:off x="1250" y="1181"/>
                  <a:ext cx="29" cy="51"/>
                  <a:chOff x="1215" y="1181"/>
                  <a:chExt cx="29" cy="51"/>
                </a:xfrm>
              </p:grpSpPr>
              <p:sp>
                <p:nvSpPr>
                  <p:cNvPr id="278237" name="Line 48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38" name="Oval 48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34" name="Group 489"/>
                <p:cNvGrpSpPr>
                  <a:grpSpLocks/>
                </p:cNvGrpSpPr>
                <p:nvPr/>
              </p:nvGrpSpPr>
              <p:grpSpPr bwMode="auto">
                <a:xfrm>
                  <a:off x="1250" y="1142"/>
                  <a:ext cx="29" cy="50"/>
                  <a:chOff x="1215" y="1142"/>
                  <a:chExt cx="29" cy="50"/>
                </a:xfrm>
              </p:grpSpPr>
              <p:sp>
                <p:nvSpPr>
                  <p:cNvPr id="278235" name="Line 49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36" name="Oval 49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1" name="Group 492"/>
              <p:cNvGrpSpPr>
                <a:grpSpLocks/>
              </p:cNvGrpSpPr>
              <p:nvPr/>
            </p:nvGrpSpPr>
            <p:grpSpPr bwMode="auto">
              <a:xfrm>
                <a:off x="2057" y="1142"/>
                <a:ext cx="29" cy="90"/>
                <a:chOff x="1285" y="1143"/>
                <a:chExt cx="29" cy="90"/>
              </a:xfrm>
            </p:grpSpPr>
            <p:grpSp>
              <p:nvGrpSpPr>
                <p:cNvPr id="278227" name="Group 493"/>
                <p:cNvGrpSpPr>
                  <a:grpSpLocks/>
                </p:cNvGrpSpPr>
                <p:nvPr/>
              </p:nvGrpSpPr>
              <p:grpSpPr bwMode="auto">
                <a:xfrm>
                  <a:off x="1285" y="1182"/>
                  <a:ext cx="29" cy="51"/>
                  <a:chOff x="1215" y="1181"/>
                  <a:chExt cx="29" cy="51"/>
                </a:xfrm>
              </p:grpSpPr>
              <p:sp>
                <p:nvSpPr>
                  <p:cNvPr id="278231" name="Line 49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32" name="Oval 49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28" name="Group 496"/>
                <p:cNvGrpSpPr>
                  <a:grpSpLocks/>
                </p:cNvGrpSpPr>
                <p:nvPr/>
              </p:nvGrpSpPr>
              <p:grpSpPr bwMode="auto">
                <a:xfrm>
                  <a:off x="1285" y="1143"/>
                  <a:ext cx="29" cy="50"/>
                  <a:chOff x="1215" y="1142"/>
                  <a:chExt cx="29" cy="50"/>
                </a:xfrm>
              </p:grpSpPr>
              <p:sp>
                <p:nvSpPr>
                  <p:cNvPr id="278229" name="Line 49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30" name="Oval 49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2" name="Group 499"/>
              <p:cNvGrpSpPr>
                <a:grpSpLocks/>
              </p:cNvGrpSpPr>
              <p:nvPr/>
            </p:nvGrpSpPr>
            <p:grpSpPr bwMode="auto">
              <a:xfrm>
                <a:off x="2092" y="1142"/>
                <a:ext cx="29" cy="90"/>
                <a:chOff x="1320" y="1143"/>
                <a:chExt cx="29" cy="90"/>
              </a:xfrm>
            </p:grpSpPr>
            <p:grpSp>
              <p:nvGrpSpPr>
                <p:cNvPr id="278221" name="Group 500"/>
                <p:cNvGrpSpPr>
                  <a:grpSpLocks/>
                </p:cNvGrpSpPr>
                <p:nvPr/>
              </p:nvGrpSpPr>
              <p:grpSpPr bwMode="auto">
                <a:xfrm>
                  <a:off x="1320" y="1182"/>
                  <a:ext cx="29" cy="51"/>
                  <a:chOff x="1215" y="1181"/>
                  <a:chExt cx="29" cy="51"/>
                </a:xfrm>
              </p:grpSpPr>
              <p:sp>
                <p:nvSpPr>
                  <p:cNvPr id="278225" name="Line 50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26" name="Oval 50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22" name="Group 503"/>
                <p:cNvGrpSpPr>
                  <a:grpSpLocks/>
                </p:cNvGrpSpPr>
                <p:nvPr/>
              </p:nvGrpSpPr>
              <p:grpSpPr bwMode="auto">
                <a:xfrm>
                  <a:off x="1320" y="1143"/>
                  <a:ext cx="29" cy="50"/>
                  <a:chOff x="1215" y="1142"/>
                  <a:chExt cx="29" cy="50"/>
                </a:xfrm>
              </p:grpSpPr>
              <p:sp>
                <p:nvSpPr>
                  <p:cNvPr id="278223" name="Line 50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24" name="Oval 50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3" name="Group 506"/>
              <p:cNvGrpSpPr>
                <a:grpSpLocks/>
              </p:cNvGrpSpPr>
              <p:nvPr/>
            </p:nvGrpSpPr>
            <p:grpSpPr bwMode="auto">
              <a:xfrm>
                <a:off x="2127" y="1142"/>
                <a:ext cx="29" cy="90"/>
                <a:chOff x="1355" y="1146"/>
                <a:chExt cx="29" cy="90"/>
              </a:xfrm>
            </p:grpSpPr>
            <p:grpSp>
              <p:nvGrpSpPr>
                <p:cNvPr id="278215" name="Group 507"/>
                <p:cNvGrpSpPr>
                  <a:grpSpLocks/>
                </p:cNvGrpSpPr>
                <p:nvPr/>
              </p:nvGrpSpPr>
              <p:grpSpPr bwMode="auto">
                <a:xfrm>
                  <a:off x="1355" y="1185"/>
                  <a:ext cx="29" cy="51"/>
                  <a:chOff x="1215" y="1181"/>
                  <a:chExt cx="29" cy="51"/>
                </a:xfrm>
              </p:grpSpPr>
              <p:sp>
                <p:nvSpPr>
                  <p:cNvPr id="278219" name="Line 50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20" name="Oval 50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16" name="Group 510"/>
                <p:cNvGrpSpPr>
                  <a:grpSpLocks/>
                </p:cNvGrpSpPr>
                <p:nvPr/>
              </p:nvGrpSpPr>
              <p:grpSpPr bwMode="auto">
                <a:xfrm>
                  <a:off x="1355" y="1146"/>
                  <a:ext cx="29" cy="50"/>
                  <a:chOff x="1215" y="1142"/>
                  <a:chExt cx="29" cy="50"/>
                </a:xfrm>
              </p:grpSpPr>
              <p:sp>
                <p:nvSpPr>
                  <p:cNvPr id="278217" name="Line 51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18" name="Oval 51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4" name="Group 513"/>
              <p:cNvGrpSpPr>
                <a:grpSpLocks/>
              </p:cNvGrpSpPr>
              <p:nvPr/>
            </p:nvGrpSpPr>
            <p:grpSpPr bwMode="auto">
              <a:xfrm>
                <a:off x="2162" y="1142"/>
                <a:ext cx="29" cy="90"/>
                <a:chOff x="1390" y="1146"/>
                <a:chExt cx="29" cy="90"/>
              </a:xfrm>
            </p:grpSpPr>
            <p:grpSp>
              <p:nvGrpSpPr>
                <p:cNvPr id="278209" name="Group 514"/>
                <p:cNvGrpSpPr>
                  <a:grpSpLocks/>
                </p:cNvGrpSpPr>
                <p:nvPr/>
              </p:nvGrpSpPr>
              <p:grpSpPr bwMode="auto">
                <a:xfrm>
                  <a:off x="1390" y="1185"/>
                  <a:ext cx="29" cy="51"/>
                  <a:chOff x="1215" y="1181"/>
                  <a:chExt cx="29" cy="51"/>
                </a:xfrm>
              </p:grpSpPr>
              <p:sp>
                <p:nvSpPr>
                  <p:cNvPr id="278213" name="Line 51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14" name="Oval 51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10" name="Group 517"/>
                <p:cNvGrpSpPr>
                  <a:grpSpLocks/>
                </p:cNvGrpSpPr>
                <p:nvPr/>
              </p:nvGrpSpPr>
              <p:grpSpPr bwMode="auto">
                <a:xfrm>
                  <a:off x="1390" y="1146"/>
                  <a:ext cx="29" cy="50"/>
                  <a:chOff x="1215" y="1142"/>
                  <a:chExt cx="29" cy="50"/>
                </a:xfrm>
              </p:grpSpPr>
              <p:sp>
                <p:nvSpPr>
                  <p:cNvPr id="278211" name="Line 51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12" name="Oval 51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5" name="Group 520"/>
              <p:cNvGrpSpPr>
                <a:grpSpLocks/>
              </p:cNvGrpSpPr>
              <p:nvPr/>
            </p:nvGrpSpPr>
            <p:grpSpPr bwMode="auto">
              <a:xfrm>
                <a:off x="2197" y="1142"/>
                <a:ext cx="29" cy="90"/>
                <a:chOff x="1425" y="1147"/>
                <a:chExt cx="29" cy="90"/>
              </a:xfrm>
            </p:grpSpPr>
            <p:grpSp>
              <p:nvGrpSpPr>
                <p:cNvPr id="278203" name="Group 521"/>
                <p:cNvGrpSpPr>
                  <a:grpSpLocks/>
                </p:cNvGrpSpPr>
                <p:nvPr/>
              </p:nvGrpSpPr>
              <p:grpSpPr bwMode="auto">
                <a:xfrm>
                  <a:off x="1425" y="1186"/>
                  <a:ext cx="29" cy="51"/>
                  <a:chOff x="1215" y="1181"/>
                  <a:chExt cx="29" cy="51"/>
                </a:xfrm>
              </p:grpSpPr>
              <p:sp>
                <p:nvSpPr>
                  <p:cNvPr id="278207" name="Line 52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08" name="Oval 52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204" name="Group 524"/>
                <p:cNvGrpSpPr>
                  <a:grpSpLocks/>
                </p:cNvGrpSpPr>
                <p:nvPr/>
              </p:nvGrpSpPr>
              <p:grpSpPr bwMode="auto">
                <a:xfrm>
                  <a:off x="1425" y="1147"/>
                  <a:ext cx="29" cy="50"/>
                  <a:chOff x="1215" y="1142"/>
                  <a:chExt cx="29" cy="50"/>
                </a:xfrm>
              </p:grpSpPr>
              <p:sp>
                <p:nvSpPr>
                  <p:cNvPr id="278205" name="Line 52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06" name="Oval 52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8196" name="Group 527"/>
              <p:cNvGrpSpPr>
                <a:grpSpLocks/>
              </p:cNvGrpSpPr>
              <p:nvPr/>
            </p:nvGrpSpPr>
            <p:grpSpPr bwMode="auto">
              <a:xfrm>
                <a:off x="2233" y="1142"/>
                <a:ext cx="29" cy="90"/>
                <a:chOff x="1460" y="1147"/>
                <a:chExt cx="29" cy="90"/>
              </a:xfrm>
            </p:grpSpPr>
            <p:grpSp>
              <p:nvGrpSpPr>
                <p:cNvPr id="278197" name="Group 528"/>
                <p:cNvGrpSpPr>
                  <a:grpSpLocks/>
                </p:cNvGrpSpPr>
                <p:nvPr/>
              </p:nvGrpSpPr>
              <p:grpSpPr bwMode="auto">
                <a:xfrm>
                  <a:off x="1460" y="1186"/>
                  <a:ext cx="29" cy="51"/>
                  <a:chOff x="1215" y="1181"/>
                  <a:chExt cx="29" cy="51"/>
                </a:xfrm>
              </p:grpSpPr>
              <p:sp>
                <p:nvSpPr>
                  <p:cNvPr id="278201" name="Line 52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02" name="Oval 53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98" name="Group 531"/>
                <p:cNvGrpSpPr>
                  <a:grpSpLocks/>
                </p:cNvGrpSpPr>
                <p:nvPr/>
              </p:nvGrpSpPr>
              <p:grpSpPr bwMode="auto">
                <a:xfrm>
                  <a:off x="1460" y="1147"/>
                  <a:ext cx="29" cy="50"/>
                  <a:chOff x="1215" y="1142"/>
                  <a:chExt cx="29" cy="50"/>
                </a:xfrm>
              </p:grpSpPr>
              <p:sp>
                <p:nvSpPr>
                  <p:cNvPr id="278199" name="Line 53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200" name="Oval 53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nvGrpSpPr>
            <p:cNvPr id="277517" name="Group 534"/>
            <p:cNvGrpSpPr>
              <a:grpSpLocks/>
            </p:cNvGrpSpPr>
            <p:nvPr/>
          </p:nvGrpSpPr>
          <p:grpSpPr bwMode="auto">
            <a:xfrm>
              <a:off x="3184" y="175"/>
              <a:ext cx="1116" cy="90"/>
              <a:chOff x="1146" y="1142"/>
              <a:chExt cx="1116" cy="90"/>
            </a:xfrm>
          </p:grpSpPr>
          <p:grpSp>
            <p:nvGrpSpPr>
              <p:cNvPr id="277941" name="Group 535"/>
              <p:cNvGrpSpPr>
                <a:grpSpLocks/>
              </p:cNvGrpSpPr>
              <p:nvPr/>
            </p:nvGrpSpPr>
            <p:grpSpPr bwMode="auto">
              <a:xfrm>
                <a:off x="1146" y="1142"/>
                <a:ext cx="29" cy="90"/>
                <a:chOff x="1215" y="1142"/>
                <a:chExt cx="29" cy="90"/>
              </a:xfrm>
            </p:grpSpPr>
            <p:grpSp>
              <p:nvGrpSpPr>
                <p:cNvPr id="278159" name="Group 536"/>
                <p:cNvGrpSpPr>
                  <a:grpSpLocks/>
                </p:cNvGrpSpPr>
                <p:nvPr/>
              </p:nvGrpSpPr>
              <p:grpSpPr bwMode="auto">
                <a:xfrm>
                  <a:off x="1215" y="1181"/>
                  <a:ext cx="29" cy="51"/>
                  <a:chOff x="1215" y="1181"/>
                  <a:chExt cx="29" cy="51"/>
                </a:xfrm>
              </p:grpSpPr>
              <p:sp>
                <p:nvSpPr>
                  <p:cNvPr id="278163" name="Line 53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64" name="Oval 53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60" name="Group 539"/>
                <p:cNvGrpSpPr>
                  <a:grpSpLocks/>
                </p:cNvGrpSpPr>
                <p:nvPr/>
              </p:nvGrpSpPr>
              <p:grpSpPr bwMode="auto">
                <a:xfrm>
                  <a:off x="1215" y="1142"/>
                  <a:ext cx="29" cy="50"/>
                  <a:chOff x="1215" y="1142"/>
                  <a:chExt cx="29" cy="50"/>
                </a:xfrm>
              </p:grpSpPr>
              <p:sp>
                <p:nvSpPr>
                  <p:cNvPr id="278161" name="Line 54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62" name="Oval 54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2" name="Group 542"/>
              <p:cNvGrpSpPr>
                <a:grpSpLocks/>
              </p:cNvGrpSpPr>
              <p:nvPr/>
            </p:nvGrpSpPr>
            <p:grpSpPr bwMode="auto">
              <a:xfrm>
                <a:off x="1181" y="1142"/>
                <a:ext cx="29" cy="90"/>
                <a:chOff x="1250" y="1142"/>
                <a:chExt cx="29" cy="90"/>
              </a:xfrm>
            </p:grpSpPr>
            <p:grpSp>
              <p:nvGrpSpPr>
                <p:cNvPr id="278153" name="Group 543"/>
                <p:cNvGrpSpPr>
                  <a:grpSpLocks/>
                </p:cNvGrpSpPr>
                <p:nvPr/>
              </p:nvGrpSpPr>
              <p:grpSpPr bwMode="auto">
                <a:xfrm>
                  <a:off x="1250" y="1181"/>
                  <a:ext cx="29" cy="51"/>
                  <a:chOff x="1215" y="1181"/>
                  <a:chExt cx="29" cy="51"/>
                </a:xfrm>
              </p:grpSpPr>
              <p:sp>
                <p:nvSpPr>
                  <p:cNvPr id="278157" name="Line 54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58" name="Oval 54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54" name="Group 546"/>
                <p:cNvGrpSpPr>
                  <a:grpSpLocks/>
                </p:cNvGrpSpPr>
                <p:nvPr/>
              </p:nvGrpSpPr>
              <p:grpSpPr bwMode="auto">
                <a:xfrm>
                  <a:off x="1250" y="1142"/>
                  <a:ext cx="29" cy="50"/>
                  <a:chOff x="1215" y="1142"/>
                  <a:chExt cx="29" cy="50"/>
                </a:xfrm>
              </p:grpSpPr>
              <p:sp>
                <p:nvSpPr>
                  <p:cNvPr id="278155" name="Line 54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56" name="Oval 54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3" name="Group 549"/>
              <p:cNvGrpSpPr>
                <a:grpSpLocks/>
              </p:cNvGrpSpPr>
              <p:nvPr/>
            </p:nvGrpSpPr>
            <p:grpSpPr bwMode="auto">
              <a:xfrm>
                <a:off x="1216" y="1142"/>
                <a:ext cx="29" cy="90"/>
                <a:chOff x="1285" y="1143"/>
                <a:chExt cx="29" cy="90"/>
              </a:xfrm>
            </p:grpSpPr>
            <p:grpSp>
              <p:nvGrpSpPr>
                <p:cNvPr id="278147" name="Group 550"/>
                <p:cNvGrpSpPr>
                  <a:grpSpLocks/>
                </p:cNvGrpSpPr>
                <p:nvPr/>
              </p:nvGrpSpPr>
              <p:grpSpPr bwMode="auto">
                <a:xfrm>
                  <a:off x="1285" y="1182"/>
                  <a:ext cx="29" cy="51"/>
                  <a:chOff x="1215" y="1181"/>
                  <a:chExt cx="29" cy="51"/>
                </a:xfrm>
              </p:grpSpPr>
              <p:sp>
                <p:nvSpPr>
                  <p:cNvPr id="278151" name="Line 55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52" name="Oval 55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48" name="Group 553"/>
                <p:cNvGrpSpPr>
                  <a:grpSpLocks/>
                </p:cNvGrpSpPr>
                <p:nvPr/>
              </p:nvGrpSpPr>
              <p:grpSpPr bwMode="auto">
                <a:xfrm>
                  <a:off x="1285" y="1143"/>
                  <a:ext cx="29" cy="50"/>
                  <a:chOff x="1215" y="1142"/>
                  <a:chExt cx="29" cy="50"/>
                </a:xfrm>
              </p:grpSpPr>
              <p:sp>
                <p:nvSpPr>
                  <p:cNvPr id="278149" name="Line 55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50" name="Oval 55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4" name="Group 556"/>
              <p:cNvGrpSpPr>
                <a:grpSpLocks/>
              </p:cNvGrpSpPr>
              <p:nvPr/>
            </p:nvGrpSpPr>
            <p:grpSpPr bwMode="auto">
              <a:xfrm>
                <a:off x="1251" y="1142"/>
                <a:ext cx="29" cy="90"/>
                <a:chOff x="1320" y="1143"/>
                <a:chExt cx="29" cy="90"/>
              </a:xfrm>
            </p:grpSpPr>
            <p:grpSp>
              <p:nvGrpSpPr>
                <p:cNvPr id="278141" name="Group 557"/>
                <p:cNvGrpSpPr>
                  <a:grpSpLocks/>
                </p:cNvGrpSpPr>
                <p:nvPr/>
              </p:nvGrpSpPr>
              <p:grpSpPr bwMode="auto">
                <a:xfrm>
                  <a:off x="1320" y="1182"/>
                  <a:ext cx="29" cy="51"/>
                  <a:chOff x="1215" y="1181"/>
                  <a:chExt cx="29" cy="51"/>
                </a:xfrm>
              </p:grpSpPr>
              <p:sp>
                <p:nvSpPr>
                  <p:cNvPr id="278145" name="Line 55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46" name="Oval 55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42" name="Group 560"/>
                <p:cNvGrpSpPr>
                  <a:grpSpLocks/>
                </p:cNvGrpSpPr>
                <p:nvPr/>
              </p:nvGrpSpPr>
              <p:grpSpPr bwMode="auto">
                <a:xfrm>
                  <a:off x="1320" y="1143"/>
                  <a:ext cx="29" cy="50"/>
                  <a:chOff x="1215" y="1142"/>
                  <a:chExt cx="29" cy="50"/>
                </a:xfrm>
              </p:grpSpPr>
              <p:sp>
                <p:nvSpPr>
                  <p:cNvPr id="278143" name="Line 56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44" name="Oval 56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5" name="Group 563"/>
              <p:cNvGrpSpPr>
                <a:grpSpLocks/>
              </p:cNvGrpSpPr>
              <p:nvPr/>
            </p:nvGrpSpPr>
            <p:grpSpPr bwMode="auto">
              <a:xfrm>
                <a:off x="1286" y="1142"/>
                <a:ext cx="29" cy="90"/>
                <a:chOff x="1355" y="1146"/>
                <a:chExt cx="29" cy="90"/>
              </a:xfrm>
            </p:grpSpPr>
            <p:grpSp>
              <p:nvGrpSpPr>
                <p:cNvPr id="278135" name="Group 564"/>
                <p:cNvGrpSpPr>
                  <a:grpSpLocks/>
                </p:cNvGrpSpPr>
                <p:nvPr/>
              </p:nvGrpSpPr>
              <p:grpSpPr bwMode="auto">
                <a:xfrm>
                  <a:off x="1355" y="1185"/>
                  <a:ext cx="29" cy="51"/>
                  <a:chOff x="1215" y="1181"/>
                  <a:chExt cx="29" cy="51"/>
                </a:xfrm>
              </p:grpSpPr>
              <p:sp>
                <p:nvSpPr>
                  <p:cNvPr id="278139" name="Line 56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40" name="Oval 56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36" name="Group 567"/>
                <p:cNvGrpSpPr>
                  <a:grpSpLocks/>
                </p:cNvGrpSpPr>
                <p:nvPr/>
              </p:nvGrpSpPr>
              <p:grpSpPr bwMode="auto">
                <a:xfrm>
                  <a:off x="1355" y="1146"/>
                  <a:ext cx="29" cy="50"/>
                  <a:chOff x="1215" y="1142"/>
                  <a:chExt cx="29" cy="50"/>
                </a:xfrm>
              </p:grpSpPr>
              <p:sp>
                <p:nvSpPr>
                  <p:cNvPr id="278137" name="Line 56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38" name="Oval 56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6" name="Group 570"/>
              <p:cNvGrpSpPr>
                <a:grpSpLocks/>
              </p:cNvGrpSpPr>
              <p:nvPr/>
            </p:nvGrpSpPr>
            <p:grpSpPr bwMode="auto">
              <a:xfrm>
                <a:off x="1321" y="1142"/>
                <a:ext cx="29" cy="90"/>
                <a:chOff x="1390" y="1146"/>
                <a:chExt cx="29" cy="90"/>
              </a:xfrm>
            </p:grpSpPr>
            <p:grpSp>
              <p:nvGrpSpPr>
                <p:cNvPr id="278129" name="Group 571"/>
                <p:cNvGrpSpPr>
                  <a:grpSpLocks/>
                </p:cNvGrpSpPr>
                <p:nvPr/>
              </p:nvGrpSpPr>
              <p:grpSpPr bwMode="auto">
                <a:xfrm>
                  <a:off x="1390" y="1185"/>
                  <a:ext cx="29" cy="51"/>
                  <a:chOff x="1215" y="1181"/>
                  <a:chExt cx="29" cy="51"/>
                </a:xfrm>
              </p:grpSpPr>
              <p:sp>
                <p:nvSpPr>
                  <p:cNvPr id="278133" name="Line 57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34" name="Oval 57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30" name="Group 574"/>
                <p:cNvGrpSpPr>
                  <a:grpSpLocks/>
                </p:cNvGrpSpPr>
                <p:nvPr/>
              </p:nvGrpSpPr>
              <p:grpSpPr bwMode="auto">
                <a:xfrm>
                  <a:off x="1390" y="1146"/>
                  <a:ext cx="29" cy="50"/>
                  <a:chOff x="1215" y="1142"/>
                  <a:chExt cx="29" cy="50"/>
                </a:xfrm>
              </p:grpSpPr>
              <p:sp>
                <p:nvSpPr>
                  <p:cNvPr id="278131" name="Line 57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32" name="Oval 57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7" name="Group 577"/>
              <p:cNvGrpSpPr>
                <a:grpSpLocks/>
              </p:cNvGrpSpPr>
              <p:nvPr/>
            </p:nvGrpSpPr>
            <p:grpSpPr bwMode="auto">
              <a:xfrm>
                <a:off x="1356" y="1142"/>
                <a:ext cx="29" cy="90"/>
                <a:chOff x="1425" y="1147"/>
                <a:chExt cx="29" cy="90"/>
              </a:xfrm>
            </p:grpSpPr>
            <p:grpSp>
              <p:nvGrpSpPr>
                <p:cNvPr id="278123" name="Group 578"/>
                <p:cNvGrpSpPr>
                  <a:grpSpLocks/>
                </p:cNvGrpSpPr>
                <p:nvPr/>
              </p:nvGrpSpPr>
              <p:grpSpPr bwMode="auto">
                <a:xfrm>
                  <a:off x="1425" y="1186"/>
                  <a:ext cx="29" cy="51"/>
                  <a:chOff x="1215" y="1181"/>
                  <a:chExt cx="29" cy="51"/>
                </a:xfrm>
              </p:grpSpPr>
              <p:sp>
                <p:nvSpPr>
                  <p:cNvPr id="278127" name="Line 57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28" name="Oval 58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24" name="Group 581"/>
                <p:cNvGrpSpPr>
                  <a:grpSpLocks/>
                </p:cNvGrpSpPr>
                <p:nvPr/>
              </p:nvGrpSpPr>
              <p:grpSpPr bwMode="auto">
                <a:xfrm>
                  <a:off x="1425" y="1147"/>
                  <a:ext cx="29" cy="50"/>
                  <a:chOff x="1215" y="1142"/>
                  <a:chExt cx="29" cy="50"/>
                </a:xfrm>
              </p:grpSpPr>
              <p:sp>
                <p:nvSpPr>
                  <p:cNvPr id="278125" name="Line 58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26" name="Oval 58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8" name="Group 584"/>
              <p:cNvGrpSpPr>
                <a:grpSpLocks/>
              </p:cNvGrpSpPr>
              <p:nvPr/>
            </p:nvGrpSpPr>
            <p:grpSpPr bwMode="auto">
              <a:xfrm>
                <a:off x="1391" y="1142"/>
                <a:ext cx="29" cy="90"/>
                <a:chOff x="1460" y="1147"/>
                <a:chExt cx="29" cy="90"/>
              </a:xfrm>
            </p:grpSpPr>
            <p:grpSp>
              <p:nvGrpSpPr>
                <p:cNvPr id="278117" name="Group 585"/>
                <p:cNvGrpSpPr>
                  <a:grpSpLocks/>
                </p:cNvGrpSpPr>
                <p:nvPr/>
              </p:nvGrpSpPr>
              <p:grpSpPr bwMode="auto">
                <a:xfrm>
                  <a:off x="1460" y="1186"/>
                  <a:ext cx="29" cy="51"/>
                  <a:chOff x="1215" y="1181"/>
                  <a:chExt cx="29" cy="51"/>
                </a:xfrm>
              </p:grpSpPr>
              <p:sp>
                <p:nvSpPr>
                  <p:cNvPr id="278121" name="Line 58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22" name="Oval 58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18" name="Group 588"/>
                <p:cNvGrpSpPr>
                  <a:grpSpLocks/>
                </p:cNvGrpSpPr>
                <p:nvPr/>
              </p:nvGrpSpPr>
              <p:grpSpPr bwMode="auto">
                <a:xfrm>
                  <a:off x="1460" y="1147"/>
                  <a:ext cx="29" cy="50"/>
                  <a:chOff x="1215" y="1142"/>
                  <a:chExt cx="29" cy="50"/>
                </a:xfrm>
              </p:grpSpPr>
              <p:sp>
                <p:nvSpPr>
                  <p:cNvPr id="278119" name="Line 58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20" name="Oval 59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49" name="Group 591"/>
              <p:cNvGrpSpPr>
                <a:grpSpLocks/>
              </p:cNvGrpSpPr>
              <p:nvPr/>
            </p:nvGrpSpPr>
            <p:grpSpPr bwMode="auto">
              <a:xfrm>
                <a:off x="1426" y="1142"/>
                <a:ext cx="29" cy="90"/>
                <a:chOff x="1215" y="1142"/>
                <a:chExt cx="29" cy="90"/>
              </a:xfrm>
            </p:grpSpPr>
            <p:grpSp>
              <p:nvGrpSpPr>
                <p:cNvPr id="278111" name="Group 592"/>
                <p:cNvGrpSpPr>
                  <a:grpSpLocks/>
                </p:cNvGrpSpPr>
                <p:nvPr/>
              </p:nvGrpSpPr>
              <p:grpSpPr bwMode="auto">
                <a:xfrm>
                  <a:off x="1215" y="1181"/>
                  <a:ext cx="29" cy="51"/>
                  <a:chOff x="1215" y="1181"/>
                  <a:chExt cx="29" cy="51"/>
                </a:xfrm>
              </p:grpSpPr>
              <p:sp>
                <p:nvSpPr>
                  <p:cNvPr id="278115" name="Line 59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16" name="Oval 59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12" name="Group 595"/>
                <p:cNvGrpSpPr>
                  <a:grpSpLocks/>
                </p:cNvGrpSpPr>
                <p:nvPr/>
              </p:nvGrpSpPr>
              <p:grpSpPr bwMode="auto">
                <a:xfrm>
                  <a:off x="1215" y="1142"/>
                  <a:ext cx="29" cy="50"/>
                  <a:chOff x="1215" y="1142"/>
                  <a:chExt cx="29" cy="50"/>
                </a:xfrm>
              </p:grpSpPr>
              <p:sp>
                <p:nvSpPr>
                  <p:cNvPr id="278113" name="Line 59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14" name="Oval 59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0" name="Group 598"/>
              <p:cNvGrpSpPr>
                <a:grpSpLocks/>
              </p:cNvGrpSpPr>
              <p:nvPr/>
            </p:nvGrpSpPr>
            <p:grpSpPr bwMode="auto">
              <a:xfrm>
                <a:off x="1461" y="1142"/>
                <a:ext cx="29" cy="90"/>
                <a:chOff x="1250" y="1142"/>
                <a:chExt cx="29" cy="90"/>
              </a:xfrm>
            </p:grpSpPr>
            <p:grpSp>
              <p:nvGrpSpPr>
                <p:cNvPr id="278105" name="Group 599"/>
                <p:cNvGrpSpPr>
                  <a:grpSpLocks/>
                </p:cNvGrpSpPr>
                <p:nvPr/>
              </p:nvGrpSpPr>
              <p:grpSpPr bwMode="auto">
                <a:xfrm>
                  <a:off x="1250" y="1181"/>
                  <a:ext cx="29" cy="51"/>
                  <a:chOff x="1215" y="1181"/>
                  <a:chExt cx="29" cy="51"/>
                </a:xfrm>
              </p:grpSpPr>
              <p:sp>
                <p:nvSpPr>
                  <p:cNvPr id="278109" name="Line 60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10" name="Oval 60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06" name="Group 602"/>
                <p:cNvGrpSpPr>
                  <a:grpSpLocks/>
                </p:cNvGrpSpPr>
                <p:nvPr/>
              </p:nvGrpSpPr>
              <p:grpSpPr bwMode="auto">
                <a:xfrm>
                  <a:off x="1250" y="1142"/>
                  <a:ext cx="29" cy="50"/>
                  <a:chOff x="1215" y="1142"/>
                  <a:chExt cx="29" cy="50"/>
                </a:xfrm>
              </p:grpSpPr>
              <p:sp>
                <p:nvSpPr>
                  <p:cNvPr id="278107" name="Line 60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08" name="Oval 60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1" name="Group 605"/>
              <p:cNvGrpSpPr>
                <a:grpSpLocks/>
              </p:cNvGrpSpPr>
              <p:nvPr/>
            </p:nvGrpSpPr>
            <p:grpSpPr bwMode="auto">
              <a:xfrm>
                <a:off x="1496" y="1142"/>
                <a:ext cx="29" cy="90"/>
                <a:chOff x="1285" y="1143"/>
                <a:chExt cx="29" cy="90"/>
              </a:xfrm>
            </p:grpSpPr>
            <p:grpSp>
              <p:nvGrpSpPr>
                <p:cNvPr id="278099" name="Group 606"/>
                <p:cNvGrpSpPr>
                  <a:grpSpLocks/>
                </p:cNvGrpSpPr>
                <p:nvPr/>
              </p:nvGrpSpPr>
              <p:grpSpPr bwMode="auto">
                <a:xfrm>
                  <a:off x="1285" y="1182"/>
                  <a:ext cx="29" cy="51"/>
                  <a:chOff x="1215" y="1181"/>
                  <a:chExt cx="29" cy="51"/>
                </a:xfrm>
              </p:grpSpPr>
              <p:sp>
                <p:nvSpPr>
                  <p:cNvPr id="278103" name="Line 60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04" name="Oval 60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100" name="Group 609"/>
                <p:cNvGrpSpPr>
                  <a:grpSpLocks/>
                </p:cNvGrpSpPr>
                <p:nvPr/>
              </p:nvGrpSpPr>
              <p:grpSpPr bwMode="auto">
                <a:xfrm>
                  <a:off x="1285" y="1143"/>
                  <a:ext cx="29" cy="50"/>
                  <a:chOff x="1215" y="1142"/>
                  <a:chExt cx="29" cy="50"/>
                </a:xfrm>
              </p:grpSpPr>
              <p:sp>
                <p:nvSpPr>
                  <p:cNvPr id="278101" name="Line 61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102" name="Oval 61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2" name="Group 612"/>
              <p:cNvGrpSpPr>
                <a:grpSpLocks/>
              </p:cNvGrpSpPr>
              <p:nvPr/>
            </p:nvGrpSpPr>
            <p:grpSpPr bwMode="auto">
              <a:xfrm>
                <a:off x="1531" y="1142"/>
                <a:ext cx="29" cy="90"/>
                <a:chOff x="1320" y="1143"/>
                <a:chExt cx="29" cy="90"/>
              </a:xfrm>
            </p:grpSpPr>
            <p:grpSp>
              <p:nvGrpSpPr>
                <p:cNvPr id="278093" name="Group 613"/>
                <p:cNvGrpSpPr>
                  <a:grpSpLocks/>
                </p:cNvGrpSpPr>
                <p:nvPr/>
              </p:nvGrpSpPr>
              <p:grpSpPr bwMode="auto">
                <a:xfrm>
                  <a:off x="1320" y="1182"/>
                  <a:ext cx="29" cy="51"/>
                  <a:chOff x="1215" y="1181"/>
                  <a:chExt cx="29" cy="51"/>
                </a:xfrm>
              </p:grpSpPr>
              <p:sp>
                <p:nvSpPr>
                  <p:cNvPr id="278097" name="Line 61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98" name="Oval 61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94" name="Group 616"/>
                <p:cNvGrpSpPr>
                  <a:grpSpLocks/>
                </p:cNvGrpSpPr>
                <p:nvPr/>
              </p:nvGrpSpPr>
              <p:grpSpPr bwMode="auto">
                <a:xfrm>
                  <a:off x="1320" y="1143"/>
                  <a:ext cx="29" cy="50"/>
                  <a:chOff x="1215" y="1142"/>
                  <a:chExt cx="29" cy="50"/>
                </a:xfrm>
              </p:grpSpPr>
              <p:sp>
                <p:nvSpPr>
                  <p:cNvPr id="278095" name="Line 61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96" name="Oval 61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3" name="Group 619"/>
              <p:cNvGrpSpPr>
                <a:grpSpLocks/>
              </p:cNvGrpSpPr>
              <p:nvPr/>
            </p:nvGrpSpPr>
            <p:grpSpPr bwMode="auto">
              <a:xfrm>
                <a:off x="1566" y="1142"/>
                <a:ext cx="29" cy="90"/>
                <a:chOff x="1355" y="1146"/>
                <a:chExt cx="29" cy="90"/>
              </a:xfrm>
            </p:grpSpPr>
            <p:grpSp>
              <p:nvGrpSpPr>
                <p:cNvPr id="278087" name="Group 620"/>
                <p:cNvGrpSpPr>
                  <a:grpSpLocks/>
                </p:cNvGrpSpPr>
                <p:nvPr/>
              </p:nvGrpSpPr>
              <p:grpSpPr bwMode="auto">
                <a:xfrm>
                  <a:off x="1355" y="1185"/>
                  <a:ext cx="29" cy="51"/>
                  <a:chOff x="1215" y="1181"/>
                  <a:chExt cx="29" cy="51"/>
                </a:xfrm>
              </p:grpSpPr>
              <p:sp>
                <p:nvSpPr>
                  <p:cNvPr id="278091" name="Line 62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92" name="Oval 6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88" name="Group 623"/>
                <p:cNvGrpSpPr>
                  <a:grpSpLocks/>
                </p:cNvGrpSpPr>
                <p:nvPr/>
              </p:nvGrpSpPr>
              <p:grpSpPr bwMode="auto">
                <a:xfrm>
                  <a:off x="1355" y="1146"/>
                  <a:ext cx="29" cy="50"/>
                  <a:chOff x="1215" y="1142"/>
                  <a:chExt cx="29" cy="50"/>
                </a:xfrm>
              </p:grpSpPr>
              <p:sp>
                <p:nvSpPr>
                  <p:cNvPr id="278089" name="Line 62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90" name="Oval 6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4" name="Group 626"/>
              <p:cNvGrpSpPr>
                <a:grpSpLocks/>
              </p:cNvGrpSpPr>
              <p:nvPr/>
            </p:nvGrpSpPr>
            <p:grpSpPr bwMode="auto">
              <a:xfrm>
                <a:off x="1601" y="1142"/>
                <a:ext cx="29" cy="90"/>
                <a:chOff x="1390" y="1146"/>
                <a:chExt cx="29" cy="90"/>
              </a:xfrm>
            </p:grpSpPr>
            <p:grpSp>
              <p:nvGrpSpPr>
                <p:cNvPr id="278081" name="Group 627"/>
                <p:cNvGrpSpPr>
                  <a:grpSpLocks/>
                </p:cNvGrpSpPr>
                <p:nvPr/>
              </p:nvGrpSpPr>
              <p:grpSpPr bwMode="auto">
                <a:xfrm>
                  <a:off x="1390" y="1185"/>
                  <a:ext cx="29" cy="51"/>
                  <a:chOff x="1215" y="1181"/>
                  <a:chExt cx="29" cy="51"/>
                </a:xfrm>
              </p:grpSpPr>
              <p:sp>
                <p:nvSpPr>
                  <p:cNvPr id="278085" name="Line 62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86" name="Oval 6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82" name="Group 630"/>
                <p:cNvGrpSpPr>
                  <a:grpSpLocks/>
                </p:cNvGrpSpPr>
                <p:nvPr/>
              </p:nvGrpSpPr>
              <p:grpSpPr bwMode="auto">
                <a:xfrm>
                  <a:off x="1390" y="1146"/>
                  <a:ext cx="29" cy="50"/>
                  <a:chOff x="1215" y="1142"/>
                  <a:chExt cx="29" cy="50"/>
                </a:xfrm>
              </p:grpSpPr>
              <p:sp>
                <p:nvSpPr>
                  <p:cNvPr id="278083" name="Line 63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84" name="Oval 63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5" name="Group 633"/>
              <p:cNvGrpSpPr>
                <a:grpSpLocks/>
              </p:cNvGrpSpPr>
              <p:nvPr/>
            </p:nvGrpSpPr>
            <p:grpSpPr bwMode="auto">
              <a:xfrm>
                <a:off x="1636" y="1142"/>
                <a:ext cx="29" cy="90"/>
                <a:chOff x="1425" y="1147"/>
                <a:chExt cx="29" cy="90"/>
              </a:xfrm>
            </p:grpSpPr>
            <p:grpSp>
              <p:nvGrpSpPr>
                <p:cNvPr id="278075" name="Group 634"/>
                <p:cNvGrpSpPr>
                  <a:grpSpLocks/>
                </p:cNvGrpSpPr>
                <p:nvPr/>
              </p:nvGrpSpPr>
              <p:grpSpPr bwMode="auto">
                <a:xfrm>
                  <a:off x="1425" y="1186"/>
                  <a:ext cx="29" cy="51"/>
                  <a:chOff x="1215" y="1181"/>
                  <a:chExt cx="29" cy="51"/>
                </a:xfrm>
              </p:grpSpPr>
              <p:sp>
                <p:nvSpPr>
                  <p:cNvPr id="278079" name="Line 63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80" name="Oval 63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76" name="Group 637"/>
                <p:cNvGrpSpPr>
                  <a:grpSpLocks/>
                </p:cNvGrpSpPr>
                <p:nvPr/>
              </p:nvGrpSpPr>
              <p:grpSpPr bwMode="auto">
                <a:xfrm>
                  <a:off x="1425" y="1147"/>
                  <a:ext cx="29" cy="50"/>
                  <a:chOff x="1215" y="1142"/>
                  <a:chExt cx="29" cy="50"/>
                </a:xfrm>
              </p:grpSpPr>
              <p:sp>
                <p:nvSpPr>
                  <p:cNvPr id="278077" name="Line 63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78" name="Oval 63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6" name="Group 640"/>
              <p:cNvGrpSpPr>
                <a:grpSpLocks/>
              </p:cNvGrpSpPr>
              <p:nvPr/>
            </p:nvGrpSpPr>
            <p:grpSpPr bwMode="auto">
              <a:xfrm>
                <a:off x="1672" y="1142"/>
                <a:ext cx="29" cy="90"/>
                <a:chOff x="1460" y="1147"/>
                <a:chExt cx="29" cy="90"/>
              </a:xfrm>
            </p:grpSpPr>
            <p:grpSp>
              <p:nvGrpSpPr>
                <p:cNvPr id="278069" name="Group 641"/>
                <p:cNvGrpSpPr>
                  <a:grpSpLocks/>
                </p:cNvGrpSpPr>
                <p:nvPr/>
              </p:nvGrpSpPr>
              <p:grpSpPr bwMode="auto">
                <a:xfrm>
                  <a:off x="1460" y="1186"/>
                  <a:ext cx="29" cy="51"/>
                  <a:chOff x="1215" y="1181"/>
                  <a:chExt cx="29" cy="51"/>
                </a:xfrm>
              </p:grpSpPr>
              <p:sp>
                <p:nvSpPr>
                  <p:cNvPr id="278073" name="Line 64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74" name="Oval 6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70" name="Group 644"/>
                <p:cNvGrpSpPr>
                  <a:grpSpLocks/>
                </p:cNvGrpSpPr>
                <p:nvPr/>
              </p:nvGrpSpPr>
              <p:grpSpPr bwMode="auto">
                <a:xfrm>
                  <a:off x="1460" y="1147"/>
                  <a:ext cx="29" cy="50"/>
                  <a:chOff x="1215" y="1142"/>
                  <a:chExt cx="29" cy="50"/>
                </a:xfrm>
              </p:grpSpPr>
              <p:sp>
                <p:nvSpPr>
                  <p:cNvPr id="278071" name="Line 64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72" name="Oval 64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7" name="Group 647"/>
              <p:cNvGrpSpPr>
                <a:grpSpLocks/>
              </p:cNvGrpSpPr>
              <p:nvPr/>
            </p:nvGrpSpPr>
            <p:grpSpPr bwMode="auto">
              <a:xfrm>
                <a:off x="1707" y="1142"/>
                <a:ext cx="29" cy="90"/>
                <a:chOff x="1215" y="1142"/>
                <a:chExt cx="29" cy="90"/>
              </a:xfrm>
            </p:grpSpPr>
            <p:grpSp>
              <p:nvGrpSpPr>
                <p:cNvPr id="278063" name="Group 648"/>
                <p:cNvGrpSpPr>
                  <a:grpSpLocks/>
                </p:cNvGrpSpPr>
                <p:nvPr/>
              </p:nvGrpSpPr>
              <p:grpSpPr bwMode="auto">
                <a:xfrm>
                  <a:off x="1215" y="1181"/>
                  <a:ext cx="29" cy="51"/>
                  <a:chOff x="1215" y="1181"/>
                  <a:chExt cx="29" cy="51"/>
                </a:xfrm>
              </p:grpSpPr>
              <p:sp>
                <p:nvSpPr>
                  <p:cNvPr id="278067" name="Line 64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68" name="Oval 65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64" name="Group 651"/>
                <p:cNvGrpSpPr>
                  <a:grpSpLocks/>
                </p:cNvGrpSpPr>
                <p:nvPr/>
              </p:nvGrpSpPr>
              <p:grpSpPr bwMode="auto">
                <a:xfrm>
                  <a:off x="1215" y="1142"/>
                  <a:ext cx="29" cy="50"/>
                  <a:chOff x="1215" y="1142"/>
                  <a:chExt cx="29" cy="50"/>
                </a:xfrm>
              </p:grpSpPr>
              <p:sp>
                <p:nvSpPr>
                  <p:cNvPr id="278065" name="Line 65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66" name="Oval 65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8" name="Group 654"/>
              <p:cNvGrpSpPr>
                <a:grpSpLocks/>
              </p:cNvGrpSpPr>
              <p:nvPr/>
            </p:nvGrpSpPr>
            <p:grpSpPr bwMode="auto">
              <a:xfrm>
                <a:off x="1742" y="1142"/>
                <a:ext cx="29" cy="90"/>
                <a:chOff x="1250" y="1142"/>
                <a:chExt cx="29" cy="90"/>
              </a:xfrm>
            </p:grpSpPr>
            <p:grpSp>
              <p:nvGrpSpPr>
                <p:cNvPr id="278057" name="Group 655"/>
                <p:cNvGrpSpPr>
                  <a:grpSpLocks/>
                </p:cNvGrpSpPr>
                <p:nvPr/>
              </p:nvGrpSpPr>
              <p:grpSpPr bwMode="auto">
                <a:xfrm>
                  <a:off x="1250" y="1181"/>
                  <a:ext cx="29" cy="51"/>
                  <a:chOff x="1215" y="1181"/>
                  <a:chExt cx="29" cy="51"/>
                </a:xfrm>
              </p:grpSpPr>
              <p:sp>
                <p:nvSpPr>
                  <p:cNvPr id="278061" name="Line 65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62" name="Oval 65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58" name="Group 658"/>
                <p:cNvGrpSpPr>
                  <a:grpSpLocks/>
                </p:cNvGrpSpPr>
                <p:nvPr/>
              </p:nvGrpSpPr>
              <p:grpSpPr bwMode="auto">
                <a:xfrm>
                  <a:off x="1250" y="1142"/>
                  <a:ext cx="29" cy="50"/>
                  <a:chOff x="1215" y="1142"/>
                  <a:chExt cx="29" cy="50"/>
                </a:xfrm>
              </p:grpSpPr>
              <p:sp>
                <p:nvSpPr>
                  <p:cNvPr id="278059" name="Line 65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60" name="Oval 66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59" name="Group 661"/>
              <p:cNvGrpSpPr>
                <a:grpSpLocks/>
              </p:cNvGrpSpPr>
              <p:nvPr/>
            </p:nvGrpSpPr>
            <p:grpSpPr bwMode="auto">
              <a:xfrm>
                <a:off x="1777" y="1142"/>
                <a:ext cx="29" cy="90"/>
                <a:chOff x="1285" y="1143"/>
                <a:chExt cx="29" cy="90"/>
              </a:xfrm>
            </p:grpSpPr>
            <p:grpSp>
              <p:nvGrpSpPr>
                <p:cNvPr id="278051" name="Group 662"/>
                <p:cNvGrpSpPr>
                  <a:grpSpLocks/>
                </p:cNvGrpSpPr>
                <p:nvPr/>
              </p:nvGrpSpPr>
              <p:grpSpPr bwMode="auto">
                <a:xfrm>
                  <a:off x="1285" y="1182"/>
                  <a:ext cx="29" cy="51"/>
                  <a:chOff x="1215" y="1181"/>
                  <a:chExt cx="29" cy="51"/>
                </a:xfrm>
              </p:grpSpPr>
              <p:sp>
                <p:nvSpPr>
                  <p:cNvPr id="278055" name="Line 66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56" name="Oval 66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52" name="Group 665"/>
                <p:cNvGrpSpPr>
                  <a:grpSpLocks/>
                </p:cNvGrpSpPr>
                <p:nvPr/>
              </p:nvGrpSpPr>
              <p:grpSpPr bwMode="auto">
                <a:xfrm>
                  <a:off x="1285" y="1143"/>
                  <a:ext cx="29" cy="50"/>
                  <a:chOff x="1215" y="1142"/>
                  <a:chExt cx="29" cy="50"/>
                </a:xfrm>
              </p:grpSpPr>
              <p:sp>
                <p:nvSpPr>
                  <p:cNvPr id="278053" name="Line 66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54" name="Oval 66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0" name="Group 668"/>
              <p:cNvGrpSpPr>
                <a:grpSpLocks/>
              </p:cNvGrpSpPr>
              <p:nvPr/>
            </p:nvGrpSpPr>
            <p:grpSpPr bwMode="auto">
              <a:xfrm>
                <a:off x="1812" y="1142"/>
                <a:ext cx="29" cy="90"/>
                <a:chOff x="1320" y="1143"/>
                <a:chExt cx="29" cy="90"/>
              </a:xfrm>
            </p:grpSpPr>
            <p:grpSp>
              <p:nvGrpSpPr>
                <p:cNvPr id="278045" name="Group 669"/>
                <p:cNvGrpSpPr>
                  <a:grpSpLocks/>
                </p:cNvGrpSpPr>
                <p:nvPr/>
              </p:nvGrpSpPr>
              <p:grpSpPr bwMode="auto">
                <a:xfrm>
                  <a:off x="1320" y="1182"/>
                  <a:ext cx="29" cy="51"/>
                  <a:chOff x="1215" y="1181"/>
                  <a:chExt cx="29" cy="51"/>
                </a:xfrm>
              </p:grpSpPr>
              <p:sp>
                <p:nvSpPr>
                  <p:cNvPr id="278049" name="Line 67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50" name="Oval 67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46" name="Group 672"/>
                <p:cNvGrpSpPr>
                  <a:grpSpLocks/>
                </p:cNvGrpSpPr>
                <p:nvPr/>
              </p:nvGrpSpPr>
              <p:grpSpPr bwMode="auto">
                <a:xfrm>
                  <a:off x="1320" y="1143"/>
                  <a:ext cx="29" cy="50"/>
                  <a:chOff x="1215" y="1142"/>
                  <a:chExt cx="29" cy="50"/>
                </a:xfrm>
              </p:grpSpPr>
              <p:sp>
                <p:nvSpPr>
                  <p:cNvPr id="278047" name="Line 67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48" name="Oval 6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1" name="Group 675"/>
              <p:cNvGrpSpPr>
                <a:grpSpLocks/>
              </p:cNvGrpSpPr>
              <p:nvPr/>
            </p:nvGrpSpPr>
            <p:grpSpPr bwMode="auto">
              <a:xfrm>
                <a:off x="1847" y="1142"/>
                <a:ext cx="29" cy="90"/>
                <a:chOff x="1355" y="1146"/>
                <a:chExt cx="29" cy="90"/>
              </a:xfrm>
            </p:grpSpPr>
            <p:grpSp>
              <p:nvGrpSpPr>
                <p:cNvPr id="278039" name="Group 676"/>
                <p:cNvGrpSpPr>
                  <a:grpSpLocks/>
                </p:cNvGrpSpPr>
                <p:nvPr/>
              </p:nvGrpSpPr>
              <p:grpSpPr bwMode="auto">
                <a:xfrm>
                  <a:off x="1355" y="1185"/>
                  <a:ext cx="29" cy="51"/>
                  <a:chOff x="1215" y="1181"/>
                  <a:chExt cx="29" cy="51"/>
                </a:xfrm>
              </p:grpSpPr>
              <p:sp>
                <p:nvSpPr>
                  <p:cNvPr id="278043" name="Line 67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44" name="Oval 67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40" name="Group 679"/>
                <p:cNvGrpSpPr>
                  <a:grpSpLocks/>
                </p:cNvGrpSpPr>
                <p:nvPr/>
              </p:nvGrpSpPr>
              <p:grpSpPr bwMode="auto">
                <a:xfrm>
                  <a:off x="1355" y="1146"/>
                  <a:ext cx="29" cy="50"/>
                  <a:chOff x="1215" y="1142"/>
                  <a:chExt cx="29" cy="50"/>
                </a:xfrm>
              </p:grpSpPr>
              <p:sp>
                <p:nvSpPr>
                  <p:cNvPr id="278041" name="Line 68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42" name="Oval 6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2" name="Group 682"/>
              <p:cNvGrpSpPr>
                <a:grpSpLocks/>
              </p:cNvGrpSpPr>
              <p:nvPr/>
            </p:nvGrpSpPr>
            <p:grpSpPr bwMode="auto">
              <a:xfrm>
                <a:off x="1882" y="1142"/>
                <a:ext cx="29" cy="90"/>
                <a:chOff x="1390" y="1146"/>
                <a:chExt cx="29" cy="90"/>
              </a:xfrm>
            </p:grpSpPr>
            <p:grpSp>
              <p:nvGrpSpPr>
                <p:cNvPr id="278033" name="Group 683"/>
                <p:cNvGrpSpPr>
                  <a:grpSpLocks/>
                </p:cNvGrpSpPr>
                <p:nvPr/>
              </p:nvGrpSpPr>
              <p:grpSpPr bwMode="auto">
                <a:xfrm>
                  <a:off x="1390" y="1185"/>
                  <a:ext cx="29" cy="51"/>
                  <a:chOff x="1215" y="1181"/>
                  <a:chExt cx="29" cy="51"/>
                </a:xfrm>
              </p:grpSpPr>
              <p:sp>
                <p:nvSpPr>
                  <p:cNvPr id="278037" name="Line 68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38" name="Oval 68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34" name="Group 686"/>
                <p:cNvGrpSpPr>
                  <a:grpSpLocks/>
                </p:cNvGrpSpPr>
                <p:nvPr/>
              </p:nvGrpSpPr>
              <p:grpSpPr bwMode="auto">
                <a:xfrm>
                  <a:off x="1390" y="1146"/>
                  <a:ext cx="29" cy="50"/>
                  <a:chOff x="1215" y="1142"/>
                  <a:chExt cx="29" cy="50"/>
                </a:xfrm>
              </p:grpSpPr>
              <p:sp>
                <p:nvSpPr>
                  <p:cNvPr id="278035" name="Line 68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36" name="Oval 68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3" name="Group 689"/>
              <p:cNvGrpSpPr>
                <a:grpSpLocks/>
              </p:cNvGrpSpPr>
              <p:nvPr/>
            </p:nvGrpSpPr>
            <p:grpSpPr bwMode="auto">
              <a:xfrm>
                <a:off x="1917" y="1142"/>
                <a:ext cx="29" cy="90"/>
                <a:chOff x="1425" y="1147"/>
                <a:chExt cx="29" cy="90"/>
              </a:xfrm>
            </p:grpSpPr>
            <p:grpSp>
              <p:nvGrpSpPr>
                <p:cNvPr id="278027" name="Group 690"/>
                <p:cNvGrpSpPr>
                  <a:grpSpLocks/>
                </p:cNvGrpSpPr>
                <p:nvPr/>
              </p:nvGrpSpPr>
              <p:grpSpPr bwMode="auto">
                <a:xfrm>
                  <a:off x="1425" y="1186"/>
                  <a:ext cx="29" cy="51"/>
                  <a:chOff x="1215" y="1181"/>
                  <a:chExt cx="29" cy="51"/>
                </a:xfrm>
              </p:grpSpPr>
              <p:sp>
                <p:nvSpPr>
                  <p:cNvPr id="278031" name="Line 69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32" name="Oval 69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28" name="Group 693"/>
                <p:cNvGrpSpPr>
                  <a:grpSpLocks/>
                </p:cNvGrpSpPr>
                <p:nvPr/>
              </p:nvGrpSpPr>
              <p:grpSpPr bwMode="auto">
                <a:xfrm>
                  <a:off x="1425" y="1147"/>
                  <a:ext cx="29" cy="50"/>
                  <a:chOff x="1215" y="1142"/>
                  <a:chExt cx="29" cy="50"/>
                </a:xfrm>
              </p:grpSpPr>
              <p:sp>
                <p:nvSpPr>
                  <p:cNvPr id="278029" name="Line 69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30" name="Oval 69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4" name="Group 696"/>
              <p:cNvGrpSpPr>
                <a:grpSpLocks/>
              </p:cNvGrpSpPr>
              <p:nvPr/>
            </p:nvGrpSpPr>
            <p:grpSpPr bwMode="auto">
              <a:xfrm>
                <a:off x="1952" y="1142"/>
                <a:ext cx="29" cy="90"/>
                <a:chOff x="1460" y="1147"/>
                <a:chExt cx="29" cy="90"/>
              </a:xfrm>
            </p:grpSpPr>
            <p:grpSp>
              <p:nvGrpSpPr>
                <p:cNvPr id="278021" name="Group 697"/>
                <p:cNvGrpSpPr>
                  <a:grpSpLocks/>
                </p:cNvGrpSpPr>
                <p:nvPr/>
              </p:nvGrpSpPr>
              <p:grpSpPr bwMode="auto">
                <a:xfrm>
                  <a:off x="1460" y="1186"/>
                  <a:ext cx="29" cy="51"/>
                  <a:chOff x="1215" y="1181"/>
                  <a:chExt cx="29" cy="51"/>
                </a:xfrm>
              </p:grpSpPr>
              <p:sp>
                <p:nvSpPr>
                  <p:cNvPr id="278025" name="Line 69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26" name="Oval 69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22" name="Group 700"/>
                <p:cNvGrpSpPr>
                  <a:grpSpLocks/>
                </p:cNvGrpSpPr>
                <p:nvPr/>
              </p:nvGrpSpPr>
              <p:grpSpPr bwMode="auto">
                <a:xfrm>
                  <a:off x="1460" y="1147"/>
                  <a:ext cx="29" cy="50"/>
                  <a:chOff x="1215" y="1142"/>
                  <a:chExt cx="29" cy="50"/>
                </a:xfrm>
              </p:grpSpPr>
              <p:sp>
                <p:nvSpPr>
                  <p:cNvPr id="278023" name="Line 70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24" name="Oval 70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5" name="Group 703"/>
              <p:cNvGrpSpPr>
                <a:grpSpLocks/>
              </p:cNvGrpSpPr>
              <p:nvPr/>
            </p:nvGrpSpPr>
            <p:grpSpPr bwMode="auto">
              <a:xfrm>
                <a:off x="1987" y="1142"/>
                <a:ext cx="29" cy="90"/>
                <a:chOff x="1215" y="1142"/>
                <a:chExt cx="29" cy="90"/>
              </a:xfrm>
            </p:grpSpPr>
            <p:grpSp>
              <p:nvGrpSpPr>
                <p:cNvPr id="278015" name="Group 704"/>
                <p:cNvGrpSpPr>
                  <a:grpSpLocks/>
                </p:cNvGrpSpPr>
                <p:nvPr/>
              </p:nvGrpSpPr>
              <p:grpSpPr bwMode="auto">
                <a:xfrm>
                  <a:off x="1215" y="1181"/>
                  <a:ext cx="29" cy="51"/>
                  <a:chOff x="1215" y="1181"/>
                  <a:chExt cx="29" cy="51"/>
                </a:xfrm>
              </p:grpSpPr>
              <p:sp>
                <p:nvSpPr>
                  <p:cNvPr id="278019" name="Line 70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20" name="Oval 70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16" name="Group 707"/>
                <p:cNvGrpSpPr>
                  <a:grpSpLocks/>
                </p:cNvGrpSpPr>
                <p:nvPr/>
              </p:nvGrpSpPr>
              <p:grpSpPr bwMode="auto">
                <a:xfrm>
                  <a:off x="1215" y="1142"/>
                  <a:ext cx="29" cy="50"/>
                  <a:chOff x="1215" y="1142"/>
                  <a:chExt cx="29" cy="50"/>
                </a:xfrm>
              </p:grpSpPr>
              <p:sp>
                <p:nvSpPr>
                  <p:cNvPr id="278017" name="Line 70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18" name="Oval 70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6" name="Group 710"/>
              <p:cNvGrpSpPr>
                <a:grpSpLocks/>
              </p:cNvGrpSpPr>
              <p:nvPr/>
            </p:nvGrpSpPr>
            <p:grpSpPr bwMode="auto">
              <a:xfrm>
                <a:off x="2022" y="1142"/>
                <a:ext cx="29" cy="90"/>
                <a:chOff x="1250" y="1142"/>
                <a:chExt cx="29" cy="90"/>
              </a:xfrm>
            </p:grpSpPr>
            <p:grpSp>
              <p:nvGrpSpPr>
                <p:cNvPr id="278009" name="Group 711"/>
                <p:cNvGrpSpPr>
                  <a:grpSpLocks/>
                </p:cNvGrpSpPr>
                <p:nvPr/>
              </p:nvGrpSpPr>
              <p:grpSpPr bwMode="auto">
                <a:xfrm>
                  <a:off x="1250" y="1181"/>
                  <a:ext cx="29" cy="51"/>
                  <a:chOff x="1215" y="1181"/>
                  <a:chExt cx="29" cy="51"/>
                </a:xfrm>
              </p:grpSpPr>
              <p:sp>
                <p:nvSpPr>
                  <p:cNvPr id="278013" name="Line 71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14" name="Oval 71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10" name="Group 714"/>
                <p:cNvGrpSpPr>
                  <a:grpSpLocks/>
                </p:cNvGrpSpPr>
                <p:nvPr/>
              </p:nvGrpSpPr>
              <p:grpSpPr bwMode="auto">
                <a:xfrm>
                  <a:off x="1250" y="1142"/>
                  <a:ext cx="29" cy="50"/>
                  <a:chOff x="1215" y="1142"/>
                  <a:chExt cx="29" cy="50"/>
                </a:xfrm>
              </p:grpSpPr>
              <p:sp>
                <p:nvSpPr>
                  <p:cNvPr id="278011" name="Line 71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12" name="Oval 71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7" name="Group 717"/>
              <p:cNvGrpSpPr>
                <a:grpSpLocks/>
              </p:cNvGrpSpPr>
              <p:nvPr/>
            </p:nvGrpSpPr>
            <p:grpSpPr bwMode="auto">
              <a:xfrm>
                <a:off x="2057" y="1142"/>
                <a:ext cx="29" cy="90"/>
                <a:chOff x="1285" y="1143"/>
                <a:chExt cx="29" cy="90"/>
              </a:xfrm>
            </p:grpSpPr>
            <p:grpSp>
              <p:nvGrpSpPr>
                <p:cNvPr id="278003" name="Group 718"/>
                <p:cNvGrpSpPr>
                  <a:grpSpLocks/>
                </p:cNvGrpSpPr>
                <p:nvPr/>
              </p:nvGrpSpPr>
              <p:grpSpPr bwMode="auto">
                <a:xfrm>
                  <a:off x="1285" y="1182"/>
                  <a:ext cx="29" cy="51"/>
                  <a:chOff x="1215" y="1181"/>
                  <a:chExt cx="29" cy="51"/>
                </a:xfrm>
              </p:grpSpPr>
              <p:sp>
                <p:nvSpPr>
                  <p:cNvPr id="278007" name="Line 71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08" name="Oval 72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8004" name="Group 721"/>
                <p:cNvGrpSpPr>
                  <a:grpSpLocks/>
                </p:cNvGrpSpPr>
                <p:nvPr/>
              </p:nvGrpSpPr>
              <p:grpSpPr bwMode="auto">
                <a:xfrm>
                  <a:off x="1285" y="1143"/>
                  <a:ext cx="29" cy="50"/>
                  <a:chOff x="1215" y="1142"/>
                  <a:chExt cx="29" cy="50"/>
                </a:xfrm>
              </p:grpSpPr>
              <p:sp>
                <p:nvSpPr>
                  <p:cNvPr id="278005" name="Line 72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06" name="Oval 72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8" name="Group 724"/>
              <p:cNvGrpSpPr>
                <a:grpSpLocks/>
              </p:cNvGrpSpPr>
              <p:nvPr/>
            </p:nvGrpSpPr>
            <p:grpSpPr bwMode="auto">
              <a:xfrm>
                <a:off x="2092" y="1142"/>
                <a:ext cx="29" cy="90"/>
                <a:chOff x="1320" y="1143"/>
                <a:chExt cx="29" cy="90"/>
              </a:xfrm>
            </p:grpSpPr>
            <p:grpSp>
              <p:nvGrpSpPr>
                <p:cNvPr id="277997" name="Group 725"/>
                <p:cNvGrpSpPr>
                  <a:grpSpLocks/>
                </p:cNvGrpSpPr>
                <p:nvPr/>
              </p:nvGrpSpPr>
              <p:grpSpPr bwMode="auto">
                <a:xfrm>
                  <a:off x="1320" y="1182"/>
                  <a:ext cx="29" cy="51"/>
                  <a:chOff x="1215" y="1181"/>
                  <a:chExt cx="29" cy="51"/>
                </a:xfrm>
              </p:grpSpPr>
              <p:sp>
                <p:nvSpPr>
                  <p:cNvPr id="278001" name="Line 72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02" name="Oval 72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98" name="Group 728"/>
                <p:cNvGrpSpPr>
                  <a:grpSpLocks/>
                </p:cNvGrpSpPr>
                <p:nvPr/>
              </p:nvGrpSpPr>
              <p:grpSpPr bwMode="auto">
                <a:xfrm>
                  <a:off x="1320" y="1143"/>
                  <a:ext cx="29" cy="50"/>
                  <a:chOff x="1215" y="1142"/>
                  <a:chExt cx="29" cy="50"/>
                </a:xfrm>
              </p:grpSpPr>
              <p:sp>
                <p:nvSpPr>
                  <p:cNvPr id="277999" name="Line 72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8000" name="Oval 73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69" name="Group 731"/>
              <p:cNvGrpSpPr>
                <a:grpSpLocks/>
              </p:cNvGrpSpPr>
              <p:nvPr/>
            </p:nvGrpSpPr>
            <p:grpSpPr bwMode="auto">
              <a:xfrm>
                <a:off x="2127" y="1142"/>
                <a:ext cx="29" cy="90"/>
                <a:chOff x="1355" y="1146"/>
                <a:chExt cx="29" cy="90"/>
              </a:xfrm>
            </p:grpSpPr>
            <p:grpSp>
              <p:nvGrpSpPr>
                <p:cNvPr id="277991" name="Group 732"/>
                <p:cNvGrpSpPr>
                  <a:grpSpLocks/>
                </p:cNvGrpSpPr>
                <p:nvPr/>
              </p:nvGrpSpPr>
              <p:grpSpPr bwMode="auto">
                <a:xfrm>
                  <a:off x="1355" y="1185"/>
                  <a:ext cx="29" cy="51"/>
                  <a:chOff x="1215" y="1181"/>
                  <a:chExt cx="29" cy="51"/>
                </a:xfrm>
              </p:grpSpPr>
              <p:sp>
                <p:nvSpPr>
                  <p:cNvPr id="277995" name="Line 73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96" name="Oval 73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92" name="Group 735"/>
                <p:cNvGrpSpPr>
                  <a:grpSpLocks/>
                </p:cNvGrpSpPr>
                <p:nvPr/>
              </p:nvGrpSpPr>
              <p:grpSpPr bwMode="auto">
                <a:xfrm>
                  <a:off x="1355" y="1146"/>
                  <a:ext cx="29" cy="50"/>
                  <a:chOff x="1215" y="1142"/>
                  <a:chExt cx="29" cy="50"/>
                </a:xfrm>
              </p:grpSpPr>
              <p:sp>
                <p:nvSpPr>
                  <p:cNvPr id="277993" name="Line 73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94" name="Oval 73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70" name="Group 738"/>
              <p:cNvGrpSpPr>
                <a:grpSpLocks/>
              </p:cNvGrpSpPr>
              <p:nvPr/>
            </p:nvGrpSpPr>
            <p:grpSpPr bwMode="auto">
              <a:xfrm>
                <a:off x="2162" y="1142"/>
                <a:ext cx="29" cy="90"/>
                <a:chOff x="1390" y="1146"/>
                <a:chExt cx="29" cy="90"/>
              </a:xfrm>
            </p:grpSpPr>
            <p:grpSp>
              <p:nvGrpSpPr>
                <p:cNvPr id="277985" name="Group 739"/>
                <p:cNvGrpSpPr>
                  <a:grpSpLocks/>
                </p:cNvGrpSpPr>
                <p:nvPr/>
              </p:nvGrpSpPr>
              <p:grpSpPr bwMode="auto">
                <a:xfrm>
                  <a:off x="1390" y="1185"/>
                  <a:ext cx="29" cy="51"/>
                  <a:chOff x="1215" y="1181"/>
                  <a:chExt cx="29" cy="51"/>
                </a:xfrm>
              </p:grpSpPr>
              <p:sp>
                <p:nvSpPr>
                  <p:cNvPr id="277989" name="Line 74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90" name="Oval 74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86" name="Group 742"/>
                <p:cNvGrpSpPr>
                  <a:grpSpLocks/>
                </p:cNvGrpSpPr>
                <p:nvPr/>
              </p:nvGrpSpPr>
              <p:grpSpPr bwMode="auto">
                <a:xfrm>
                  <a:off x="1390" y="1146"/>
                  <a:ext cx="29" cy="50"/>
                  <a:chOff x="1215" y="1142"/>
                  <a:chExt cx="29" cy="50"/>
                </a:xfrm>
              </p:grpSpPr>
              <p:sp>
                <p:nvSpPr>
                  <p:cNvPr id="277987" name="Line 74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88" name="Oval 74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71" name="Group 745"/>
              <p:cNvGrpSpPr>
                <a:grpSpLocks/>
              </p:cNvGrpSpPr>
              <p:nvPr/>
            </p:nvGrpSpPr>
            <p:grpSpPr bwMode="auto">
              <a:xfrm>
                <a:off x="2197" y="1142"/>
                <a:ext cx="29" cy="90"/>
                <a:chOff x="1425" y="1147"/>
                <a:chExt cx="29" cy="90"/>
              </a:xfrm>
            </p:grpSpPr>
            <p:grpSp>
              <p:nvGrpSpPr>
                <p:cNvPr id="277979" name="Group 746"/>
                <p:cNvGrpSpPr>
                  <a:grpSpLocks/>
                </p:cNvGrpSpPr>
                <p:nvPr/>
              </p:nvGrpSpPr>
              <p:grpSpPr bwMode="auto">
                <a:xfrm>
                  <a:off x="1425" y="1186"/>
                  <a:ext cx="29" cy="51"/>
                  <a:chOff x="1215" y="1181"/>
                  <a:chExt cx="29" cy="51"/>
                </a:xfrm>
              </p:grpSpPr>
              <p:sp>
                <p:nvSpPr>
                  <p:cNvPr id="277983" name="Line 74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84" name="Oval 74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80" name="Group 749"/>
                <p:cNvGrpSpPr>
                  <a:grpSpLocks/>
                </p:cNvGrpSpPr>
                <p:nvPr/>
              </p:nvGrpSpPr>
              <p:grpSpPr bwMode="auto">
                <a:xfrm>
                  <a:off x="1425" y="1147"/>
                  <a:ext cx="29" cy="50"/>
                  <a:chOff x="1215" y="1142"/>
                  <a:chExt cx="29" cy="50"/>
                </a:xfrm>
              </p:grpSpPr>
              <p:sp>
                <p:nvSpPr>
                  <p:cNvPr id="277981" name="Line 75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82" name="Oval 7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972" name="Group 752"/>
              <p:cNvGrpSpPr>
                <a:grpSpLocks/>
              </p:cNvGrpSpPr>
              <p:nvPr/>
            </p:nvGrpSpPr>
            <p:grpSpPr bwMode="auto">
              <a:xfrm>
                <a:off x="2233" y="1142"/>
                <a:ext cx="29" cy="90"/>
                <a:chOff x="1460" y="1147"/>
                <a:chExt cx="29" cy="90"/>
              </a:xfrm>
            </p:grpSpPr>
            <p:grpSp>
              <p:nvGrpSpPr>
                <p:cNvPr id="277973" name="Group 753"/>
                <p:cNvGrpSpPr>
                  <a:grpSpLocks/>
                </p:cNvGrpSpPr>
                <p:nvPr/>
              </p:nvGrpSpPr>
              <p:grpSpPr bwMode="auto">
                <a:xfrm>
                  <a:off x="1460" y="1186"/>
                  <a:ext cx="29" cy="51"/>
                  <a:chOff x="1215" y="1181"/>
                  <a:chExt cx="29" cy="51"/>
                </a:xfrm>
              </p:grpSpPr>
              <p:sp>
                <p:nvSpPr>
                  <p:cNvPr id="277977" name="Line 75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78" name="Oval 75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74" name="Group 756"/>
                <p:cNvGrpSpPr>
                  <a:grpSpLocks/>
                </p:cNvGrpSpPr>
                <p:nvPr/>
              </p:nvGrpSpPr>
              <p:grpSpPr bwMode="auto">
                <a:xfrm>
                  <a:off x="1460" y="1147"/>
                  <a:ext cx="29" cy="50"/>
                  <a:chOff x="1215" y="1142"/>
                  <a:chExt cx="29" cy="50"/>
                </a:xfrm>
              </p:grpSpPr>
              <p:sp>
                <p:nvSpPr>
                  <p:cNvPr id="277975" name="Line 75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76" name="Oval 75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nvGrpSpPr>
            <p:cNvPr id="277518" name="Group 759"/>
            <p:cNvGrpSpPr>
              <a:grpSpLocks/>
            </p:cNvGrpSpPr>
            <p:nvPr/>
          </p:nvGrpSpPr>
          <p:grpSpPr bwMode="auto">
            <a:xfrm flipH="1">
              <a:off x="5427" y="178"/>
              <a:ext cx="265" cy="262"/>
              <a:chOff x="878" y="1144"/>
              <a:chExt cx="265" cy="262"/>
            </a:xfrm>
          </p:grpSpPr>
          <p:grpSp>
            <p:nvGrpSpPr>
              <p:cNvPr id="277864" name="Group 760"/>
              <p:cNvGrpSpPr>
                <a:grpSpLocks/>
              </p:cNvGrpSpPr>
              <p:nvPr/>
            </p:nvGrpSpPr>
            <p:grpSpPr bwMode="auto">
              <a:xfrm rot="-5400000">
                <a:off x="908" y="1347"/>
                <a:ext cx="29" cy="90"/>
                <a:chOff x="1320" y="1143"/>
                <a:chExt cx="29" cy="90"/>
              </a:xfrm>
            </p:grpSpPr>
            <p:grpSp>
              <p:nvGrpSpPr>
                <p:cNvPr id="277935" name="Group 761"/>
                <p:cNvGrpSpPr>
                  <a:grpSpLocks/>
                </p:cNvGrpSpPr>
                <p:nvPr/>
              </p:nvGrpSpPr>
              <p:grpSpPr bwMode="auto">
                <a:xfrm>
                  <a:off x="1320" y="1182"/>
                  <a:ext cx="29" cy="51"/>
                  <a:chOff x="1215" y="1181"/>
                  <a:chExt cx="29" cy="51"/>
                </a:xfrm>
              </p:grpSpPr>
              <p:sp>
                <p:nvSpPr>
                  <p:cNvPr id="277939" name="Line 76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40" name="Oval 76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36" name="Group 764"/>
                <p:cNvGrpSpPr>
                  <a:grpSpLocks/>
                </p:cNvGrpSpPr>
                <p:nvPr/>
              </p:nvGrpSpPr>
              <p:grpSpPr bwMode="auto">
                <a:xfrm>
                  <a:off x="1320" y="1143"/>
                  <a:ext cx="29" cy="50"/>
                  <a:chOff x="1215" y="1142"/>
                  <a:chExt cx="29" cy="50"/>
                </a:xfrm>
              </p:grpSpPr>
              <p:sp>
                <p:nvSpPr>
                  <p:cNvPr id="277937" name="Line 76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38" name="Oval 76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65" name="Group 767"/>
              <p:cNvGrpSpPr>
                <a:grpSpLocks/>
              </p:cNvGrpSpPr>
              <p:nvPr/>
            </p:nvGrpSpPr>
            <p:grpSpPr bwMode="auto">
              <a:xfrm rot="-4860000">
                <a:off x="915" y="1318"/>
                <a:ext cx="29" cy="90"/>
                <a:chOff x="1355" y="1146"/>
                <a:chExt cx="29" cy="90"/>
              </a:xfrm>
            </p:grpSpPr>
            <p:grpSp>
              <p:nvGrpSpPr>
                <p:cNvPr id="277929" name="Group 768"/>
                <p:cNvGrpSpPr>
                  <a:grpSpLocks/>
                </p:cNvGrpSpPr>
                <p:nvPr/>
              </p:nvGrpSpPr>
              <p:grpSpPr bwMode="auto">
                <a:xfrm>
                  <a:off x="1355" y="1185"/>
                  <a:ext cx="29" cy="51"/>
                  <a:chOff x="1215" y="1181"/>
                  <a:chExt cx="29" cy="51"/>
                </a:xfrm>
              </p:grpSpPr>
              <p:sp>
                <p:nvSpPr>
                  <p:cNvPr id="277933" name="Line 76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34" name="Oval 77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30" name="Group 771"/>
                <p:cNvGrpSpPr>
                  <a:grpSpLocks/>
                </p:cNvGrpSpPr>
                <p:nvPr/>
              </p:nvGrpSpPr>
              <p:grpSpPr bwMode="auto">
                <a:xfrm>
                  <a:off x="1355" y="1146"/>
                  <a:ext cx="29" cy="50"/>
                  <a:chOff x="1215" y="1142"/>
                  <a:chExt cx="29" cy="50"/>
                </a:xfrm>
              </p:grpSpPr>
              <p:sp>
                <p:nvSpPr>
                  <p:cNvPr id="277931" name="Line 77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32" name="Oval 77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66" name="Group 774"/>
              <p:cNvGrpSpPr>
                <a:grpSpLocks/>
              </p:cNvGrpSpPr>
              <p:nvPr/>
            </p:nvGrpSpPr>
            <p:grpSpPr bwMode="auto">
              <a:xfrm rot="-4320000">
                <a:off x="921" y="1288"/>
                <a:ext cx="29" cy="90"/>
                <a:chOff x="1390" y="1146"/>
                <a:chExt cx="29" cy="90"/>
              </a:xfrm>
            </p:grpSpPr>
            <p:grpSp>
              <p:nvGrpSpPr>
                <p:cNvPr id="277923" name="Group 775"/>
                <p:cNvGrpSpPr>
                  <a:grpSpLocks/>
                </p:cNvGrpSpPr>
                <p:nvPr/>
              </p:nvGrpSpPr>
              <p:grpSpPr bwMode="auto">
                <a:xfrm>
                  <a:off x="1390" y="1185"/>
                  <a:ext cx="29" cy="51"/>
                  <a:chOff x="1215" y="1181"/>
                  <a:chExt cx="29" cy="51"/>
                </a:xfrm>
              </p:grpSpPr>
              <p:sp>
                <p:nvSpPr>
                  <p:cNvPr id="277927" name="Line 77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28" name="Oval 77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24" name="Group 778"/>
                <p:cNvGrpSpPr>
                  <a:grpSpLocks/>
                </p:cNvGrpSpPr>
                <p:nvPr/>
              </p:nvGrpSpPr>
              <p:grpSpPr bwMode="auto">
                <a:xfrm>
                  <a:off x="1390" y="1146"/>
                  <a:ext cx="29" cy="50"/>
                  <a:chOff x="1215" y="1142"/>
                  <a:chExt cx="29" cy="50"/>
                </a:xfrm>
              </p:grpSpPr>
              <p:sp>
                <p:nvSpPr>
                  <p:cNvPr id="277925" name="Line 77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26" name="Oval 78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67" name="Group 781"/>
              <p:cNvGrpSpPr>
                <a:grpSpLocks/>
              </p:cNvGrpSpPr>
              <p:nvPr/>
            </p:nvGrpSpPr>
            <p:grpSpPr bwMode="auto">
              <a:xfrm rot="-3780000">
                <a:off x="933" y="1259"/>
                <a:ext cx="29" cy="90"/>
                <a:chOff x="1425" y="1147"/>
                <a:chExt cx="29" cy="90"/>
              </a:xfrm>
            </p:grpSpPr>
            <p:grpSp>
              <p:nvGrpSpPr>
                <p:cNvPr id="277917" name="Group 782"/>
                <p:cNvGrpSpPr>
                  <a:grpSpLocks/>
                </p:cNvGrpSpPr>
                <p:nvPr/>
              </p:nvGrpSpPr>
              <p:grpSpPr bwMode="auto">
                <a:xfrm>
                  <a:off x="1425" y="1186"/>
                  <a:ext cx="29" cy="51"/>
                  <a:chOff x="1215" y="1181"/>
                  <a:chExt cx="29" cy="51"/>
                </a:xfrm>
              </p:grpSpPr>
              <p:sp>
                <p:nvSpPr>
                  <p:cNvPr id="277921" name="Line 78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22" name="Oval 78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18" name="Group 785"/>
                <p:cNvGrpSpPr>
                  <a:grpSpLocks/>
                </p:cNvGrpSpPr>
                <p:nvPr/>
              </p:nvGrpSpPr>
              <p:grpSpPr bwMode="auto">
                <a:xfrm>
                  <a:off x="1425" y="1147"/>
                  <a:ext cx="29" cy="50"/>
                  <a:chOff x="1215" y="1142"/>
                  <a:chExt cx="29" cy="50"/>
                </a:xfrm>
              </p:grpSpPr>
              <p:sp>
                <p:nvSpPr>
                  <p:cNvPr id="277919" name="Line 78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20" name="Oval 78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68" name="Group 788"/>
              <p:cNvGrpSpPr>
                <a:grpSpLocks/>
              </p:cNvGrpSpPr>
              <p:nvPr/>
            </p:nvGrpSpPr>
            <p:grpSpPr bwMode="auto">
              <a:xfrm rot="-3240000">
                <a:off x="950" y="1234"/>
                <a:ext cx="29" cy="90"/>
                <a:chOff x="1460" y="1147"/>
                <a:chExt cx="29" cy="90"/>
              </a:xfrm>
            </p:grpSpPr>
            <p:grpSp>
              <p:nvGrpSpPr>
                <p:cNvPr id="277911" name="Group 789"/>
                <p:cNvGrpSpPr>
                  <a:grpSpLocks/>
                </p:cNvGrpSpPr>
                <p:nvPr/>
              </p:nvGrpSpPr>
              <p:grpSpPr bwMode="auto">
                <a:xfrm>
                  <a:off x="1460" y="1186"/>
                  <a:ext cx="29" cy="51"/>
                  <a:chOff x="1215" y="1181"/>
                  <a:chExt cx="29" cy="51"/>
                </a:xfrm>
              </p:grpSpPr>
              <p:sp>
                <p:nvSpPr>
                  <p:cNvPr id="277915" name="Line 79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16" name="Oval 79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12" name="Group 792"/>
                <p:cNvGrpSpPr>
                  <a:grpSpLocks/>
                </p:cNvGrpSpPr>
                <p:nvPr/>
              </p:nvGrpSpPr>
              <p:grpSpPr bwMode="auto">
                <a:xfrm>
                  <a:off x="1460" y="1147"/>
                  <a:ext cx="29" cy="50"/>
                  <a:chOff x="1215" y="1142"/>
                  <a:chExt cx="29" cy="50"/>
                </a:xfrm>
              </p:grpSpPr>
              <p:sp>
                <p:nvSpPr>
                  <p:cNvPr id="277913" name="Line 79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14" name="Oval 79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69" name="Group 795"/>
              <p:cNvGrpSpPr>
                <a:grpSpLocks/>
              </p:cNvGrpSpPr>
              <p:nvPr/>
            </p:nvGrpSpPr>
            <p:grpSpPr bwMode="auto">
              <a:xfrm rot="-2160000">
                <a:off x="994" y="1188"/>
                <a:ext cx="29" cy="90"/>
                <a:chOff x="1215" y="1142"/>
                <a:chExt cx="29" cy="90"/>
              </a:xfrm>
            </p:grpSpPr>
            <p:grpSp>
              <p:nvGrpSpPr>
                <p:cNvPr id="277905" name="Group 796"/>
                <p:cNvGrpSpPr>
                  <a:grpSpLocks/>
                </p:cNvGrpSpPr>
                <p:nvPr/>
              </p:nvGrpSpPr>
              <p:grpSpPr bwMode="auto">
                <a:xfrm>
                  <a:off x="1215" y="1181"/>
                  <a:ext cx="29" cy="51"/>
                  <a:chOff x="1215" y="1181"/>
                  <a:chExt cx="29" cy="51"/>
                </a:xfrm>
              </p:grpSpPr>
              <p:sp>
                <p:nvSpPr>
                  <p:cNvPr id="277909" name="Line 79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10" name="Oval 79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06" name="Group 799"/>
                <p:cNvGrpSpPr>
                  <a:grpSpLocks/>
                </p:cNvGrpSpPr>
                <p:nvPr/>
              </p:nvGrpSpPr>
              <p:grpSpPr bwMode="auto">
                <a:xfrm>
                  <a:off x="1215" y="1142"/>
                  <a:ext cx="29" cy="50"/>
                  <a:chOff x="1215" y="1142"/>
                  <a:chExt cx="29" cy="50"/>
                </a:xfrm>
              </p:grpSpPr>
              <p:sp>
                <p:nvSpPr>
                  <p:cNvPr id="277907" name="Line 80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08" name="Oval 80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70" name="Group 802"/>
              <p:cNvGrpSpPr>
                <a:grpSpLocks/>
              </p:cNvGrpSpPr>
              <p:nvPr/>
            </p:nvGrpSpPr>
            <p:grpSpPr bwMode="auto">
              <a:xfrm rot="-1620000">
                <a:off x="1021" y="1171"/>
                <a:ext cx="29" cy="90"/>
                <a:chOff x="1250" y="1142"/>
                <a:chExt cx="29" cy="90"/>
              </a:xfrm>
            </p:grpSpPr>
            <p:grpSp>
              <p:nvGrpSpPr>
                <p:cNvPr id="277899" name="Group 803"/>
                <p:cNvGrpSpPr>
                  <a:grpSpLocks/>
                </p:cNvGrpSpPr>
                <p:nvPr/>
              </p:nvGrpSpPr>
              <p:grpSpPr bwMode="auto">
                <a:xfrm>
                  <a:off x="1250" y="1181"/>
                  <a:ext cx="29" cy="51"/>
                  <a:chOff x="1215" y="1181"/>
                  <a:chExt cx="29" cy="51"/>
                </a:xfrm>
              </p:grpSpPr>
              <p:sp>
                <p:nvSpPr>
                  <p:cNvPr id="277903" name="Line 80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04" name="Oval 80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900" name="Group 806"/>
                <p:cNvGrpSpPr>
                  <a:grpSpLocks/>
                </p:cNvGrpSpPr>
                <p:nvPr/>
              </p:nvGrpSpPr>
              <p:grpSpPr bwMode="auto">
                <a:xfrm>
                  <a:off x="1250" y="1142"/>
                  <a:ext cx="29" cy="50"/>
                  <a:chOff x="1215" y="1142"/>
                  <a:chExt cx="29" cy="50"/>
                </a:xfrm>
              </p:grpSpPr>
              <p:sp>
                <p:nvSpPr>
                  <p:cNvPr id="277901" name="Line 80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902" name="Oval 80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71" name="Group 809"/>
              <p:cNvGrpSpPr>
                <a:grpSpLocks/>
              </p:cNvGrpSpPr>
              <p:nvPr/>
            </p:nvGrpSpPr>
            <p:grpSpPr bwMode="auto">
              <a:xfrm rot="-1080000">
                <a:off x="1052" y="1157"/>
                <a:ext cx="29" cy="90"/>
                <a:chOff x="1285" y="1143"/>
                <a:chExt cx="29" cy="90"/>
              </a:xfrm>
            </p:grpSpPr>
            <p:grpSp>
              <p:nvGrpSpPr>
                <p:cNvPr id="277893" name="Group 810"/>
                <p:cNvGrpSpPr>
                  <a:grpSpLocks/>
                </p:cNvGrpSpPr>
                <p:nvPr/>
              </p:nvGrpSpPr>
              <p:grpSpPr bwMode="auto">
                <a:xfrm>
                  <a:off x="1285" y="1182"/>
                  <a:ext cx="29" cy="51"/>
                  <a:chOff x="1215" y="1181"/>
                  <a:chExt cx="29" cy="51"/>
                </a:xfrm>
              </p:grpSpPr>
              <p:sp>
                <p:nvSpPr>
                  <p:cNvPr id="277897" name="Line 81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98" name="Oval 81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94" name="Group 813"/>
                <p:cNvGrpSpPr>
                  <a:grpSpLocks/>
                </p:cNvGrpSpPr>
                <p:nvPr/>
              </p:nvGrpSpPr>
              <p:grpSpPr bwMode="auto">
                <a:xfrm>
                  <a:off x="1285" y="1143"/>
                  <a:ext cx="29" cy="50"/>
                  <a:chOff x="1215" y="1142"/>
                  <a:chExt cx="29" cy="50"/>
                </a:xfrm>
              </p:grpSpPr>
              <p:sp>
                <p:nvSpPr>
                  <p:cNvPr id="277895" name="Line 81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96" name="Oval 81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72" name="Group 816"/>
              <p:cNvGrpSpPr>
                <a:grpSpLocks/>
              </p:cNvGrpSpPr>
              <p:nvPr/>
            </p:nvGrpSpPr>
            <p:grpSpPr bwMode="auto">
              <a:xfrm rot="-540000">
                <a:off x="1084" y="1149"/>
                <a:ext cx="29" cy="90"/>
                <a:chOff x="1320" y="1143"/>
                <a:chExt cx="29" cy="90"/>
              </a:xfrm>
            </p:grpSpPr>
            <p:grpSp>
              <p:nvGrpSpPr>
                <p:cNvPr id="277887" name="Group 817"/>
                <p:cNvGrpSpPr>
                  <a:grpSpLocks/>
                </p:cNvGrpSpPr>
                <p:nvPr/>
              </p:nvGrpSpPr>
              <p:grpSpPr bwMode="auto">
                <a:xfrm>
                  <a:off x="1320" y="1182"/>
                  <a:ext cx="29" cy="51"/>
                  <a:chOff x="1215" y="1181"/>
                  <a:chExt cx="29" cy="51"/>
                </a:xfrm>
              </p:grpSpPr>
              <p:sp>
                <p:nvSpPr>
                  <p:cNvPr id="277891" name="Line 81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92" name="Oval 81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88" name="Group 820"/>
                <p:cNvGrpSpPr>
                  <a:grpSpLocks/>
                </p:cNvGrpSpPr>
                <p:nvPr/>
              </p:nvGrpSpPr>
              <p:grpSpPr bwMode="auto">
                <a:xfrm>
                  <a:off x="1320" y="1143"/>
                  <a:ext cx="29" cy="50"/>
                  <a:chOff x="1215" y="1142"/>
                  <a:chExt cx="29" cy="50"/>
                </a:xfrm>
              </p:grpSpPr>
              <p:sp>
                <p:nvSpPr>
                  <p:cNvPr id="277889" name="Line 82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90" name="Oval 82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73" name="Group 823"/>
              <p:cNvGrpSpPr>
                <a:grpSpLocks/>
              </p:cNvGrpSpPr>
              <p:nvPr/>
            </p:nvGrpSpPr>
            <p:grpSpPr bwMode="auto">
              <a:xfrm>
                <a:off x="1114" y="1144"/>
                <a:ext cx="29" cy="90"/>
                <a:chOff x="1355" y="1146"/>
                <a:chExt cx="29" cy="90"/>
              </a:xfrm>
            </p:grpSpPr>
            <p:grpSp>
              <p:nvGrpSpPr>
                <p:cNvPr id="277881" name="Group 824"/>
                <p:cNvGrpSpPr>
                  <a:grpSpLocks/>
                </p:cNvGrpSpPr>
                <p:nvPr/>
              </p:nvGrpSpPr>
              <p:grpSpPr bwMode="auto">
                <a:xfrm>
                  <a:off x="1355" y="1185"/>
                  <a:ext cx="29" cy="51"/>
                  <a:chOff x="1215" y="1181"/>
                  <a:chExt cx="29" cy="51"/>
                </a:xfrm>
              </p:grpSpPr>
              <p:sp>
                <p:nvSpPr>
                  <p:cNvPr id="277885" name="Line 82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86" name="Oval 82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82" name="Group 827"/>
                <p:cNvGrpSpPr>
                  <a:grpSpLocks/>
                </p:cNvGrpSpPr>
                <p:nvPr/>
              </p:nvGrpSpPr>
              <p:grpSpPr bwMode="auto">
                <a:xfrm>
                  <a:off x="1355" y="1146"/>
                  <a:ext cx="29" cy="50"/>
                  <a:chOff x="1215" y="1142"/>
                  <a:chExt cx="29" cy="50"/>
                </a:xfrm>
              </p:grpSpPr>
              <p:sp>
                <p:nvSpPr>
                  <p:cNvPr id="277883" name="Line 82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84" name="Oval 82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874" name="Group 830"/>
              <p:cNvGrpSpPr>
                <a:grpSpLocks/>
              </p:cNvGrpSpPr>
              <p:nvPr/>
            </p:nvGrpSpPr>
            <p:grpSpPr bwMode="auto">
              <a:xfrm rot="-2700000">
                <a:off x="970" y="1209"/>
                <a:ext cx="29" cy="90"/>
                <a:chOff x="1460" y="1147"/>
                <a:chExt cx="29" cy="90"/>
              </a:xfrm>
            </p:grpSpPr>
            <p:grpSp>
              <p:nvGrpSpPr>
                <p:cNvPr id="277875" name="Group 831"/>
                <p:cNvGrpSpPr>
                  <a:grpSpLocks/>
                </p:cNvGrpSpPr>
                <p:nvPr/>
              </p:nvGrpSpPr>
              <p:grpSpPr bwMode="auto">
                <a:xfrm>
                  <a:off x="1460" y="1186"/>
                  <a:ext cx="29" cy="51"/>
                  <a:chOff x="1215" y="1181"/>
                  <a:chExt cx="29" cy="51"/>
                </a:xfrm>
              </p:grpSpPr>
              <p:sp>
                <p:nvSpPr>
                  <p:cNvPr id="277879" name="Line 83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80" name="Oval 83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76" name="Group 834"/>
                <p:cNvGrpSpPr>
                  <a:grpSpLocks/>
                </p:cNvGrpSpPr>
                <p:nvPr/>
              </p:nvGrpSpPr>
              <p:grpSpPr bwMode="auto">
                <a:xfrm>
                  <a:off x="1460" y="1147"/>
                  <a:ext cx="29" cy="50"/>
                  <a:chOff x="1215" y="1142"/>
                  <a:chExt cx="29" cy="50"/>
                </a:xfrm>
              </p:grpSpPr>
              <p:sp>
                <p:nvSpPr>
                  <p:cNvPr id="277877" name="Line 83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78" name="Oval 83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nvGrpSpPr>
            <p:cNvPr id="277519" name="Group 837"/>
            <p:cNvGrpSpPr>
              <a:grpSpLocks/>
            </p:cNvGrpSpPr>
            <p:nvPr/>
          </p:nvGrpSpPr>
          <p:grpSpPr bwMode="auto">
            <a:xfrm>
              <a:off x="4307" y="175"/>
              <a:ext cx="1116" cy="90"/>
              <a:chOff x="1146" y="1142"/>
              <a:chExt cx="1116" cy="90"/>
            </a:xfrm>
          </p:grpSpPr>
          <p:grpSp>
            <p:nvGrpSpPr>
              <p:cNvPr id="277640" name="Group 838"/>
              <p:cNvGrpSpPr>
                <a:grpSpLocks/>
              </p:cNvGrpSpPr>
              <p:nvPr/>
            </p:nvGrpSpPr>
            <p:grpSpPr bwMode="auto">
              <a:xfrm>
                <a:off x="1146" y="1142"/>
                <a:ext cx="29" cy="90"/>
                <a:chOff x="1215" y="1142"/>
                <a:chExt cx="29" cy="90"/>
              </a:xfrm>
            </p:grpSpPr>
            <p:grpSp>
              <p:nvGrpSpPr>
                <p:cNvPr id="277858" name="Group 839"/>
                <p:cNvGrpSpPr>
                  <a:grpSpLocks/>
                </p:cNvGrpSpPr>
                <p:nvPr/>
              </p:nvGrpSpPr>
              <p:grpSpPr bwMode="auto">
                <a:xfrm>
                  <a:off x="1215" y="1181"/>
                  <a:ext cx="29" cy="51"/>
                  <a:chOff x="1215" y="1181"/>
                  <a:chExt cx="29" cy="51"/>
                </a:xfrm>
              </p:grpSpPr>
              <p:sp>
                <p:nvSpPr>
                  <p:cNvPr id="277862" name="Line 84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63" name="Oval 84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59" name="Group 842"/>
                <p:cNvGrpSpPr>
                  <a:grpSpLocks/>
                </p:cNvGrpSpPr>
                <p:nvPr/>
              </p:nvGrpSpPr>
              <p:grpSpPr bwMode="auto">
                <a:xfrm>
                  <a:off x="1215" y="1142"/>
                  <a:ext cx="29" cy="50"/>
                  <a:chOff x="1215" y="1142"/>
                  <a:chExt cx="29" cy="50"/>
                </a:xfrm>
              </p:grpSpPr>
              <p:sp>
                <p:nvSpPr>
                  <p:cNvPr id="277860" name="Line 84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61" name="Oval 84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1" name="Group 845"/>
              <p:cNvGrpSpPr>
                <a:grpSpLocks/>
              </p:cNvGrpSpPr>
              <p:nvPr/>
            </p:nvGrpSpPr>
            <p:grpSpPr bwMode="auto">
              <a:xfrm>
                <a:off x="1181" y="1142"/>
                <a:ext cx="29" cy="90"/>
                <a:chOff x="1250" y="1142"/>
                <a:chExt cx="29" cy="90"/>
              </a:xfrm>
            </p:grpSpPr>
            <p:grpSp>
              <p:nvGrpSpPr>
                <p:cNvPr id="277852" name="Group 846"/>
                <p:cNvGrpSpPr>
                  <a:grpSpLocks/>
                </p:cNvGrpSpPr>
                <p:nvPr/>
              </p:nvGrpSpPr>
              <p:grpSpPr bwMode="auto">
                <a:xfrm>
                  <a:off x="1250" y="1181"/>
                  <a:ext cx="29" cy="51"/>
                  <a:chOff x="1215" y="1181"/>
                  <a:chExt cx="29" cy="51"/>
                </a:xfrm>
              </p:grpSpPr>
              <p:sp>
                <p:nvSpPr>
                  <p:cNvPr id="277856" name="Line 84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57" name="Oval 84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53" name="Group 849"/>
                <p:cNvGrpSpPr>
                  <a:grpSpLocks/>
                </p:cNvGrpSpPr>
                <p:nvPr/>
              </p:nvGrpSpPr>
              <p:grpSpPr bwMode="auto">
                <a:xfrm>
                  <a:off x="1250" y="1142"/>
                  <a:ext cx="29" cy="50"/>
                  <a:chOff x="1215" y="1142"/>
                  <a:chExt cx="29" cy="50"/>
                </a:xfrm>
              </p:grpSpPr>
              <p:sp>
                <p:nvSpPr>
                  <p:cNvPr id="277854" name="Line 85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55" name="Oval 8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2" name="Group 852"/>
              <p:cNvGrpSpPr>
                <a:grpSpLocks/>
              </p:cNvGrpSpPr>
              <p:nvPr/>
            </p:nvGrpSpPr>
            <p:grpSpPr bwMode="auto">
              <a:xfrm>
                <a:off x="1216" y="1142"/>
                <a:ext cx="29" cy="90"/>
                <a:chOff x="1285" y="1143"/>
                <a:chExt cx="29" cy="90"/>
              </a:xfrm>
            </p:grpSpPr>
            <p:grpSp>
              <p:nvGrpSpPr>
                <p:cNvPr id="277846" name="Group 853"/>
                <p:cNvGrpSpPr>
                  <a:grpSpLocks/>
                </p:cNvGrpSpPr>
                <p:nvPr/>
              </p:nvGrpSpPr>
              <p:grpSpPr bwMode="auto">
                <a:xfrm>
                  <a:off x="1285" y="1182"/>
                  <a:ext cx="29" cy="51"/>
                  <a:chOff x="1215" y="1181"/>
                  <a:chExt cx="29" cy="51"/>
                </a:xfrm>
              </p:grpSpPr>
              <p:sp>
                <p:nvSpPr>
                  <p:cNvPr id="277850" name="Line 85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51" name="Oval 85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47" name="Group 856"/>
                <p:cNvGrpSpPr>
                  <a:grpSpLocks/>
                </p:cNvGrpSpPr>
                <p:nvPr/>
              </p:nvGrpSpPr>
              <p:grpSpPr bwMode="auto">
                <a:xfrm>
                  <a:off x="1285" y="1143"/>
                  <a:ext cx="29" cy="50"/>
                  <a:chOff x="1215" y="1142"/>
                  <a:chExt cx="29" cy="50"/>
                </a:xfrm>
              </p:grpSpPr>
              <p:sp>
                <p:nvSpPr>
                  <p:cNvPr id="277848" name="Line 85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49" name="Oval 85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3" name="Group 859"/>
              <p:cNvGrpSpPr>
                <a:grpSpLocks/>
              </p:cNvGrpSpPr>
              <p:nvPr/>
            </p:nvGrpSpPr>
            <p:grpSpPr bwMode="auto">
              <a:xfrm>
                <a:off x="1251" y="1142"/>
                <a:ext cx="29" cy="90"/>
                <a:chOff x="1320" y="1143"/>
                <a:chExt cx="29" cy="90"/>
              </a:xfrm>
            </p:grpSpPr>
            <p:grpSp>
              <p:nvGrpSpPr>
                <p:cNvPr id="277840" name="Group 860"/>
                <p:cNvGrpSpPr>
                  <a:grpSpLocks/>
                </p:cNvGrpSpPr>
                <p:nvPr/>
              </p:nvGrpSpPr>
              <p:grpSpPr bwMode="auto">
                <a:xfrm>
                  <a:off x="1320" y="1182"/>
                  <a:ext cx="29" cy="51"/>
                  <a:chOff x="1215" y="1181"/>
                  <a:chExt cx="29" cy="51"/>
                </a:xfrm>
              </p:grpSpPr>
              <p:sp>
                <p:nvSpPr>
                  <p:cNvPr id="277844" name="Line 86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45" name="Oval 86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41" name="Group 863"/>
                <p:cNvGrpSpPr>
                  <a:grpSpLocks/>
                </p:cNvGrpSpPr>
                <p:nvPr/>
              </p:nvGrpSpPr>
              <p:grpSpPr bwMode="auto">
                <a:xfrm>
                  <a:off x="1320" y="1143"/>
                  <a:ext cx="29" cy="50"/>
                  <a:chOff x="1215" y="1142"/>
                  <a:chExt cx="29" cy="50"/>
                </a:xfrm>
              </p:grpSpPr>
              <p:sp>
                <p:nvSpPr>
                  <p:cNvPr id="277842" name="Line 86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43" name="Oval 86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4" name="Group 866"/>
              <p:cNvGrpSpPr>
                <a:grpSpLocks/>
              </p:cNvGrpSpPr>
              <p:nvPr/>
            </p:nvGrpSpPr>
            <p:grpSpPr bwMode="auto">
              <a:xfrm>
                <a:off x="1286" y="1142"/>
                <a:ext cx="29" cy="90"/>
                <a:chOff x="1355" y="1146"/>
                <a:chExt cx="29" cy="90"/>
              </a:xfrm>
            </p:grpSpPr>
            <p:grpSp>
              <p:nvGrpSpPr>
                <p:cNvPr id="277834" name="Group 867"/>
                <p:cNvGrpSpPr>
                  <a:grpSpLocks/>
                </p:cNvGrpSpPr>
                <p:nvPr/>
              </p:nvGrpSpPr>
              <p:grpSpPr bwMode="auto">
                <a:xfrm>
                  <a:off x="1355" y="1185"/>
                  <a:ext cx="29" cy="51"/>
                  <a:chOff x="1215" y="1181"/>
                  <a:chExt cx="29" cy="51"/>
                </a:xfrm>
              </p:grpSpPr>
              <p:sp>
                <p:nvSpPr>
                  <p:cNvPr id="277838" name="Line 86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39" name="Oval 86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35" name="Group 870"/>
                <p:cNvGrpSpPr>
                  <a:grpSpLocks/>
                </p:cNvGrpSpPr>
                <p:nvPr/>
              </p:nvGrpSpPr>
              <p:grpSpPr bwMode="auto">
                <a:xfrm>
                  <a:off x="1355" y="1146"/>
                  <a:ext cx="29" cy="50"/>
                  <a:chOff x="1215" y="1142"/>
                  <a:chExt cx="29" cy="50"/>
                </a:xfrm>
              </p:grpSpPr>
              <p:sp>
                <p:nvSpPr>
                  <p:cNvPr id="277836" name="Line 87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37" name="Oval 87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5" name="Group 873"/>
              <p:cNvGrpSpPr>
                <a:grpSpLocks/>
              </p:cNvGrpSpPr>
              <p:nvPr/>
            </p:nvGrpSpPr>
            <p:grpSpPr bwMode="auto">
              <a:xfrm>
                <a:off x="1321" y="1142"/>
                <a:ext cx="29" cy="90"/>
                <a:chOff x="1390" y="1146"/>
                <a:chExt cx="29" cy="90"/>
              </a:xfrm>
            </p:grpSpPr>
            <p:grpSp>
              <p:nvGrpSpPr>
                <p:cNvPr id="277828" name="Group 874"/>
                <p:cNvGrpSpPr>
                  <a:grpSpLocks/>
                </p:cNvGrpSpPr>
                <p:nvPr/>
              </p:nvGrpSpPr>
              <p:grpSpPr bwMode="auto">
                <a:xfrm>
                  <a:off x="1390" y="1185"/>
                  <a:ext cx="29" cy="51"/>
                  <a:chOff x="1215" y="1181"/>
                  <a:chExt cx="29" cy="51"/>
                </a:xfrm>
              </p:grpSpPr>
              <p:sp>
                <p:nvSpPr>
                  <p:cNvPr id="277832" name="Line 87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33" name="Oval 87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29" name="Group 877"/>
                <p:cNvGrpSpPr>
                  <a:grpSpLocks/>
                </p:cNvGrpSpPr>
                <p:nvPr/>
              </p:nvGrpSpPr>
              <p:grpSpPr bwMode="auto">
                <a:xfrm>
                  <a:off x="1390" y="1146"/>
                  <a:ext cx="29" cy="50"/>
                  <a:chOff x="1215" y="1142"/>
                  <a:chExt cx="29" cy="50"/>
                </a:xfrm>
              </p:grpSpPr>
              <p:sp>
                <p:nvSpPr>
                  <p:cNvPr id="277830" name="Line 87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31" name="Oval 87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6" name="Group 880"/>
              <p:cNvGrpSpPr>
                <a:grpSpLocks/>
              </p:cNvGrpSpPr>
              <p:nvPr/>
            </p:nvGrpSpPr>
            <p:grpSpPr bwMode="auto">
              <a:xfrm>
                <a:off x="1356" y="1142"/>
                <a:ext cx="29" cy="90"/>
                <a:chOff x="1425" y="1147"/>
                <a:chExt cx="29" cy="90"/>
              </a:xfrm>
            </p:grpSpPr>
            <p:grpSp>
              <p:nvGrpSpPr>
                <p:cNvPr id="277822" name="Group 881"/>
                <p:cNvGrpSpPr>
                  <a:grpSpLocks/>
                </p:cNvGrpSpPr>
                <p:nvPr/>
              </p:nvGrpSpPr>
              <p:grpSpPr bwMode="auto">
                <a:xfrm>
                  <a:off x="1425" y="1186"/>
                  <a:ext cx="29" cy="51"/>
                  <a:chOff x="1215" y="1181"/>
                  <a:chExt cx="29" cy="51"/>
                </a:xfrm>
              </p:grpSpPr>
              <p:sp>
                <p:nvSpPr>
                  <p:cNvPr id="277826" name="Line 88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27" name="Oval 88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23" name="Group 884"/>
                <p:cNvGrpSpPr>
                  <a:grpSpLocks/>
                </p:cNvGrpSpPr>
                <p:nvPr/>
              </p:nvGrpSpPr>
              <p:grpSpPr bwMode="auto">
                <a:xfrm>
                  <a:off x="1425" y="1147"/>
                  <a:ext cx="29" cy="50"/>
                  <a:chOff x="1215" y="1142"/>
                  <a:chExt cx="29" cy="50"/>
                </a:xfrm>
              </p:grpSpPr>
              <p:sp>
                <p:nvSpPr>
                  <p:cNvPr id="277824" name="Line 88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25" name="Oval 88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7" name="Group 887"/>
              <p:cNvGrpSpPr>
                <a:grpSpLocks/>
              </p:cNvGrpSpPr>
              <p:nvPr/>
            </p:nvGrpSpPr>
            <p:grpSpPr bwMode="auto">
              <a:xfrm>
                <a:off x="1391" y="1142"/>
                <a:ext cx="29" cy="90"/>
                <a:chOff x="1460" y="1147"/>
                <a:chExt cx="29" cy="90"/>
              </a:xfrm>
            </p:grpSpPr>
            <p:grpSp>
              <p:nvGrpSpPr>
                <p:cNvPr id="277816" name="Group 888"/>
                <p:cNvGrpSpPr>
                  <a:grpSpLocks/>
                </p:cNvGrpSpPr>
                <p:nvPr/>
              </p:nvGrpSpPr>
              <p:grpSpPr bwMode="auto">
                <a:xfrm>
                  <a:off x="1460" y="1186"/>
                  <a:ext cx="29" cy="51"/>
                  <a:chOff x="1215" y="1181"/>
                  <a:chExt cx="29" cy="51"/>
                </a:xfrm>
              </p:grpSpPr>
              <p:sp>
                <p:nvSpPr>
                  <p:cNvPr id="277820" name="Line 88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21" name="Oval 89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17" name="Group 891"/>
                <p:cNvGrpSpPr>
                  <a:grpSpLocks/>
                </p:cNvGrpSpPr>
                <p:nvPr/>
              </p:nvGrpSpPr>
              <p:grpSpPr bwMode="auto">
                <a:xfrm>
                  <a:off x="1460" y="1147"/>
                  <a:ext cx="29" cy="50"/>
                  <a:chOff x="1215" y="1142"/>
                  <a:chExt cx="29" cy="50"/>
                </a:xfrm>
              </p:grpSpPr>
              <p:sp>
                <p:nvSpPr>
                  <p:cNvPr id="277818" name="Line 89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19" name="Oval 89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8" name="Group 894"/>
              <p:cNvGrpSpPr>
                <a:grpSpLocks/>
              </p:cNvGrpSpPr>
              <p:nvPr/>
            </p:nvGrpSpPr>
            <p:grpSpPr bwMode="auto">
              <a:xfrm>
                <a:off x="1426" y="1142"/>
                <a:ext cx="29" cy="90"/>
                <a:chOff x="1215" y="1142"/>
                <a:chExt cx="29" cy="90"/>
              </a:xfrm>
            </p:grpSpPr>
            <p:grpSp>
              <p:nvGrpSpPr>
                <p:cNvPr id="277810" name="Group 895"/>
                <p:cNvGrpSpPr>
                  <a:grpSpLocks/>
                </p:cNvGrpSpPr>
                <p:nvPr/>
              </p:nvGrpSpPr>
              <p:grpSpPr bwMode="auto">
                <a:xfrm>
                  <a:off x="1215" y="1181"/>
                  <a:ext cx="29" cy="51"/>
                  <a:chOff x="1215" y="1181"/>
                  <a:chExt cx="29" cy="51"/>
                </a:xfrm>
              </p:grpSpPr>
              <p:sp>
                <p:nvSpPr>
                  <p:cNvPr id="277814" name="Line 89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15" name="Oval 89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11" name="Group 898"/>
                <p:cNvGrpSpPr>
                  <a:grpSpLocks/>
                </p:cNvGrpSpPr>
                <p:nvPr/>
              </p:nvGrpSpPr>
              <p:grpSpPr bwMode="auto">
                <a:xfrm>
                  <a:off x="1215" y="1142"/>
                  <a:ext cx="29" cy="50"/>
                  <a:chOff x="1215" y="1142"/>
                  <a:chExt cx="29" cy="50"/>
                </a:xfrm>
              </p:grpSpPr>
              <p:sp>
                <p:nvSpPr>
                  <p:cNvPr id="277812" name="Line 89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13" name="Oval 90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49" name="Group 901"/>
              <p:cNvGrpSpPr>
                <a:grpSpLocks/>
              </p:cNvGrpSpPr>
              <p:nvPr/>
            </p:nvGrpSpPr>
            <p:grpSpPr bwMode="auto">
              <a:xfrm>
                <a:off x="1461" y="1142"/>
                <a:ext cx="29" cy="90"/>
                <a:chOff x="1250" y="1142"/>
                <a:chExt cx="29" cy="90"/>
              </a:xfrm>
            </p:grpSpPr>
            <p:grpSp>
              <p:nvGrpSpPr>
                <p:cNvPr id="277804" name="Group 902"/>
                <p:cNvGrpSpPr>
                  <a:grpSpLocks/>
                </p:cNvGrpSpPr>
                <p:nvPr/>
              </p:nvGrpSpPr>
              <p:grpSpPr bwMode="auto">
                <a:xfrm>
                  <a:off x="1250" y="1181"/>
                  <a:ext cx="29" cy="51"/>
                  <a:chOff x="1215" y="1181"/>
                  <a:chExt cx="29" cy="51"/>
                </a:xfrm>
              </p:grpSpPr>
              <p:sp>
                <p:nvSpPr>
                  <p:cNvPr id="277808" name="Line 90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09" name="Oval 90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805" name="Group 905"/>
                <p:cNvGrpSpPr>
                  <a:grpSpLocks/>
                </p:cNvGrpSpPr>
                <p:nvPr/>
              </p:nvGrpSpPr>
              <p:grpSpPr bwMode="auto">
                <a:xfrm>
                  <a:off x="1250" y="1142"/>
                  <a:ext cx="29" cy="50"/>
                  <a:chOff x="1215" y="1142"/>
                  <a:chExt cx="29" cy="50"/>
                </a:xfrm>
              </p:grpSpPr>
              <p:sp>
                <p:nvSpPr>
                  <p:cNvPr id="277806" name="Line 90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07" name="Oval 90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0" name="Group 908"/>
              <p:cNvGrpSpPr>
                <a:grpSpLocks/>
              </p:cNvGrpSpPr>
              <p:nvPr/>
            </p:nvGrpSpPr>
            <p:grpSpPr bwMode="auto">
              <a:xfrm>
                <a:off x="1496" y="1142"/>
                <a:ext cx="29" cy="90"/>
                <a:chOff x="1285" y="1143"/>
                <a:chExt cx="29" cy="90"/>
              </a:xfrm>
            </p:grpSpPr>
            <p:grpSp>
              <p:nvGrpSpPr>
                <p:cNvPr id="277798" name="Group 909"/>
                <p:cNvGrpSpPr>
                  <a:grpSpLocks/>
                </p:cNvGrpSpPr>
                <p:nvPr/>
              </p:nvGrpSpPr>
              <p:grpSpPr bwMode="auto">
                <a:xfrm>
                  <a:off x="1285" y="1182"/>
                  <a:ext cx="29" cy="51"/>
                  <a:chOff x="1215" y="1181"/>
                  <a:chExt cx="29" cy="51"/>
                </a:xfrm>
              </p:grpSpPr>
              <p:sp>
                <p:nvSpPr>
                  <p:cNvPr id="277802" name="Line 91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03" name="Oval 91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99" name="Group 912"/>
                <p:cNvGrpSpPr>
                  <a:grpSpLocks/>
                </p:cNvGrpSpPr>
                <p:nvPr/>
              </p:nvGrpSpPr>
              <p:grpSpPr bwMode="auto">
                <a:xfrm>
                  <a:off x="1285" y="1143"/>
                  <a:ext cx="29" cy="50"/>
                  <a:chOff x="1215" y="1142"/>
                  <a:chExt cx="29" cy="50"/>
                </a:xfrm>
              </p:grpSpPr>
              <p:sp>
                <p:nvSpPr>
                  <p:cNvPr id="277800" name="Line 91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801" name="Oval 91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1" name="Group 915"/>
              <p:cNvGrpSpPr>
                <a:grpSpLocks/>
              </p:cNvGrpSpPr>
              <p:nvPr/>
            </p:nvGrpSpPr>
            <p:grpSpPr bwMode="auto">
              <a:xfrm>
                <a:off x="1531" y="1142"/>
                <a:ext cx="29" cy="90"/>
                <a:chOff x="1320" y="1143"/>
                <a:chExt cx="29" cy="90"/>
              </a:xfrm>
            </p:grpSpPr>
            <p:grpSp>
              <p:nvGrpSpPr>
                <p:cNvPr id="277792" name="Group 916"/>
                <p:cNvGrpSpPr>
                  <a:grpSpLocks/>
                </p:cNvGrpSpPr>
                <p:nvPr/>
              </p:nvGrpSpPr>
              <p:grpSpPr bwMode="auto">
                <a:xfrm>
                  <a:off x="1320" y="1182"/>
                  <a:ext cx="29" cy="51"/>
                  <a:chOff x="1215" y="1181"/>
                  <a:chExt cx="29" cy="51"/>
                </a:xfrm>
              </p:grpSpPr>
              <p:sp>
                <p:nvSpPr>
                  <p:cNvPr id="277796" name="Line 91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97" name="Oval 91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93" name="Group 919"/>
                <p:cNvGrpSpPr>
                  <a:grpSpLocks/>
                </p:cNvGrpSpPr>
                <p:nvPr/>
              </p:nvGrpSpPr>
              <p:grpSpPr bwMode="auto">
                <a:xfrm>
                  <a:off x="1320" y="1143"/>
                  <a:ext cx="29" cy="50"/>
                  <a:chOff x="1215" y="1142"/>
                  <a:chExt cx="29" cy="50"/>
                </a:xfrm>
              </p:grpSpPr>
              <p:sp>
                <p:nvSpPr>
                  <p:cNvPr id="277794" name="Line 92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95" name="Oval 92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2" name="Group 922"/>
              <p:cNvGrpSpPr>
                <a:grpSpLocks/>
              </p:cNvGrpSpPr>
              <p:nvPr/>
            </p:nvGrpSpPr>
            <p:grpSpPr bwMode="auto">
              <a:xfrm>
                <a:off x="1566" y="1142"/>
                <a:ext cx="29" cy="90"/>
                <a:chOff x="1355" y="1146"/>
                <a:chExt cx="29" cy="90"/>
              </a:xfrm>
            </p:grpSpPr>
            <p:grpSp>
              <p:nvGrpSpPr>
                <p:cNvPr id="277786" name="Group 923"/>
                <p:cNvGrpSpPr>
                  <a:grpSpLocks/>
                </p:cNvGrpSpPr>
                <p:nvPr/>
              </p:nvGrpSpPr>
              <p:grpSpPr bwMode="auto">
                <a:xfrm>
                  <a:off x="1355" y="1185"/>
                  <a:ext cx="29" cy="51"/>
                  <a:chOff x="1215" y="1181"/>
                  <a:chExt cx="29" cy="51"/>
                </a:xfrm>
              </p:grpSpPr>
              <p:sp>
                <p:nvSpPr>
                  <p:cNvPr id="277790" name="Line 92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91" name="Oval 92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87" name="Group 926"/>
                <p:cNvGrpSpPr>
                  <a:grpSpLocks/>
                </p:cNvGrpSpPr>
                <p:nvPr/>
              </p:nvGrpSpPr>
              <p:grpSpPr bwMode="auto">
                <a:xfrm>
                  <a:off x="1355" y="1146"/>
                  <a:ext cx="29" cy="50"/>
                  <a:chOff x="1215" y="1142"/>
                  <a:chExt cx="29" cy="50"/>
                </a:xfrm>
              </p:grpSpPr>
              <p:sp>
                <p:nvSpPr>
                  <p:cNvPr id="277788" name="Line 92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89" name="Oval 92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3" name="Group 929"/>
              <p:cNvGrpSpPr>
                <a:grpSpLocks/>
              </p:cNvGrpSpPr>
              <p:nvPr/>
            </p:nvGrpSpPr>
            <p:grpSpPr bwMode="auto">
              <a:xfrm>
                <a:off x="1601" y="1142"/>
                <a:ext cx="29" cy="90"/>
                <a:chOff x="1390" y="1146"/>
                <a:chExt cx="29" cy="90"/>
              </a:xfrm>
            </p:grpSpPr>
            <p:grpSp>
              <p:nvGrpSpPr>
                <p:cNvPr id="277780" name="Group 930"/>
                <p:cNvGrpSpPr>
                  <a:grpSpLocks/>
                </p:cNvGrpSpPr>
                <p:nvPr/>
              </p:nvGrpSpPr>
              <p:grpSpPr bwMode="auto">
                <a:xfrm>
                  <a:off x="1390" y="1185"/>
                  <a:ext cx="29" cy="51"/>
                  <a:chOff x="1215" y="1181"/>
                  <a:chExt cx="29" cy="51"/>
                </a:xfrm>
              </p:grpSpPr>
              <p:sp>
                <p:nvSpPr>
                  <p:cNvPr id="277784" name="Line 93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85" name="Oval 93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81" name="Group 933"/>
                <p:cNvGrpSpPr>
                  <a:grpSpLocks/>
                </p:cNvGrpSpPr>
                <p:nvPr/>
              </p:nvGrpSpPr>
              <p:grpSpPr bwMode="auto">
                <a:xfrm>
                  <a:off x="1390" y="1146"/>
                  <a:ext cx="29" cy="50"/>
                  <a:chOff x="1215" y="1142"/>
                  <a:chExt cx="29" cy="50"/>
                </a:xfrm>
              </p:grpSpPr>
              <p:sp>
                <p:nvSpPr>
                  <p:cNvPr id="277782" name="Line 93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83" name="Oval 93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4" name="Group 936"/>
              <p:cNvGrpSpPr>
                <a:grpSpLocks/>
              </p:cNvGrpSpPr>
              <p:nvPr/>
            </p:nvGrpSpPr>
            <p:grpSpPr bwMode="auto">
              <a:xfrm>
                <a:off x="1636" y="1142"/>
                <a:ext cx="29" cy="90"/>
                <a:chOff x="1425" y="1147"/>
                <a:chExt cx="29" cy="90"/>
              </a:xfrm>
            </p:grpSpPr>
            <p:grpSp>
              <p:nvGrpSpPr>
                <p:cNvPr id="277774" name="Group 937"/>
                <p:cNvGrpSpPr>
                  <a:grpSpLocks/>
                </p:cNvGrpSpPr>
                <p:nvPr/>
              </p:nvGrpSpPr>
              <p:grpSpPr bwMode="auto">
                <a:xfrm>
                  <a:off x="1425" y="1186"/>
                  <a:ext cx="29" cy="51"/>
                  <a:chOff x="1215" y="1181"/>
                  <a:chExt cx="29" cy="51"/>
                </a:xfrm>
              </p:grpSpPr>
              <p:sp>
                <p:nvSpPr>
                  <p:cNvPr id="277778" name="Line 93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79" name="Oval 93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75" name="Group 940"/>
                <p:cNvGrpSpPr>
                  <a:grpSpLocks/>
                </p:cNvGrpSpPr>
                <p:nvPr/>
              </p:nvGrpSpPr>
              <p:grpSpPr bwMode="auto">
                <a:xfrm>
                  <a:off x="1425" y="1147"/>
                  <a:ext cx="29" cy="50"/>
                  <a:chOff x="1215" y="1142"/>
                  <a:chExt cx="29" cy="50"/>
                </a:xfrm>
              </p:grpSpPr>
              <p:sp>
                <p:nvSpPr>
                  <p:cNvPr id="277776" name="Line 94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77" name="Oval 94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5" name="Group 943"/>
              <p:cNvGrpSpPr>
                <a:grpSpLocks/>
              </p:cNvGrpSpPr>
              <p:nvPr/>
            </p:nvGrpSpPr>
            <p:grpSpPr bwMode="auto">
              <a:xfrm>
                <a:off x="1672" y="1142"/>
                <a:ext cx="29" cy="90"/>
                <a:chOff x="1460" y="1147"/>
                <a:chExt cx="29" cy="90"/>
              </a:xfrm>
            </p:grpSpPr>
            <p:grpSp>
              <p:nvGrpSpPr>
                <p:cNvPr id="277768" name="Group 944"/>
                <p:cNvGrpSpPr>
                  <a:grpSpLocks/>
                </p:cNvGrpSpPr>
                <p:nvPr/>
              </p:nvGrpSpPr>
              <p:grpSpPr bwMode="auto">
                <a:xfrm>
                  <a:off x="1460" y="1186"/>
                  <a:ext cx="29" cy="51"/>
                  <a:chOff x="1215" y="1181"/>
                  <a:chExt cx="29" cy="51"/>
                </a:xfrm>
              </p:grpSpPr>
              <p:sp>
                <p:nvSpPr>
                  <p:cNvPr id="277772" name="Line 94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73" name="Oval 94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69" name="Group 947"/>
                <p:cNvGrpSpPr>
                  <a:grpSpLocks/>
                </p:cNvGrpSpPr>
                <p:nvPr/>
              </p:nvGrpSpPr>
              <p:grpSpPr bwMode="auto">
                <a:xfrm>
                  <a:off x="1460" y="1147"/>
                  <a:ext cx="29" cy="50"/>
                  <a:chOff x="1215" y="1142"/>
                  <a:chExt cx="29" cy="50"/>
                </a:xfrm>
              </p:grpSpPr>
              <p:sp>
                <p:nvSpPr>
                  <p:cNvPr id="277770" name="Line 94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71" name="Oval 94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6" name="Group 950"/>
              <p:cNvGrpSpPr>
                <a:grpSpLocks/>
              </p:cNvGrpSpPr>
              <p:nvPr/>
            </p:nvGrpSpPr>
            <p:grpSpPr bwMode="auto">
              <a:xfrm>
                <a:off x="1707" y="1142"/>
                <a:ext cx="29" cy="90"/>
                <a:chOff x="1215" y="1142"/>
                <a:chExt cx="29" cy="90"/>
              </a:xfrm>
            </p:grpSpPr>
            <p:grpSp>
              <p:nvGrpSpPr>
                <p:cNvPr id="277762" name="Group 951"/>
                <p:cNvGrpSpPr>
                  <a:grpSpLocks/>
                </p:cNvGrpSpPr>
                <p:nvPr/>
              </p:nvGrpSpPr>
              <p:grpSpPr bwMode="auto">
                <a:xfrm>
                  <a:off x="1215" y="1181"/>
                  <a:ext cx="29" cy="51"/>
                  <a:chOff x="1215" y="1181"/>
                  <a:chExt cx="29" cy="51"/>
                </a:xfrm>
              </p:grpSpPr>
              <p:sp>
                <p:nvSpPr>
                  <p:cNvPr id="277766" name="Line 95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67" name="Oval 95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63" name="Group 954"/>
                <p:cNvGrpSpPr>
                  <a:grpSpLocks/>
                </p:cNvGrpSpPr>
                <p:nvPr/>
              </p:nvGrpSpPr>
              <p:grpSpPr bwMode="auto">
                <a:xfrm>
                  <a:off x="1215" y="1142"/>
                  <a:ext cx="29" cy="50"/>
                  <a:chOff x="1215" y="1142"/>
                  <a:chExt cx="29" cy="50"/>
                </a:xfrm>
              </p:grpSpPr>
              <p:sp>
                <p:nvSpPr>
                  <p:cNvPr id="277764" name="Line 95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65" name="Oval 95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7" name="Group 957"/>
              <p:cNvGrpSpPr>
                <a:grpSpLocks/>
              </p:cNvGrpSpPr>
              <p:nvPr/>
            </p:nvGrpSpPr>
            <p:grpSpPr bwMode="auto">
              <a:xfrm>
                <a:off x="1742" y="1142"/>
                <a:ext cx="29" cy="90"/>
                <a:chOff x="1250" y="1142"/>
                <a:chExt cx="29" cy="90"/>
              </a:xfrm>
            </p:grpSpPr>
            <p:grpSp>
              <p:nvGrpSpPr>
                <p:cNvPr id="277756" name="Group 958"/>
                <p:cNvGrpSpPr>
                  <a:grpSpLocks/>
                </p:cNvGrpSpPr>
                <p:nvPr/>
              </p:nvGrpSpPr>
              <p:grpSpPr bwMode="auto">
                <a:xfrm>
                  <a:off x="1250" y="1181"/>
                  <a:ext cx="29" cy="51"/>
                  <a:chOff x="1215" y="1181"/>
                  <a:chExt cx="29" cy="51"/>
                </a:xfrm>
              </p:grpSpPr>
              <p:sp>
                <p:nvSpPr>
                  <p:cNvPr id="277760" name="Line 95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61" name="Oval 96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57" name="Group 961"/>
                <p:cNvGrpSpPr>
                  <a:grpSpLocks/>
                </p:cNvGrpSpPr>
                <p:nvPr/>
              </p:nvGrpSpPr>
              <p:grpSpPr bwMode="auto">
                <a:xfrm>
                  <a:off x="1250" y="1142"/>
                  <a:ext cx="29" cy="50"/>
                  <a:chOff x="1215" y="1142"/>
                  <a:chExt cx="29" cy="50"/>
                </a:xfrm>
              </p:grpSpPr>
              <p:sp>
                <p:nvSpPr>
                  <p:cNvPr id="277758" name="Line 96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59" name="Oval 96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8" name="Group 964"/>
              <p:cNvGrpSpPr>
                <a:grpSpLocks/>
              </p:cNvGrpSpPr>
              <p:nvPr/>
            </p:nvGrpSpPr>
            <p:grpSpPr bwMode="auto">
              <a:xfrm>
                <a:off x="1777" y="1142"/>
                <a:ext cx="29" cy="90"/>
                <a:chOff x="1285" y="1143"/>
                <a:chExt cx="29" cy="90"/>
              </a:xfrm>
            </p:grpSpPr>
            <p:grpSp>
              <p:nvGrpSpPr>
                <p:cNvPr id="277750" name="Group 965"/>
                <p:cNvGrpSpPr>
                  <a:grpSpLocks/>
                </p:cNvGrpSpPr>
                <p:nvPr/>
              </p:nvGrpSpPr>
              <p:grpSpPr bwMode="auto">
                <a:xfrm>
                  <a:off x="1285" y="1182"/>
                  <a:ext cx="29" cy="51"/>
                  <a:chOff x="1215" y="1181"/>
                  <a:chExt cx="29" cy="51"/>
                </a:xfrm>
              </p:grpSpPr>
              <p:sp>
                <p:nvSpPr>
                  <p:cNvPr id="277754" name="Line 96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55" name="Oval 96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51" name="Group 968"/>
                <p:cNvGrpSpPr>
                  <a:grpSpLocks/>
                </p:cNvGrpSpPr>
                <p:nvPr/>
              </p:nvGrpSpPr>
              <p:grpSpPr bwMode="auto">
                <a:xfrm>
                  <a:off x="1285" y="1143"/>
                  <a:ext cx="29" cy="50"/>
                  <a:chOff x="1215" y="1142"/>
                  <a:chExt cx="29" cy="50"/>
                </a:xfrm>
              </p:grpSpPr>
              <p:sp>
                <p:nvSpPr>
                  <p:cNvPr id="277752" name="Line 96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53" name="Oval 97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59" name="Group 971"/>
              <p:cNvGrpSpPr>
                <a:grpSpLocks/>
              </p:cNvGrpSpPr>
              <p:nvPr/>
            </p:nvGrpSpPr>
            <p:grpSpPr bwMode="auto">
              <a:xfrm>
                <a:off x="1812" y="1142"/>
                <a:ext cx="29" cy="90"/>
                <a:chOff x="1320" y="1143"/>
                <a:chExt cx="29" cy="90"/>
              </a:xfrm>
            </p:grpSpPr>
            <p:grpSp>
              <p:nvGrpSpPr>
                <p:cNvPr id="277744" name="Group 972"/>
                <p:cNvGrpSpPr>
                  <a:grpSpLocks/>
                </p:cNvGrpSpPr>
                <p:nvPr/>
              </p:nvGrpSpPr>
              <p:grpSpPr bwMode="auto">
                <a:xfrm>
                  <a:off x="1320" y="1182"/>
                  <a:ext cx="29" cy="51"/>
                  <a:chOff x="1215" y="1181"/>
                  <a:chExt cx="29" cy="51"/>
                </a:xfrm>
              </p:grpSpPr>
              <p:sp>
                <p:nvSpPr>
                  <p:cNvPr id="277748" name="Line 97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49" name="Oval 97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45" name="Group 975"/>
                <p:cNvGrpSpPr>
                  <a:grpSpLocks/>
                </p:cNvGrpSpPr>
                <p:nvPr/>
              </p:nvGrpSpPr>
              <p:grpSpPr bwMode="auto">
                <a:xfrm>
                  <a:off x="1320" y="1143"/>
                  <a:ext cx="29" cy="50"/>
                  <a:chOff x="1215" y="1142"/>
                  <a:chExt cx="29" cy="50"/>
                </a:xfrm>
              </p:grpSpPr>
              <p:sp>
                <p:nvSpPr>
                  <p:cNvPr id="277746" name="Line 97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47" name="Oval 97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0" name="Group 978"/>
              <p:cNvGrpSpPr>
                <a:grpSpLocks/>
              </p:cNvGrpSpPr>
              <p:nvPr/>
            </p:nvGrpSpPr>
            <p:grpSpPr bwMode="auto">
              <a:xfrm>
                <a:off x="1847" y="1142"/>
                <a:ext cx="29" cy="90"/>
                <a:chOff x="1355" y="1146"/>
                <a:chExt cx="29" cy="90"/>
              </a:xfrm>
            </p:grpSpPr>
            <p:grpSp>
              <p:nvGrpSpPr>
                <p:cNvPr id="277738" name="Group 979"/>
                <p:cNvGrpSpPr>
                  <a:grpSpLocks/>
                </p:cNvGrpSpPr>
                <p:nvPr/>
              </p:nvGrpSpPr>
              <p:grpSpPr bwMode="auto">
                <a:xfrm>
                  <a:off x="1355" y="1185"/>
                  <a:ext cx="29" cy="51"/>
                  <a:chOff x="1215" y="1181"/>
                  <a:chExt cx="29" cy="51"/>
                </a:xfrm>
              </p:grpSpPr>
              <p:sp>
                <p:nvSpPr>
                  <p:cNvPr id="277742" name="Line 98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43" name="Oval 98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39" name="Group 982"/>
                <p:cNvGrpSpPr>
                  <a:grpSpLocks/>
                </p:cNvGrpSpPr>
                <p:nvPr/>
              </p:nvGrpSpPr>
              <p:grpSpPr bwMode="auto">
                <a:xfrm>
                  <a:off x="1355" y="1146"/>
                  <a:ext cx="29" cy="50"/>
                  <a:chOff x="1215" y="1142"/>
                  <a:chExt cx="29" cy="50"/>
                </a:xfrm>
              </p:grpSpPr>
              <p:sp>
                <p:nvSpPr>
                  <p:cNvPr id="277740" name="Line 98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41" name="Oval 98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1" name="Group 985"/>
              <p:cNvGrpSpPr>
                <a:grpSpLocks/>
              </p:cNvGrpSpPr>
              <p:nvPr/>
            </p:nvGrpSpPr>
            <p:grpSpPr bwMode="auto">
              <a:xfrm>
                <a:off x="1882" y="1142"/>
                <a:ext cx="29" cy="90"/>
                <a:chOff x="1390" y="1146"/>
                <a:chExt cx="29" cy="90"/>
              </a:xfrm>
            </p:grpSpPr>
            <p:grpSp>
              <p:nvGrpSpPr>
                <p:cNvPr id="277732" name="Group 986"/>
                <p:cNvGrpSpPr>
                  <a:grpSpLocks/>
                </p:cNvGrpSpPr>
                <p:nvPr/>
              </p:nvGrpSpPr>
              <p:grpSpPr bwMode="auto">
                <a:xfrm>
                  <a:off x="1390" y="1185"/>
                  <a:ext cx="29" cy="51"/>
                  <a:chOff x="1215" y="1181"/>
                  <a:chExt cx="29" cy="51"/>
                </a:xfrm>
              </p:grpSpPr>
              <p:sp>
                <p:nvSpPr>
                  <p:cNvPr id="277736" name="Line 98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37" name="Oval 98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33" name="Group 989"/>
                <p:cNvGrpSpPr>
                  <a:grpSpLocks/>
                </p:cNvGrpSpPr>
                <p:nvPr/>
              </p:nvGrpSpPr>
              <p:grpSpPr bwMode="auto">
                <a:xfrm>
                  <a:off x="1390" y="1146"/>
                  <a:ext cx="29" cy="50"/>
                  <a:chOff x="1215" y="1142"/>
                  <a:chExt cx="29" cy="50"/>
                </a:xfrm>
              </p:grpSpPr>
              <p:sp>
                <p:nvSpPr>
                  <p:cNvPr id="277734" name="Line 99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35" name="Oval 99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2" name="Group 992"/>
              <p:cNvGrpSpPr>
                <a:grpSpLocks/>
              </p:cNvGrpSpPr>
              <p:nvPr/>
            </p:nvGrpSpPr>
            <p:grpSpPr bwMode="auto">
              <a:xfrm>
                <a:off x="1917" y="1142"/>
                <a:ext cx="29" cy="90"/>
                <a:chOff x="1425" y="1147"/>
                <a:chExt cx="29" cy="90"/>
              </a:xfrm>
            </p:grpSpPr>
            <p:grpSp>
              <p:nvGrpSpPr>
                <p:cNvPr id="277726" name="Group 993"/>
                <p:cNvGrpSpPr>
                  <a:grpSpLocks/>
                </p:cNvGrpSpPr>
                <p:nvPr/>
              </p:nvGrpSpPr>
              <p:grpSpPr bwMode="auto">
                <a:xfrm>
                  <a:off x="1425" y="1186"/>
                  <a:ext cx="29" cy="51"/>
                  <a:chOff x="1215" y="1181"/>
                  <a:chExt cx="29" cy="51"/>
                </a:xfrm>
              </p:grpSpPr>
              <p:sp>
                <p:nvSpPr>
                  <p:cNvPr id="277730" name="Line 99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31" name="Oval 99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27" name="Group 996"/>
                <p:cNvGrpSpPr>
                  <a:grpSpLocks/>
                </p:cNvGrpSpPr>
                <p:nvPr/>
              </p:nvGrpSpPr>
              <p:grpSpPr bwMode="auto">
                <a:xfrm>
                  <a:off x="1425" y="1147"/>
                  <a:ext cx="29" cy="50"/>
                  <a:chOff x="1215" y="1142"/>
                  <a:chExt cx="29" cy="50"/>
                </a:xfrm>
              </p:grpSpPr>
              <p:sp>
                <p:nvSpPr>
                  <p:cNvPr id="277728" name="Line 99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29" name="Oval 99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3" name="Group 999"/>
              <p:cNvGrpSpPr>
                <a:grpSpLocks/>
              </p:cNvGrpSpPr>
              <p:nvPr/>
            </p:nvGrpSpPr>
            <p:grpSpPr bwMode="auto">
              <a:xfrm>
                <a:off x="1952" y="1142"/>
                <a:ext cx="29" cy="90"/>
                <a:chOff x="1460" y="1147"/>
                <a:chExt cx="29" cy="90"/>
              </a:xfrm>
            </p:grpSpPr>
            <p:grpSp>
              <p:nvGrpSpPr>
                <p:cNvPr id="277720" name="Group 1000"/>
                <p:cNvGrpSpPr>
                  <a:grpSpLocks/>
                </p:cNvGrpSpPr>
                <p:nvPr/>
              </p:nvGrpSpPr>
              <p:grpSpPr bwMode="auto">
                <a:xfrm>
                  <a:off x="1460" y="1186"/>
                  <a:ext cx="29" cy="51"/>
                  <a:chOff x="1215" y="1181"/>
                  <a:chExt cx="29" cy="51"/>
                </a:xfrm>
              </p:grpSpPr>
              <p:sp>
                <p:nvSpPr>
                  <p:cNvPr id="277724" name="Line 100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25" name="Oval 100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21" name="Group 1003"/>
                <p:cNvGrpSpPr>
                  <a:grpSpLocks/>
                </p:cNvGrpSpPr>
                <p:nvPr/>
              </p:nvGrpSpPr>
              <p:grpSpPr bwMode="auto">
                <a:xfrm>
                  <a:off x="1460" y="1147"/>
                  <a:ext cx="29" cy="50"/>
                  <a:chOff x="1215" y="1142"/>
                  <a:chExt cx="29" cy="50"/>
                </a:xfrm>
              </p:grpSpPr>
              <p:sp>
                <p:nvSpPr>
                  <p:cNvPr id="277722" name="Line 100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23" name="Oval 100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4" name="Group 1006"/>
              <p:cNvGrpSpPr>
                <a:grpSpLocks/>
              </p:cNvGrpSpPr>
              <p:nvPr/>
            </p:nvGrpSpPr>
            <p:grpSpPr bwMode="auto">
              <a:xfrm>
                <a:off x="1987" y="1142"/>
                <a:ext cx="29" cy="90"/>
                <a:chOff x="1215" y="1142"/>
                <a:chExt cx="29" cy="90"/>
              </a:xfrm>
            </p:grpSpPr>
            <p:grpSp>
              <p:nvGrpSpPr>
                <p:cNvPr id="277714" name="Group 1007"/>
                <p:cNvGrpSpPr>
                  <a:grpSpLocks/>
                </p:cNvGrpSpPr>
                <p:nvPr/>
              </p:nvGrpSpPr>
              <p:grpSpPr bwMode="auto">
                <a:xfrm>
                  <a:off x="1215" y="1181"/>
                  <a:ext cx="29" cy="51"/>
                  <a:chOff x="1215" y="1181"/>
                  <a:chExt cx="29" cy="51"/>
                </a:xfrm>
              </p:grpSpPr>
              <p:sp>
                <p:nvSpPr>
                  <p:cNvPr id="277718" name="Line 100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19" name="Oval 100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15" name="Group 1010"/>
                <p:cNvGrpSpPr>
                  <a:grpSpLocks/>
                </p:cNvGrpSpPr>
                <p:nvPr/>
              </p:nvGrpSpPr>
              <p:grpSpPr bwMode="auto">
                <a:xfrm>
                  <a:off x="1215" y="1142"/>
                  <a:ext cx="29" cy="50"/>
                  <a:chOff x="1215" y="1142"/>
                  <a:chExt cx="29" cy="50"/>
                </a:xfrm>
              </p:grpSpPr>
              <p:sp>
                <p:nvSpPr>
                  <p:cNvPr id="277716" name="Line 101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17" name="Oval 101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5" name="Group 1013"/>
              <p:cNvGrpSpPr>
                <a:grpSpLocks/>
              </p:cNvGrpSpPr>
              <p:nvPr/>
            </p:nvGrpSpPr>
            <p:grpSpPr bwMode="auto">
              <a:xfrm>
                <a:off x="2022" y="1142"/>
                <a:ext cx="29" cy="90"/>
                <a:chOff x="1250" y="1142"/>
                <a:chExt cx="29" cy="90"/>
              </a:xfrm>
            </p:grpSpPr>
            <p:grpSp>
              <p:nvGrpSpPr>
                <p:cNvPr id="277708" name="Group 1014"/>
                <p:cNvGrpSpPr>
                  <a:grpSpLocks/>
                </p:cNvGrpSpPr>
                <p:nvPr/>
              </p:nvGrpSpPr>
              <p:grpSpPr bwMode="auto">
                <a:xfrm>
                  <a:off x="1250" y="1181"/>
                  <a:ext cx="29" cy="51"/>
                  <a:chOff x="1215" y="1181"/>
                  <a:chExt cx="29" cy="51"/>
                </a:xfrm>
              </p:grpSpPr>
              <p:sp>
                <p:nvSpPr>
                  <p:cNvPr id="277712" name="Line 101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13" name="Oval 101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09" name="Group 1017"/>
                <p:cNvGrpSpPr>
                  <a:grpSpLocks/>
                </p:cNvGrpSpPr>
                <p:nvPr/>
              </p:nvGrpSpPr>
              <p:grpSpPr bwMode="auto">
                <a:xfrm>
                  <a:off x="1250" y="1142"/>
                  <a:ext cx="29" cy="50"/>
                  <a:chOff x="1215" y="1142"/>
                  <a:chExt cx="29" cy="50"/>
                </a:xfrm>
              </p:grpSpPr>
              <p:sp>
                <p:nvSpPr>
                  <p:cNvPr id="277710" name="Line 101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11" name="Oval 101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6" name="Group 1020"/>
              <p:cNvGrpSpPr>
                <a:grpSpLocks/>
              </p:cNvGrpSpPr>
              <p:nvPr/>
            </p:nvGrpSpPr>
            <p:grpSpPr bwMode="auto">
              <a:xfrm>
                <a:off x="2057" y="1142"/>
                <a:ext cx="29" cy="90"/>
                <a:chOff x="1285" y="1143"/>
                <a:chExt cx="29" cy="90"/>
              </a:xfrm>
            </p:grpSpPr>
            <p:grpSp>
              <p:nvGrpSpPr>
                <p:cNvPr id="277702" name="Group 1021"/>
                <p:cNvGrpSpPr>
                  <a:grpSpLocks/>
                </p:cNvGrpSpPr>
                <p:nvPr/>
              </p:nvGrpSpPr>
              <p:grpSpPr bwMode="auto">
                <a:xfrm>
                  <a:off x="1285" y="1182"/>
                  <a:ext cx="29" cy="51"/>
                  <a:chOff x="1215" y="1181"/>
                  <a:chExt cx="29" cy="51"/>
                </a:xfrm>
              </p:grpSpPr>
              <p:sp>
                <p:nvSpPr>
                  <p:cNvPr id="277706" name="Line 102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07" name="Oval 102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703" name="Group 1024"/>
                <p:cNvGrpSpPr>
                  <a:grpSpLocks/>
                </p:cNvGrpSpPr>
                <p:nvPr/>
              </p:nvGrpSpPr>
              <p:grpSpPr bwMode="auto">
                <a:xfrm>
                  <a:off x="1285" y="1143"/>
                  <a:ext cx="29" cy="50"/>
                  <a:chOff x="1215" y="1142"/>
                  <a:chExt cx="29" cy="50"/>
                </a:xfrm>
              </p:grpSpPr>
              <p:sp>
                <p:nvSpPr>
                  <p:cNvPr id="277704" name="Line 102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05" name="Oval 102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7" name="Group 1027"/>
              <p:cNvGrpSpPr>
                <a:grpSpLocks/>
              </p:cNvGrpSpPr>
              <p:nvPr/>
            </p:nvGrpSpPr>
            <p:grpSpPr bwMode="auto">
              <a:xfrm>
                <a:off x="2092" y="1142"/>
                <a:ext cx="29" cy="90"/>
                <a:chOff x="1320" y="1143"/>
                <a:chExt cx="29" cy="90"/>
              </a:xfrm>
            </p:grpSpPr>
            <p:grpSp>
              <p:nvGrpSpPr>
                <p:cNvPr id="277696" name="Group 1028"/>
                <p:cNvGrpSpPr>
                  <a:grpSpLocks/>
                </p:cNvGrpSpPr>
                <p:nvPr/>
              </p:nvGrpSpPr>
              <p:grpSpPr bwMode="auto">
                <a:xfrm>
                  <a:off x="1320" y="1182"/>
                  <a:ext cx="29" cy="51"/>
                  <a:chOff x="1215" y="1181"/>
                  <a:chExt cx="29" cy="51"/>
                </a:xfrm>
              </p:grpSpPr>
              <p:sp>
                <p:nvSpPr>
                  <p:cNvPr id="277700" name="Line 102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701" name="Oval 103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97" name="Group 1031"/>
                <p:cNvGrpSpPr>
                  <a:grpSpLocks/>
                </p:cNvGrpSpPr>
                <p:nvPr/>
              </p:nvGrpSpPr>
              <p:grpSpPr bwMode="auto">
                <a:xfrm>
                  <a:off x="1320" y="1143"/>
                  <a:ext cx="29" cy="50"/>
                  <a:chOff x="1215" y="1142"/>
                  <a:chExt cx="29" cy="50"/>
                </a:xfrm>
              </p:grpSpPr>
              <p:sp>
                <p:nvSpPr>
                  <p:cNvPr id="277698" name="Line 103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99" name="Oval 103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8" name="Group 1034"/>
              <p:cNvGrpSpPr>
                <a:grpSpLocks/>
              </p:cNvGrpSpPr>
              <p:nvPr/>
            </p:nvGrpSpPr>
            <p:grpSpPr bwMode="auto">
              <a:xfrm>
                <a:off x="2127" y="1142"/>
                <a:ext cx="29" cy="90"/>
                <a:chOff x="1355" y="1146"/>
                <a:chExt cx="29" cy="90"/>
              </a:xfrm>
            </p:grpSpPr>
            <p:grpSp>
              <p:nvGrpSpPr>
                <p:cNvPr id="277690" name="Group 1035"/>
                <p:cNvGrpSpPr>
                  <a:grpSpLocks/>
                </p:cNvGrpSpPr>
                <p:nvPr/>
              </p:nvGrpSpPr>
              <p:grpSpPr bwMode="auto">
                <a:xfrm>
                  <a:off x="1355" y="1185"/>
                  <a:ext cx="29" cy="51"/>
                  <a:chOff x="1215" y="1181"/>
                  <a:chExt cx="29" cy="51"/>
                </a:xfrm>
              </p:grpSpPr>
              <p:sp>
                <p:nvSpPr>
                  <p:cNvPr id="277694" name="Line 103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95" name="Oval 103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91" name="Group 1038"/>
                <p:cNvGrpSpPr>
                  <a:grpSpLocks/>
                </p:cNvGrpSpPr>
                <p:nvPr/>
              </p:nvGrpSpPr>
              <p:grpSpPr bwMode="auto">
                <a:xfrm>
                  <a:off x="1355" y="1146"/>
                  <a:ext cx="29" cy="50"/>
                  <a:chOff x="1215" y="1142"/>
                  <a:chExt cx="29" cy="50"/>
                </a:xfrm>
              </p:grpSpPr>
              <p:sp>
                <p:nvSpPr>
                  <p:cNvPr id="277692" name="Line 103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93" name="Oval 104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69" name="Group 1041"/>
              <p:cNvGrpSpPr>
                <a:grpSpLocks/>
              </p:cNvGrpSpPr>
              <p:nvPr/>
            </p:nvGrpSpPr>
            <p:grpSpPr bwMode="auto">
              <a:xfrm>
                <a:off x="2162" y="1142"/>
                <a:ext cx="29" cy="90"/>
                <a:chOff x="1390" y="1146"/>
                <a:chExt cx="29" cy="90"/>
              </a:xfrm>
            </p:grpSpPr>
            <p:grpSp>
              <p:nvGrpSpPr>
                <p:cNvPr id="277684" name="Group 1042"/>
                <p:cNvGrpSpPr>
                  <a:grpSpLocks/>
                </p:cNvGrpSpPr>
                <p:nvPr/>
              </p:nvGrpSpPr>
              <p:grpSpPr bwMode="auto">
                <a:xfrm>
                  <a:off x="1390" y="1185"/>
                  <a:ext cx="29" cy="51"/>
                  <a:chOff x="1215" y="1181"/>
                  <a:chExt cx="29" cy="51"/>
                </a:xfrm>
              </p:grpSpPr>
              <p:sp>
                <p:nvSpPr>
                  <p:cNvPr id="277688" name="Line 104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89" name="Oval 104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85" name="Group 1045"/>
                <p:cNvGrpSpPr>
                  <a:grpSpLocks/>
                </p:cNvGrpSpPr>
                <p:nvPr/>
              </p:nvGrpSpPr>
              <p:grpSpPr bwMode="auto">
                <a:xfrm>
                  <a:off x="1390" y="1146"/>
                  <a:ext cx="29" cy="50"/>
                  <a:chOff x="1215" y="1142"/>
                  <a:chExt cx="29" cy="50"/>
                </a:xfrm>
              </p:grpSpPr>
              <p:sp>
                <p:nvSpPr>
                  <p:cNvPr id="277686" name="Line 104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87" name="Oval 104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70" name="Group 1048"/>
              <p:cNvGrpSpPr>
                <a:grpSpLocks/>
              </p:cNvGrpSpPr>
              <p:nvPr/>
            </p:nvGrpSpPr>
            <p:grpSpPr bwMode="auto">
              <a:xfrm>
                <a:off x="2197" y="1142"/>
                <a:ext cx="29" cy="90"/>
                <a:chOff x="1425" y="1147"/>
                <a:chExt cx="29" cy="90"/>
              </a:xfrm>
            </p:grpSpPr>
            <p:grpSp>
              <p:nvGrpSpPr>
                <p:cNvPr id="277678" name="Group 1049"/>
                <p:cNvGrpSpPr>
                  <a:grpSpLocks/>
                </p:cNvGrpSpPr>
                <p:nvPr/>
              </p:nvGrpSpPr>
              <p:grpSpPr bwMode="auto">
                <a:xfrm>
                  <a:off x="1425" y="1186"/>
                  <a:ext cx="29" cy="51"/>
                  <a:chOff x="1215" y="1181"/>
                  <a:chExt cx="29" cy="51"/>
                </a:xfrm>
              </p:grpSpPr>
              <p:sp>
                <p:nvSpPr>
                  <p:cNvPr id="277682" name="Line 105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83" name="Oval 105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79" name="Group 1052"/>
                <p:cNvGrpSpPr>
                  <a:grpSpLocks/>
                </p:cNvGrpSpPr>
                <p:nvPr/>
              </p:nvGrpSpPr>
              <p:grpSpPr bwMode="auto">
                <a:xfrm>
                  <a:off x="1425" y="1147"/>
                  <a:ext cx="29" cy="50"/>
                  <a:chOff x="1215" y="1142"/>
                  <a:chExt cx="29" cy="50"/>
                </a:xfrm>
              </p:grpSpPr>
              <p:sp>
                <p:nvSpPr>
                  <p:cNvPr id="277680" name="Line 105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81" name="Oval 105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671" name="Group 1055"/>
              <p:cNvGrpSpPr>
                <a:grpSpLocks/>
              </p:cNvGrpSpPr>
              <p:nvPr/>
            </p:nvGrpSpPr>
            <p:grpSpPr bwMode="auto">
              <a:xfrm>
                <a:off x="2233" y="1142"/>
                <a:ext cx="29" cy="90"/>
                <a:chOff x="1460" y="1147"/>
                <a:chExt cx="29" cy="90"/>
              </a:xfrm>
            </p:grpSpPr>
            <p:grpSp>
              <p:nvGrpSpPr>
                <p:cNvPr id="277672" name="Group 1056"/>
                <p:cNvGrpSpPr>
                  <a:grpSpLocks/>
                </p:cNvGrpSpPr>
                <p:nvPr/>
              </p:nvGrpSpPr>
              <p:grpSpPr bwMode="auto">
                <a:xfrm>
                  <a:off x="1460" y="1186"/>
                  <a:ext cx="29" cy="51"/>
                  <a:chOff x="1215" y="1181"/>
                  <a:chExt cx="29" cy="51"/>
                </a:xfrm>
              </p:grpSpPr>
              <p:sp>
                <p:nvSpPr>
                  <p:cNvPr id="277676" name="Line 105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77" name="Oval 105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73" name="Group 1059"/>
                <p:cNvGrpSpPr>
                  <a:grpSpLocks/>
                </p:cNvGrpSpPr>
                <p:nvPr/>
              </p:nvGrpSpPr>
              <p:grpSpPr bwMode="auto">
                <a:xfrm>
                  <a:off x="1460" y="1147"/>
                  <a:ext cx="29" cy="50"/>
                  <a:chOff x="1215" y="1142"/>
                  <a:chExt cx="29" cy="50"/>
                </a:xfrm>
              </p:grpSpPr>
              <p:sp>
                <p:nvSpPr>
                  <p:cNvPr id="277674" name="Line 106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75" name="Oval 106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nvGrpSpPr>
            <p:cNvPr id="277520" name="Group 1062"/>
            <p:cNvGrpSpPr>
              <a:grpSpLocks/>
            </p:cNvGrpSpPr>
            <p:nvPr/>
          </p:nvGrpSpPr>
          <p:grpSpPr bwMode="auto">
            <a:xfrm>
              <a:off x="2589" y="176"/>
              <a:ext cx="590" cy="90"/>
              <a:chOff x="2583" y="336"/>
              <a:chExt cx="590" cy="90"/>
            </a:xfrm>
          </p:grpSpPr>
          <p:grpSp>
            <p:nvGrpSpPr>
              <p:cNvPr id="277521" name="Group 1063"/>
              <p:cNvGrpSpPr>
                <a:grpSpLocks/>
              </p:cNvGrpSpPr>
              <p:nvPr/>
            </p:nvGrpSpPr>
            <p:grpSpPr bwMode="auto">
              <a:xfrm>
                <a:off x="2583" y="336"/>
                <a:ext cx="29" cy="90"/>
                <a:chOff x="1215" y="1142"/>
                <a:chExt cx="29" cy="90"/>
              </a:xfrm>
            </p:grpSpPr>
            <p:grpSp>
              <p:nvGrpSpPr>
                <p:cNvPr id="277634" name="Group 1064"/>
                <p:cNvGrpSpPr>
                  <a:grpSpLocks/>
                </p:cNvGrpSpPr>
                <p:nvPr/>
              </p:nvGrpSpPr>
              <p:grpSpPr bwMode="auto">
                <a:xfrm>
                  <a:off x="1215" y="1181"/>
                  <a:ext cx="29" cy="51"/>
                  <a:chOff x="1215" y="1181"/>
                  <a:chExt cx="29" cy="51"/>
                </a:xfrm>
              </p:grpSpPr>
              <p:sp>
                <p:nvSpPr>
                  <p:cNvPr id="277638" name="Line 106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39" name="Oval 106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35" name="Group 1067"/>
                <p:cNvGrpSpPr>
                  <a:grpSpLocks/>
                </p:cNvGrpSpPr>
                <p:nvPr/>
              </p:nvGrpSpPr>
              <p:grpSpPr bwMode="auto">
                <a:xfrm>
                  <a:off x="1215" y="1142"/>
                  <a:ext cx="29" cy="50"/>
                  <a:chOff x="1215" y="1142"/>
                  <a:chExt cx="29" cy="50"/>
                </a:xfrm>
              </p:grpSpPr>
              <p:sp>
                <p:nvSpPr>
                  <p:cNvPr id="277636" name="Line 106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37" name="Oval 106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2" name="Group 1070"/>
              <p:cNvGrpSpPr>
                <a:grpSpLocks/>
              </p:cNvGrpSpPr>
              <p:nvPr/>
            </p:nvGrpSpPr>
            <p:grpSpPr bwMode="auto">
              <a:xfrm>
                <a:off x="2618" y="336"/>
                <a:ext cx="29" cy="90"/>
                <a:chOff x="1250" y="1142"/>
                <a:chExt cx="29" cy="90"/>
              </a:xfrm>
            </p:grpSpPr>
            <p:grpSp>
              <p:nvGrpSpPr>
                <p:cNvPr id="277628" name="Group 1071"/>
                <p:cNvGrpSpPr>
                  <a:grpSpLocks/>
                </p:cNvGrpSpPr>
                <p:nvPr/>
              </p:nvGrpSpPr>
              <p:grpSpPr bwMode="auto">
                <a:xfrm>
                  <a:off x="1250" y="1181"/>
                  <a:ext cx="29" cy="51"/>
                  <a:chOff x="1215" y="1181"/>
                  <a:chExt cx="29" cy="51"/>
                </a:xfrm>
              </p:grpSpPr>
              <p:sp>
                <p:nvSpPr>
                  <p:cNvPr id="277632" name="Line 107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33" name="Oval 107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29" name="Group 1074"/>
                <p:cNvGrpSpPr>
                  <a:grpSpLocks/>
                </p:cNvGrpSpPr>
                <p:nvPr/>
              </p:nvGrpSpPr>
              <p:grpSpPr bwMode="auto">
                <a:xfrm>
                  <a:off x="1250" y="1142"/>
                  <a:ext cx="29" cy="50"/>
                  <a:chOff x="1215" y="1142"/>
                  <a:chExt cx="29" cy="50"/>
                </a:xfrm>
              </p:grpSpPr>
              <p:sp>
                <p:nvSpPr>
                  <p:cNvPr id="277630" name="Line 107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31" name="Oval 107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3" name="Group 1077"/>
              <p:cNvGrpSpPr>
                <a:grpSpLocks/>
              </p:cNvGrpSpPr>
              <p:nvPr/>
            </p:nvGrpSpPr>
            <p:grpSpPr bwMode="auto">
              <a:xfrm>
                <a:off x="2653" y="336"/>
                <a:ext cx="29" cy="90"/>
                <a:chOff x="1285" y="1143"/>
                <a:chExt cx="29" cy="90"/>
              </a:xfrm>
            </p:grpSpPr>
            <p:grpSp>
              <p:nvGrpSpPr>
                <p:cNvPr id="277622" name="Group 1078"/>
                <p:cNvGrpSpPr>
                  <a:grpSpLocks/>
                </p:cNvGrpSpPr>
                <p:nvPr/>
              </p:nvGrpSpPr>
              <p:grpSpPr bwMode="auto">
                <a:xfrm>
                  <a:off x="1285" y="1182"/>
                  <a:ext cx="29" cy="51"/>
                  <a:chOff x="1215" y="1181"/>
                  <a:chExt cx="29" cy="51"/>
                </a:xfrm>
              </p:grpSpPr>
              <p:sp>
                <p:nvSpPr>
                  <p:cNvPr id="277626" name="Line 107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27" name="Oval 108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23" name="Group 1081"/>
                <p:cNvGrpSpPr>
                  <a:grpSpLocks/>
                </p:cNvGrpSpPr>
                <p:nvPr/>
              </p:nvGrpSpPr>
              <p:grpSpPr bwMode="auto">
                <a:xfrm>
                  <a:off x="1285" y="1143"/>
                  <a:ext cx="29" cy="50"/>
                  <a:chOff x="1215" y="1142"/>
                  <a:chExt cx="29" cy="50"/>
                </a:xfrm>
              </p:grpSpPr>
              <p:sp>
                <p:nvSpPr>
                  <p:cNvPr id="277624" name="Line 108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25" name="Oval 108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4" name="Group 1084"/>
              <p:cNvGrpSpPr>
                <a:grpSpLocks/>
              </p:cNvGrpSpPr>
              <p:nvPr/>
            </p:nvGrpSpPr>
            <p:grpSpPr bwMode="auto">
              <a:xfrm>
                <a:off x="2688" y="336"/>
                <a:ext cx="29" cy="90"/>
                <a:chOff x="1320" y="1143"/>
                <a:chExt cx="29" cy="90"/>
              </a:xfrm>
            </p:grpSpPr>
            <p:grpSp>
              <p:nvGrpSpPr>
                <p:cNvPr id="277616" name="Group 1085"/>
                <p:cNvGrpSpPr>
                  <a:grpSpLocks/>
                </p:cNvGrpSpPr>
                <p:nvPr/>
              </p:nvGrpSpPr>
              <p:grpSpPr bwMode="auto">
                <a:xfrm>
                  <a:off x="1320" y="1182"/>
                  <a:ext cx="29" cy="51"/>
                  <a:chOff x="1215" y="1181"/>
                  <a:chExt cx="29" cy="51"/>
                </a:xfrm>
              </p:grpSpPr>
              <p:sp>
                <p:nvSpPr>
                  <p:cNvPr id="277620" name="Line 108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21" name="Oval 108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17" name="Group 1088"/>
                <p:cNvGrpSpPr>
                  <a:grpSpLocks/>
                </p:cNvGrpSpPr>
                <p:nvPr/>
              </p:nvGrpSpPr>
              <p:grpSpPr bwMode="auto">
                <a:xfrm>
                  <a:off x="1320" y="1143"/>
                  <a:ext cx="29" cy="50"/>
                  <a:chOff x="1215" y="1142"/>
                  <a:chExt cx="29" cy="50"/>
                </a:xfrm>
              </p:grpSpPr>
              <p:sp>
                <p:nvSpPr>
                  <p:cNvPr id="277618" name="Line 108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19" name="Oval 109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5" name="Group 1091"/>
              <p:cNvGrpSpPr>
                <a:grpSpLocks/>
              </p:cNvGrpSpPr>
              <p:nvPr/>
            </p:nvGrpSpPr>
            <p:grpSpPr bwMode="auto">
              <a:xfrm>
                <a:off x="2723" y="336"/>
                <a:ext cx="29" cy="90"/>
                <a:chOff x="1355" y="1146"/>
                <a:chExt cx="29" cy="90"/>
              </a:xfrm>
            </p:grpSpPr>
            <p:grpSp>
              <p:nvGrpSpPr>
                <p:cNvPr id="277610" name="Group 1092"/>
                <p:cNvGrpSpPr>
                  <a:grpSpLocks/>
                </p:cNvGrpSpPr>
                <p:nvPr/>
              </p:nvGrpSpPr>
              <p:grpSpPr bwMode="auto">
                <a:xfrm>
                  <a:off x="1355" y="1185"/>
                  <a:ext cx="29" cy="51"/>
                  <a:chOff x="1215" y="1181"/>
                  <a:chExt cx="29" cy="51"/>
                </a:xfrm>
              </p:grpSpPr>
              <p:sp>
                <p:nvSpPr>
                  <p:cNvPr id="277614" name="Line 109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15" name="Oval 109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11" name="Group 1095"/>
                <p:cNvGrpSpPr>
                  <a:grpSpLocks/>
                </p:cNvGrpSpPr>
                <p:nvPr/>
              </p:nvGrpSpPr>
              <p:grpSpPr bwMode="auto">
                <a:xfrm>
                  <a:off x="1355" y="1146"/>
                  <a:ext cx="29" cy="50"/>
                  <a:chOff x="1215" y="1142"/>
                  <a:chExt cx="29" cy="50"/>
                </a:xfrm>
              </p:grpSpPr>
              <p:sp>
                <p:nvSpPr>
                  <p:cNvPr id="277612" name="Line 109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13" name="Oval 109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6" name="Group 1098"/>
              <p:cNvGrpSpPr>
                <a:grpSpLocks/>
              </p:cNvGrpSpPr>
              <p:nvPr/>
            </p:nvGrpSpPr>
            <p:grpSpPr bwMode="auto">
              <a:xfrm>
                <a:off x="2758" y="336"/>
                <a:ext cx="29" cy="90"/>
                <a:chOff x="1390" y="1146"/>
                <a:chExt cx="29" cy="90"/>
              </a:xfrm>
            </p:grpSpPr>
            <p:grpSp>
              <p:nvGrpSpPr>
                <p:cNvPr id="277604" name="Group 1099"/>
                <p:cNvGrpSpPr>
                  <a:grpSpLocks/>
                </p:cNvGrpSpPr>
                <p:nvPr/>
              </p:nvGrpSpPr>
              <p:grpSpPr bwMode="auto">
                <a:xfrm>
                  <a:off x="1390" y="1185"/>
                  <a:ext cx="29" cy="51"/>
                  <a:chOff x="1215" y="1181"/>
                  <a:chExt cx="29" cy="51"/>
                </a:xfrm>
              </p:grpSpPr>
              <p:sp>
                <p:nvSpPr>
                  <p:cNvPr id="277608" name="Line 110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09" name="Oval 110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605" name="Group 1102"/>
                <p:cNvGrpSpPr>
                  <a:grpSpLocks/>
                </p:cNvGrpSpPr>
                <p:nvPr/>
              </p:nvGrpSpPr>
              <p:grpSpPr bwMode="auto">
                <a:xfrm>
                  <a:off x="1390" y="1146"/>
                  <a:ext cx="29" cy="50"/>
                  <a:chOff x="1215" y="1142"/>
                  <a:chExt cx="29" cy="50"/>
                </a:xfrm>
              </p:grpSpPr>
              <p:sp>
                <p:nvSpPr>
                  <p:cNvPr id="277606" name="Line 110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07" name="Oval 110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7" name="Group 1105"/>
              <p:cNvGrpSpPr>
                <a:grpSpLocks/>
              </p:cNvGrpSpPr>
              <p:nvPr/>
            </p:nvGrpSpPr>
            <p:grpSpPr bwMode="auto">
              <a:xfrm>
                <a:off x="2793" y="336"/>
                <a:ext cx="29" cy="90"/>
                <a:chOff x="1425" y="1147"/>
                <a:chExt cx="29" cy="90"/>
              </a:xfrm>
            </p:grpSpPr>
            <p:grpSp>
              <p:nvGrpSpPr>
                <p:cNvPr id="277598" name="Group 1106"/>
                <p:cNvGrpSpPr>
                  <a:grpSpLocks/>
                </p:cNvGrpSpPr>
                <p:nvPr/>
              </p:nvGrpSpPr>
              <p:grpSpPr bwMode="auto">
                <a:xfrm>
                  <a:off x="1425" y="1186"/>
                  <a:ext cx="29" cy="51"/>
                  <a:chOff x="1215" y="1181"/>
                  <a:chExt cx="29" cy="51"/>
                </a:xfrm>
              </p:grpSpPr>
              <p:sp>
                <p:nvSpPr>
                  <p:cNvPr id="277602" name="Line 110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03" name="Oval 110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99" name="Group 1109"/>
                <p:cNvGrpSpPr>
                  <a:grpSpLocks/>
                </p:cNvGrpSpPr>
                <p:nvPr/>
              </p:nvGrpSpPr>
              <p:grpSpPr bwMode="auto">
                <a:xfrm>
                  <a:off x="1425" y="1147"/>
                  <a:ext cx="29" cy="50"/>
                  <a:chOff x="1215" y="1142"/>
                  <a:chExt cx="29" cy="50"/>
                </a:xfrm>
              </p:grpSpPr>
              <p:sp>
                <p:nvSpPr>
                  <p:cNvPr id="277600" name="Line 111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601" name="Oval 111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8" name="Group 1112"/>
              <p:cNvGrpSpPr>
                <a:grpSpLocks/>
              </p:cNvGrpSpPr>
              <p:nvPr/>
            </p:nvGrpSpPr>
            <p:grpSpPr bwMode="auto">
              <a:xfrm>
                <a:off x="2828" y="336"/>
                <a:ext cx="29" cy="90"/>
                <a:chOff x="1460" y="1147"/>
                <a:chExt cx="29" cy="90"/>
              </a:xfrm>
            </p:grpSpPr>
            <p:grpSp>
              <p:nvGrpSpPr>
                <p:cNvPr id="277592" name="Group 1113"/>
                <p:cNvGrpSpPr>
                  <a:grpSpLocks/>
                </p:cNvGrpSpPr>
                <p:nvPr/>
              </p:nvGrpSpPr>
              <p:grpSpPr bwMode="auto">
                <a:xfrm>
                  <a:off x="1460" y="1186"/>
                  <a:ext cx="29" cy="51"/>
                  <a:chOff x="1215" y="1181"/>
                  <a:chExt cx="29" cy="51"/>
                </a:xfrm>
              </p:grpSpPr>
              <p:sp>
                <p:nvSpPr>
                  <p:cNvPr id="277596" name="Line 111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97" name="Oval 111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93" name="Group 1116"/>
                <p:cNvGrpSpPr>
                  <a:grpSpLocks/>
                </p:cNvGrpSpPr>
                <p:nvPr/>
              </p:nvGrpSpPr>
              <p:grpSpPr bwMode="auto">
                <a:xfrm>
                  <a:off x="1460" y="1147"/>
                  <a:ext cx="29" cy="50"/>
                  <a:chOff x="1215" y="1142"/>
                  <a:chExt cx="29" cy="50"/>
                </a:xfrm>
              </p:grpSpPr>
              <p:sp>
                <p:nvSpPr>
                  <p:cNvPr id="277594" name="Line 111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95" name="Oval 111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29" name="Group 1119"/>
              <p:cNvGrpSpPr>
                <a:grpSpLocks/>
              </p:cNvGrpSpPr>
              <p:nvPr/>
            </p:nvGrpSpPr>
            <p:grpSpPr bwMode="auto">
              <a:xfrm>
                <a:off x="2863" y="336"/>
                <a:ext cx="29" cy="90"/>
                <a:chOff x="1215" y="1142"/>
                <a:chExt cx="29" cy="90"/>
              </a:xfrm>
            </p:grpSpPr>
            <p:grpSp>
              <p:nvGrpSpPr>
                <p:cNvPr id="277586" name="Group 1120"/>
                <p:cNvGrpSpPr>
                  <a:grpSpLocks/>
                </p:cNvGrpSpPr>
                <p:nvPr/>
              </p:nvGrpSpPr>
              <p:grpSpPr bwMode="auto">
                <a:xfrm>
                  <a:off x="1215" y="1181"/>
                  <a:ext cx="29" cy="51"/>
                  <a:chOff x="1215" y="1181"/>
                  <a:chExt cx="29" cy="51"/>
                </a:xfrm>
              </p:grpSpPr>
              <p:sp>
                <p:nvSpPr>
                  <p:cNvPr id="277590" name="Line 112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91" name="Oval 11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87" name="Group 1123"/>
                <p:cNvGrpSpPr>
                  <a:grpSpLocks/>
                </p:cNvGrpSpPr>
                <p:nvPr/>
              </p:nvGrpSpPr>
              <p:grpSpPr bwMode="auto">
                <a:xfrm>
                  <a:off x="1215" y="1142"/>
                  <a:ext cx="29" cy="50"/>
                  <a:chOff x="1215" y="1142"/>
                  <a:chExt cx="29" cy="50"/>
                </a:xfrm>
              </p:grpSpPr>
              <p:sp>
                <p:nvSpPr>
                  <p:cNvPr id="277588" name="Line 112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89" name="Oval 11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0" name="Group 1126"/>
              <p:cNvGrpSpPr>
                <a:grpSpLocks/>
              </p:cNvGrpSpPr>
              <p:nvPr/>
            </p:nvGrpSpPr>
            <p:grpSpPr bwMode="auto">
              <a:xfrm>
                <a:off x="2898" y="336"/>
                <a:ext cx="29" cy="90"/>
                <a:chOff x="1250" y="1142"/>
                <a:chExt cx="29" cy="90"/>
              </a:xfrm>
            </p:grpSpPr>
            <p:grpSp>
              <p:nvGrpSpPr>
                <p:cNvPr id="277580" name="Group 1127"/>
                <p:cNvGrpSpPr>
                  <a:grpSpLocks/>
                </p:cNvGrpSpPr>
                <p:nvPr/>
              </p:nvGrpSpPr>
              <p:grpSpPr bwMode="auto">
                <a:xfrm>
                  <a:off x="1250" y="1181"/>
                  <a:ext cx="29" cy="51"/>
                  <a:chOff x="1215" y="1181"/>
                  <a:chExt cx="29" cy="51"/>
                </a:xfrm>
              </p:grpSpPr>
              <p:sp>
                <p:nvSpPr>
                  <p:cNvPr id="277584" name="Line 112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85" name="Oval 11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81" name="Group 1130"/>
                <p:cNvGrpSpPr>
                  <a:grpSpLocks/>
                </p:cNvGrpSpPr>
                <p:nvPr/>
              </p:nvGrpSpPr>
              <p:grpSpPr bwMode="auto">
                <a:xfrm>
                  <a:off x="1250" y="1142"/>
                  <a:ext cx="29" cy="50"/>
                  <a:chOff x="1215" y="1142"/>
                  <a:chExt cx="29" cy="50"/>
                </a:xfrm>
              </p:grpSpPr>
              <p:sp>
                <p:nvSpPr>
                  <p:cNvPr id="277582" name="Line 113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83" name="Oval 113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1" name="Group 1133"/>
              <p:cNvGrpSpPr>
                <a:grpSpLocks/>
              </p:cNvGrpSpPr>
              <p:nvPr/>
            </p:nvGrpSpPr>
            <p:grpSpPr bwMode="auto">
              <a:xfrm>
                <a:off x="2933" y="336"/>
                <a:ext cx="29" cy="90"/>
                <a:chOff x="1285" y="1143"/>
                <a:chExt cx="29" cy="90"/>
              </a:xfrm>
            </p:grpSpPr>
            <p:grpSp>
              <p:nvGrpSpPr>
                <p:cNvPr id="277574" name="Group 1134"/>
                <p:cNvGrpSpPr>
                  <a:grpSpLocks/>
                </p:cNvGrpSpPr>
                <p:nvPr/>
              </p:nvGrpSpPr>
              <p:grpSpPr bwMode="auto">
                <a:xfrm>
                  <a:off x="1285" y="1182"/>
                  <a:ext cx="29" cy="51"/>
                  <a:chOff x="1215" y="1181"/>
                  <a:chExt cx="29" cy="51"/>
                </a:xfrm>
              </p:grpSpPr>
              <p:sp>
                <p:nvSpPr>
                  <p:cNvPr id="277578" name="Line 113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79" name="Oval 113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75" name="Group 1137"/>
                <p:cNvGrpSpPr>
                  <a:grpSpLocks/>
                </p:cNvGrpSpPr>
                <p:nvPr/>
              </p:nvGrpSpPr>
              <p:grpSpPr bwMode="auto">
                <a:xfrm>
                  <a:off x="1285" y="1143"/>
                  <a:ext cx="29" cy="50"/>
                  <a:chOff x="1215" y="1142"/>
                  <a:chExt cx="29" cy="50"/>
                </a:xfrm>
              </p:grpSpPr>
              <p:sp>
                <p:nvSpPr>
                  <p:cNvPr id="277576" name="Line 113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77" name="Oval 113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2" name="Group 1140"/>
              <p:cNvGrpSpPr>
                <a:grpSpLocks/>
              </p:cNvGrpSpPr>
              <p:nvPr/>
            </p:nvGrpSpPr>
            <p:grpSpPr bwMode="auto">
              <a:xfrm>
                <a:off x="2968" y="336"/>
                <a:ext cx="29" cy="90"/>
                <a:chOff x="1320" y="1143"/>
                <a:chExt cx="29" cy="90"/>
              </a:xfrm>
            </p:grpSpPr>
            <p:grpSp>
              <p:nvGrpSpPr>
                <p:cNvPr id="277568" name="Group 1141"/>
                <p:cNvGrpSpPr>
                  <a:grpSpLocks/>
                </p:cNvGrpSpPr>
                <p:nvPr/>
              </p:nvGrpSpPr>
              <p:grpSpPr bwMode="auto">
                <a:xfrm>
                  <a:off x="1320" y="1182"/>
                  <a:ext cx="29" cy="51"/>
                  <a:chOff x="1215" y="1181"/>
                  <a:chExt cx="29" cy="51"/>
                </a:xfrm>
              </p:grpSpPr>
              <p:sp>
                <p:nvSpPr>
                  <p:cNvPr id="277572" name="Line 114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73" name="Oval 11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69" name="Group 1144"/>
                <p:cNvGrpSpPr>
                  <a:grpSpLocks/>
                </p:cNvGrpSpPr>
                <p:nvPr/>
              </p:nvGrpSpPr>
              <p:grpSpPr bwMode="auto">
                <a:xfrm>
                  <a:off x="1320" y="1143"/>
                  <a:ext cx="29" cy="50"/>
                  <a:chOff x="1215" y="1142"/>
                  <a:chExt cx="29" cy="50"/>
                </a:xfrm>
              </p:grpSpPr>
              <p:sp>
                <p:nvSpPr>
                  <p:cNvPr id="277570" name="Line 114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71" name="Oval 114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3" name="Group 1147"/>
              <p:cNvGrpSpPr>
                <a:grpSpLocks/>
              </p:cNvGrpSpPr>
              <p:nvPr/>
            </p:nvGrpSpPr>
            <p:grpSpPr bwMode="auto">
              <a:xfrm>
                <a:off x="3003" y="336"/>
                <a:ext cx="29" cy="90"/>
                <a:chOff x="1355" y="1146"/>
                <a:chExt cx="29" cy="90"/>
              </a:xfrm>
            </p:grpSpPr>
            <p:grpSp>
              <p:nvGrpSpPr>
                <p:cNvPr id="277562" name="Group 1148"/>
                <p:cNvGrpSpPr>
                  <a:grpSpLocks/>
                </p:cNvGrpSpPr>
                <p:nvPr/>
              </p:nvGrpSpPr>
              <p:grpSpPr bwMode="auto">
                <a:xfrm>
                  <a:off x="1355" y="1185"/>
                  <a:ext cx="29" cy="51"/>
                  <a:chOff x="1215" y="1181"/>
                  <a:chExt cx="29" cy="51"/>
                </a:xfrm>
              </p:grpSpPr>
              <p:sp>
                <p:nvSpPr>
                  <p:cNvPr id="277566" name="Line 114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67" name="Oval 115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63" name="Group 1151"/>
                <p:cNvGrpSpPr>
                  <a:grpSpLocks/>
                </p:cNvGrpSpPr>
                <p:nvPr/>
              </p:nvGrpSpPr>
              <p:grpSpPr bwMode="auto">
                <a:xfrm>
                  <a:off x="1355" y="1146"/>
                  <a:ext cx="29" cy="50"/>
                  <a:chOff x="1215" y="1142"/>
                  <a:chExt cx="29" cy="50"/>
                </a:xfrm>
              </p:grpSpPr>
              <p:sp>
                <p:nvSpPr>
                  <p:cNvPr id="277564" name="Line 115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65" name="Oval 115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4" name="Group 1154"/>
              <p:cNvGrpSpPr>
                <a:grpSpLocks/>
              </p:cNvGrpSpPr>
              <p:nvPr/>
            </p:nvGrpSpPr>
            <p:grpSpPr bwMode="auto">
              <a:xfrm>
                <a:off x="3038" y="336"/>
                <a:ext cx="29" cy="90"/>
                <a:chOff x="1390" y="1146"/>
                <a:chExt cx="29" cy="90"/>
              </a:xfrm>
            </p:grpSpPr>
            <p:grpSp>
              <p:nvGrpSpPr>
                <p:cNvPr id="277556" name="Group 1155"/>
                <p:cNvGrpSpPr>
                  <a:grpSpLocks/>
                </p:cNvGrpSpPr>
                <p:nvPr/>
              </p:nvGrpSpPr>
              <p:grpSpPr bwMode="auto">
                <a:xfrm>
                  <a:off x="1390" y="1185"/>
                  <a:ext cx="29" cy="51"/>
                  <a:chOff x="1215" y="1181"/>
                  <a:chExt cx="29" cy="51"/>
                </a:xfrm>
              </p:grpSpPr>
              <p:sp>
                <p:nvSpPr>
                  <p:cNvPr id="277560" name="Line 115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61" name="Oval 115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57" name="Group 1158"/>
                <p:cNvGrpSpPr>
                  <a:grpSpLocks/>
                </p:cNvGrpSpPr>
                <p:nvPr/>
              </p:nvGrpSpPr>
              <p:grpSpPr bwMode="auto">
                <a:xfrm>
                  <a:off x="1390" y="1146"/>
                  <a:ext cx="29" cy="50"/>
                  <a:chOff x="1215" y="1142"/>
                  <a:chExt cx="29" cy="50"/>
                </a:xfrm>
              </p:grpSpPr>
              <p:sp>
                <p:nvSpPr>
                  <p:cNvPr id="277558" name="Line 115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59" name="Oval 116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5" name="Group 1161"/>
              <p:cNvGrpSpPr>
                <a:grpSpLocks/>
              </p:cNvGrpSpPr>
              <p:nvPr/>
            </p:nvGrpSpPr>
            <p:grpSpPr bwMode="auto">
              <a:xfrm>
                <a:off x="3073" y="336"/>
                <a:ext cx="29" cy="90"/>
                <a:chOff x="1425" y="1147"/>
                <a:chExt cx="29" cy="90"/>
              </a:xfrm>
            </p:grpSpPr>
            <p:grpSp>
              <p:nvGrpSpPr>
                <p:cNvPr id="277550" name="Group 1162"/>
                <p:cNvGrpSpPr>
                  <a:grpSpLocks/>
                </p:cNvGrpSpPr>
                <p:nvPr/>
              </p:nvGrpSpPr>
              <p:grpSpPr bwMode="auto">
                <a:xfrm>
                  <a:off x="1425" y="1186"/>
                  <a:ext cx="29" cy="51"/>
                  <a:chOff x="1215" y="1181"/>
                  <a:chExt cx="29" cy="51"/>
                </a:xfrm>
              </p:grpSpPr>
              <p:sp>
                <p:nvSpPr>
                  <p:cNvPr id="277554" name="Line 116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55" name="Oval 116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51" name="Group 1165"/>
                <p:cNvGrpSpPr>
                  <a:grpSpLocks/>
                </p:cNvGrpSpPr>
                <p:nvPr/>
              </p:nvGrpSpPr>
              <p:grpSpPr bwMode="auto">
                <a:xfrm>
                  <a:off x="1425" y="1147"/>
                  <a:ext cx="29" cy="50"/>
                  <a:chOff x="1215" y="1142"/>
                  <a:chExt cx="29" cy="50"/>
                </a:xfrm>
              </p:grpSpPr>
              <p:sp>
                <p:nvSpPr>
                  <p:cNvPr id="277552" name="Line 116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53" name="Oval 116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6" name="Group 1168"/>
              <p:cNvGrpSpPr>
                <a:grpSpLocks/>
              </p:cNvGrpSpPr>
              <p:nvPr/>
            </p:nvGrpSpPr>
            <p:grpSpPr bwMode="auto">
              <a:xfrm>
                <a:off x="3109" y="336"/>
                <a:ext cx="29" cy="90"/>
                <a:chOff x="1460" y="1147"/>
                <a:chExt cx="29" cy="90"/>
              </a:xfrm>
            </p:grpSpPr>
            <p:grpSp>
              <p:nvGrpSpPr>
                <p:cNvPr id="277544" name="Group 1169"/>
                <p:cNvGrpSpPr>
                  <a:grpSpLocks/>
                </p:cNvGrpSpPr>
                <p:nvPr/>
              </p:nvGrpSpPr>
              <p:grpSpPr bwMode="auto">
                <a:xfrm>
                  <a:off x="1460" y="1186"/>
                  <a:ext cx="29" cy="51"/>
                  <a:chOff x="1215" y="1181"/>
                  <a:chExt cx="29" cy="51"/>
                </a:xfrm>
              </p:grpSpPr>
              <p:sp>
                <p:nvSpPr>
                  <p:cNvPr id="277548" name="Line 117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49" name="Oval 117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45" name="Group 1172"/>
                <p:cNvGrpSpPr>
                  <a:grpSpLocks/>
                </p:cNvGrpSpPr>
                <p:nvPr/>
              </p:nvGrpSpPr>
              <p:grpSpPr bwMode="auto">
                <a:xfrm>
                  <a:off x="1460" y="1147"/>
                  <a:ext cx="29" cy="50"/>
                  <a:chOff x="1215" y="1142"/>
                  <a:chExt cx="29" cy="50"/>
                </a:xfrm>
              </p:grpSpPr>
              <p:sp>
                <p:nvSpPr>
                  <p:cNvPr id="277546" name="Line 117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47" name="Oval 11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77537" name="Group 1175"/>
              <p:cNvGrpSpPr>
                <a:grpSpLocks/>
              </p:cNvGrpSpPr>
              <p:nvPr/>
            </p:nvGrpSpPr>
            <p:grpSpPr bwMode="auto">
              <a:xfrm>
                <a:off x="3144" y="336"/>
                <a:ext cx="29" cy="90"/>
                <a:chOff x="1215" y="1142"/>
                <a:chExt cx="29" cy="90"/>
              </a:xfrm>
            </p:grpSpPr>
            <p:grpSp>
              <p:nvGrpSpPr>
                <p:cNvPr id="277538" name="Group 1176"/>
                <p:cNvGrpSpPr>
                  <a:grpSpLocks/>
                </p:cNvGrpSpPr>
                <p:nvPr/>
              </p:nvGrpSpPr>
              <p:grpSpPr bwMode="auto">
                <a:xfrm>
                  <a:off x="1215" y="1181"/>
                  <a:ext cx="29" cy="51"/>
                  <a:chOff x="1215" y="1181"/>
                  <a:chExt cx="29" cy="51"/>
                </a:xfrm>
              </p:grpSpPr>
              <p:sp>
                <p:nvSpPr>
                  <p:cNvPr id="277542" name="Line 117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43" name="Oval 117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nvGrpSpPr>
                <p:cNvPr id="277539" name="Group 1179"/>
                <p:cNvGrpSpPr>
                  <a:grpSpLocks/>
                </p:cNvGrpSpPr>
                <p:nvPr/>
              </p:nvGrpSpPr>
              <p:grpSpPr bwMode="auto">
                <a:xfrm>
                  <a:off x="1215" y="1142"/>
                  <a:ext cx="29" cy="50"/>
                  <a:chOff x="1215" y="1142"/>
                  <a:chExt cx="29" cy="50"/>
                </a:xfrm>
              </p:grpSpPr>
              <p:sp>
                <p:nvSpPr>
                  <p:cNvPr id="277540" name="Line 118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541" name="Oval 11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grpSp>
      <p:sp>
        <p:nvSpPr>
          <p:cNvPr id="15518" name="Rectangle 1182"/>
          <p:cNvSpPr>
            <a:spLocks noChangeAspect="1" noChangeArrowheads="1"/>
          </p:cNvSpPr>
          <p:nvPr/>
        </p:nvSpPr>
        <p:spPr bwMode="auto">
          <a:xfrm>
            <a:off x="4930775" y="644525"/>
            <a:ext cx="74613" cy="862013"/>
          </a:xfrm>
          <a:prstGeom prst="rect">
            <a:avLst/>
          </a:prstGeom>
          <a:gradFill rotWithShape="1">
            <a:gsLst>
              <a:gs pos="0">
                <a:schemeClr val="bg2">
                  <a:gamma/>
                  <a:shade val="6275"/>
                  <a:invGamma/>
                </a:schemeClr>
              </a:gs>
              <a:gs pos="50000">
                <a:schemeClr val="bg2"/>
              </a:gs>
              <a:gs pos="100000">
                <a:schemeClr val="bg2">
                  <a:gamma/>
                  <a:shade val="6275"/>
                  <a:invGamma/>
                </a:schemeClr>
              </a:gs>
            </a:gsLst>
            <a:lin ang="0" scaled="1"/>
          </a:gradFill>
          <a:ln w="9525">
            <a:solidFill>
              <a:schemeClr val="tx1"/>
            </a:solidFill>
            <a:miter lim="800000"/>
            <a:headEnd/>
            <a:tailEnd/>
          </a:ln>
          <a:effec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191" name="AutoShape 1183"/>
          <p:cNvSpPr>
            <a:spLocks noChangeAspect="1" noChangeArrowheads="1"/>
          </p:cNvSpPr>
          <p:nvPr/>
        </p:nvSpPr>
        <p:spPr bwMode="auto">
          <a:xfrm>
            <a:off x="4900613" y="919163"/>
            <a:ext cx="138112" cy="249237"/>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15520" name="Rectangle 1184"/>
          <p:cNvSpPr>
            <a:spLocks noChangeAspect="1" noChangeArrowheads="1"/>
          </p:cNvSpPr>
          <p:nvPr/>
        </p:nvSpPr>
        <p:spPr bwMode="auto">
          <a:xfrm>
            <a:off x="5110163" y="644525"/>
            <a:ext cx="74612" cy="862013"/>
          </a:xfrm>
          <a:prstGeom prst="rect">
            <a:avLst/>
          </a:prstGeom>
          <a:gradFill rotWithShape="1">
            <a:gsLst>
              <a:gs pos="0">
                <a:schemeClr val="bg2">
                  <a:gamma/>
                  <a:shade val="6275"/>
                  <a:invGamma/>
                </a:schemeClr>
              </a:gs>
              <a:gs pos="50000">
                <a:schemeClr val="bg2"/>
              </a:gs>
              <a:gs pos="100000">
                <a:schemeClr val="bg2">
                  <a:gamma/>
                  <a:shade val="6275"/>
                  <a:invGamma/>
                </a:schemeClr>
              </a:gs>
            </a:gsLst>
            <a:lin ang="0" scaled="1"/>
          </a:gradFill>
          <a:ln w="9525">
            <a:solidFill>
              <a:schemeClr val="tx1"/>
            </a:solidFill>
            <a:miter lim="800000"/>
            <a:headEnd/>
            <a:tailEnd/>
          </a:ln>
          <a:effec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193" name="AutoShape 1185"/>
          <p:cNvSpPr>
            <a:spLocks noChangeAspect="1" noChangeArrowheads="1"/>
          </p:cNvSpPr>
          <p:nvPr/>
        </p:nvSpPr>
        <p:spPr bwMode="auto">
          <a:xfrm>
            <a:off x="5080000" y="919163"/>
            <a:ext cx="138113" cy="249237"/>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21194" name="AutoShape 1186"/>
          <p:cNvSpPr>
            <a:spLocks noChangeArrowheads="1"/>
          </p:cNvSpPr>
          <p:nvPr/>
        </p:nvSpPr>
        <p:spPr bwMode="auto">
          <a:xfrm>
            <a:off x="4768850" y="1438275"/>
            <a:ext cx="549275" cy="277813"/>
          </a:xfrm>
          <a:prstGeom prst="roundRect">
            <a:avLst>
              <a:gd name="adj" fmla="val 50000"/>
            </a:avLst>
          </a:prstGeom>
          <a:solidFill>
            <a:srgbClr val="6C7D77"/>
          </a:solidFill>
          <a:ln w="9525">
            <a:solidFill>
              <a:srgbClr val="FFEDA3"/>
            </a:solidFill>
            <a:round/>
            <a:headEnd/>
            <a:tailEnd/>
          </a:ln>
        </p:spPr>
        <p:txBody>
          <a:bodyPr wrap="none" anchor="ctr"/>
          <a:lstStyle/>
          <a:p>
            <a:pPr algn="ctr"/>
            <a:r>
              <a:rPr lang="en-US" sz="1000" smtClean="0">
                <a:solidFill>
                  <a:srgbClr val="FFFF66"/>
                </a:solidFill>
                <a:ea typeface="ＭＳ Ｐゴシック" charset="0"/>
                <a:cs typeface="ＭＳ Ｐゴシック" charset="0"/>
              </a:rPr>
              <a:t>ErbB1</a:t>
            </a:r>
            <a:endParaRPr lang="en-US" sz="1000" smtClean="0">
              <a:solidFill>
                <a:srgbClr val="FFFF66"/>
              </a:solidFill>
              <a:ea typeface="ＭＳ Ｐゴシック" charset="0"/>
              <a:cs typeface="ＭＳ Ｐゴシック" charset="0"/>
              <a:sym typeface="Symbol" charset="0"/>
            </a:endParaRPr>
          </a:p>
        </p:txBody>
      </p:sp>
      <p:sp>
        <p:nvSpPr>
          <p:cNvPr id="15523" name="Rectangle 1187"/>
          <p:cNvSpPr>
            <a:spLocks noChangeAspect="1" noChangeArrowheads="1"/>
          </p:cNvSpPr>
          <p:nvPr/>
        </p:nvSpPr>
        <p:spPr bwMode="auto">
          <a:xfrm>
            <a:off x="6615113" y="646113"/>
            <a:ext cx="74612" cy="862012"/>
          </a:xfrm>
          <a:prstGeom prst="rect">
            <a:avLst/>
          </a:prstGeom>
          <a:gradFill rotWithShape="1">
            <a:gsLst>
              <a:gs pos="0">
                <a:schemeClr val="bg2">
                  <a:gamma/>
                  <a:shade val="6275"/>
                  <a:invGamma/>
                </a:schemeClr>
              </a:gs>
              <a:gs pos="50000">
                <a:schemeClr val="bg2"/>
              </a:gs>
              <a:gs pos="100000">
                <a:schemeClr val="bg2">
                  <a:gamma/>
                  <a:shade val="6275"/>
                  <a:invGamma/>
                </a:schemeClr>
              </a:gs>
            </a:gsLst>
            <a:lin ang="0" scaled="1"/>
          </a:gradFill>
          <a:ln w="9525">
            <a:solidFill>
              <a:schemeClr val="tx1"/>
            </a:solidFill>
            <a:miter lim="800000"/>
            <a:headEnd/>
            <a:tailEnd/>
          </a:ln>
          <a:effec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196" name="AutoShape 1188"/>
          <p:cNvSpPr>
            <a:spLocks noChangeAspect="1" noChangeArrowheads="1"/>
          </p:cNvSpPr>
          <p:nvPr/>
        </p:nvSpPr>
        <p:spPr bwMode="auto">
          <a:xfrm>
            <a:off x="6584950" y="920750"/>
            <a:ext cx="138113" cy="2492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15525" name="Rectangle 1189"/>
          <p:cNvSpPr>
            <a:spLocks noChangeAspect="1" noChangeArrowheads="1"/>
          </p:cNvSpPr>
          <p:nvPr/>
        </p:nvSpPr>
        <p:spPr bwMode="auto">
          <a:xfrm>
            <a:off x="6794500" y="646113"/>
            <a:ext cx="74613" cy="862012"/>
          </a:xfrm>
          <a:prstGeom prst="rect">
            <a:avLst/>
          </a:prstGeom>
          <a:gradFill rotWithShape="1">
            <a:gsLst>
              <a:gs pos="0">
                <a:schemeClr val="bg2">
                  <a:gamma/>
                  <a:shade val="6275"/>
                  <a:invGamma/>
                </a:schemeClr>
              </a:gs>
              <a:gs pos="50000">
                <a:schemeClr val="bg2"/>
              </a:gs>
              <a:gs pos="100000">
                <a:schemeClr val="bg2">
                  <a:gamma/>
                  <a:shade val="6275"/>
                  <a:invGamma/>
                </a:schemeClr>
              </a:gs>
            </a:gsLst>
            <a:lin ang="0" scaled="1"/>
          </a:gradFill>
          <a:ln w="9525">
            <a:solidFill>
              <a:schemeClr val="tx1"/>
            </a:solidFill>
            <a:miter lim="800000"/>
            <a:headEnd/>
            <a:tailEnd/>
          </a:ln>
          <a:effec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198" name="AutoShape 1190"/>
          <p:cNvSpPr>
            <a:spLocks noChangeAspect="1" noChangeArrowheads="1"/>
          </p:cNvSpPr>
          <p:nvPr/>
        </p:nvSpPr>
        <p:spPr bwMode="auto">
          <a:xfrm>
            <a:off x="6764338" y="920750"/>
            <a:ext cx="138112" cy="2492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21199" name="AutoShape 1191"/>
          <p:cNvSpPr>
            <a:spLocks noChangeArrowheads="1"/>
          </p:cNvSpPr>
          <p:nvPr/>
        </p:nvSpPr>
        <p:spPr bwMode="auto">
          <a:xfrm>
            <a:off x="6464300" y="1435100"/>
            <a:ext cx="549275" cy="277813"/>
          </a:xfrm>
          <a:prstGeom prst="roundRect">
            <a:avLst>
              <a:gd name="adj" fmla="val 50000"/>
            </a:avLst>
          </a:prstGeom>
          <a:solidFill>
            <a:schemeClr val="bg2"/>
          </a:solidFill>
          <a:ln w="9525">
            <a:solidFill>
              <a:srgbClr val="FFEDA3"/>
            </a:solidFill>
            <a:round/>
            <a:headEnd/>
            <a:tailEnd/>
          </a:ln>
        </p:spPr>
        <p:txBody>
          <a:bodyPr wrap="none" anchor="ctr"/>
          <a:lstStyle/>
          <a:p>
            <a:pPr algn="ctr"/>
            <a:r>
              <a:rPr lang="en-US" sz="1000" smtClean="0">
                <a:solidFill>
                  <a:srgbClr val="000000"/>
                </a:solidFill>
                <a:ea typeface="ＭＳ Ｐゴシック" charset="0"/>
                <a:cs typeface="ＭＳ Ｐゴシック" charset="0"/>
              </a:rPr>
              <a:t>ErbB2</a:t>
            </a:r>
            <a:endParaRPr lang="en-US" sz="1000" smtClean="0">
              <a:solidFill>
                <a:srgbClr val="000000"/>
              </a:solidFill>
              <a:ea typeface="ＭＳ Ｐゴシック" charset="0"/>
              <a:cs typeface="ＭＳ Ｐゴシック" charset="0"/>
              <a:sym typeface="Symbol" charset="0"/>
            </a:endParaRPr>
          </a:p>
        </p:txBody>
      </p:sp>
      <p:grpSp>
        <p:nvGrpSpPr>
          <p:cNvPr id="221200" name="Group 1192"/>
          <p:cNvGrpSpPr>
            <a:grpSpLocks/>
          </p:cNvGrpSpPr>
          <p:nvPr/>
        </p:nvGrpSpPr>
        <p:grpSpPr bwMode="auto">
          <a:xfrm>
            <a:off x="7275513" y="4679950"/>
            <a:ext cx="138112" cy="968375"/>
            <a:chOff x="2587" y="3331"/>
            <a:chExt cx="87" cy="610"/>
          </a:xfrm>
        </p:grpSpPr>
        <p:sp>
          <p:nvSpPr>
            <p:cNvPr id="15529" name="Rectangle 1193"/>
            <p:cNvSpPr>
              <a:spLocks noChangeAspect="1" noChangeArrowheads="1"/>
            </p:cNvSpPr>
            <p:nvPr/>
          </p:nvSpPr>
          <p:spPr bwMode="auto">
            <a:xfrm>
              <a:off x="2601" y="3331"/>
              <a:ext cx="53" cy="610"/>
            </a:xfrm>
            <a:prstGeom prst="rect">
              <a:avLst/>
            </a:prstGeom>
            <a:gradFill rotWithShape="1">
              <a:gsLst>
                <a:gs pos="0">
                  <a:schemeClr val="bg2">
                    <a:gamma/>
                    <a:shade val="6275"/>
                    <a:invGamma/>
                  </a:schemeClr>
                </a:gs>
                <a:gs pos="50000">
                  <a:schemeClr val="bg2"/>
                </a:gs>
                <a:gs pos="100000">
                  <a:schemeClr val="bg2">
                    <a:gamma/>
                    <a:shade val="6275"/>
                    <a:invGamma/>
                  </a:schemeClr>
                </a:gs>
              </a:gsLst>
              <a:lin ang="0" scaled="1"/>
            </a:gradFill>
            <a:ln w="9525">
              <a:solidFill>
                <a:schemeClr val="tx1"/>
              </a:solidFill>
              <a:miter lim="800000"/>
              <a:headEnd/>
              <a:tailEnd/>
            </a:ln>
            <a:effec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512" name="AutoShape 1194"/>
            <p:cNvSpPr>
              <a:spLocks noChangeAspect="1" noChangeArrowheads="1"/>
            </p:cNvSpPr>
            <p:nvPr/>
          </p:nvSpPr>
          <p:spPr bwMode="auto">
            <a:xfrm>
              <a:off x="2587" y="3621"/>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513" name="AutoShape 1195"/>
            <p:cNvSpPr>
              <a:spLocks noChangeAspect="1" noChangeArrowheads="1"/>
            </p:cNvSpPr>
            <p:nvPr/>
          </p:nvSpPr>
          <p:spPr bwMode="auto">
            <a:xfrm>
              <a:off x="2587" y="3782"/>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grpSp>
        <p:nvGrpSpPr>
          <p:cNvPr id="221201" name="Group 1196"/>
          <p:cNvGrpSpPr>
            <a:grpSpLocks/>
          </p:cNvGrpSpPr>
          <p:nvPr/>
        </p:nvGrpSpPr>
        <p:grpSpPr bwMode="auto">
          <a:xfrm>
            <a:off x="7470775" y="4679950"/>
            <a:ext cx="138113" cy="968375"/>
            <a:chOff x="2710" y="3345"/>
            <a:chExt cx="87" cy="610"/>
          </a:xfrm>
        </p:grpSpPr>
        <p:sp>
          <p:nvSpPr>
            <p:cNvPr id="15533" name="Rectangle 1197"/>
            <p:cNvSpPr>
              <a:spLocks noChangeAspect="1" noChangeArrowheads="1"/>
            </p:cNvSpPr>
            <p:nvPr/>
          </p:nvSpPr>
          <p:spPr bwMode="auto">
            <a:xfrm>
              <a:off x="2724" y="3345"/>
              <a:ext cx="53" cy="610"/>
            </a:xfrm>
            <a:prstGeom prst="rect">
              <a:avLst/>
            </a:prstGeom>
            <a:gradFill rotWithShape="1">
              <a:gsLst>
                <a:gs pos="0">
                  <a:schemeClr val="bg2">
                    <a:gamma/>
                    <a:shade val="6275"/>
                    <a:invGamma/>
                  </a:schemeClr>
                </a:gs>
                <a:gs pos="50000">
                  <a:schemeClr val="bg2"/>
                </a:gs>
                <a:gs pos="100000">
                  <a:schemeClr val="bg2">
                    <a:gamma/>
                    <a:shade val="6275"/>
                    <a:invGamma/>
                  </a:schemeClr>
                </a:gs>
              </a:gsLst>
              <a:lin ang="0" scaled="1"/>
            </a:gradFill>
            <a:ln w="9525">
              <a:solidFill>
                <a:schemeClr val="tx1"/>
              </a:solidFill>
              <a:miter lim="800000"/>
              <a:headEnd/>
              <a:tailEnd/>
            </a:ln>
            <a:effec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509" name="AutoShape 1198"/>
            <p:cNvSpPr>
              <a:spLocks noChangeAspect="1" noChangeArrowheads="1"/>
            </p:cNvSpPr>
            <p:nvPr/>
          </p:nvSpPr>
          <p:spPr bwMode="auto">
            <a:xfrm>
              <a:off x="2710" y="3635"/>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510" name="AutoShape 1199"/>
            <p:cNvSpPr>
              <a:spLocks noChangeAspect="1" noChangeArrowheads="1"/>
            </p:cNvSpPr>
            <p:nvPr/>
          </p:nvSpPr>
          <p:spPr bwMode="auto">
            <a:xfrm>
              <a:off x="2710" y="3796"/>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sp>
        <p:nvSpPr>
          <p:cNvPr id="221202" name="AutoShape 1200"/>
          <p:cNvSpPr>
            <a:spLocks noChangeArrowheads="1"/>
          </p:cNvSpPr>
          <p:nvPr/>
        </p:nvSpPr>
        <p:spPr bwMode="auto">
          <a:xfrm>
            <a:off x="7151688" y="4587875"/>
            <a:ext cx="549275" cy="277813"/>
          </a:xfrm>
          <a:prstGeom prst="roundRect">
            <a:avLst>
              <a:gd name="adj" fmla="val 50000"/>
            </a:avLst>
          </a:prstGeom>
          <a:solidFill>
            <a:srgbClr val="6C7D77"/>
          </a:solidFill>
          <a:ln w="9525">
            <a:solidFill>
              <a:srgbClr val="DDDDDD"/>
            </a:solidFill>
            <a:round/>
            <a:headEnd/>
            <a:tailEnd/>
          </a:ln>
        </p:spPr>
        <p:txBody>
          <a:bodyPr wrap="none" anchor="ctr"/>
          <a:lstStyle/>
          <a:p>
            <a:pPr algn="ctr"/>
            <a:r>
              <a:rPr lang="en-US" sz="1000" smtClean="0">
                <a:solidFill>
                  <a:srgbClr val="FFFBF3"/>
                </a:solidFill>
                <a:ea typeface="ＭＳ Ｐゴシック" charset="0"/>
                <a:cs typeface="ＭＳ Ｐゴシック" charset="0"/>
              </a:rPr>
              <a:t>FLT3</a:t>
            </a:r>
            <a:endParaRPr lang="en-US" sz="1000" smtClean="0">
              <a:solidFill>
                <a:srgbClr val="FFFBF3"/>
              </a:solidFill>
              <a:ea typeface="ＭＳ Ｐゴシック" charset="0"/>
              <a:cs typeface="ＭＳ Ｐゴシック" charset="0"/>
              <a:sym typeface="Symbol" charset="0"/>
            </a:endParaRPr>
          </a:p>
        </p:txBody>
      </p:sp>
      <p:grpSp>
        <p:nvGrpSpPr>
          <p:cNvPr id="221203" name="Group 1201"/>
          <p:cNvGrpSpPr>
            <a:grpSpLocks/>
          </p:cNvGrpSpPr>
          <p:nvPr/>
        </p:nvGrpSpPr>
        <p:grpSpPr bwMode="auto">
          <a:xfrm>
            <a:off x="2297113" y="4662488"/>
            <a:ext cx="138112" cy="968375"/>
            <a:chOff x="2587" y="3331"/>
            <a:chExt cx="87" cy="610"/>
          </a:xfrm>
        </p:grpSpPr>
        <p:sp>
          <p:nvSpPr>
            <p:cNvPr id="277505" name="Rectangle 1202"/>
            <p:cNvSpPr>
              <a:spLocks noChangeAspect="1" noChangeArrowheads="1"/>
            </p:cNvSpPr>
            <p:nvPr/>
          </p:nvSpPr>
          <p:spPr bwMode="auto">
            <a:xfrm>
              <a:off x="2601" y="3331"/>
              <a:ext cx="53" cy="610"/>
            </a:xfrm>
            <a:prstGeom prst="rect">
              <a:avLst/>
            </a:prstGeom>
            <a:gradFill rotWithShape="1">
              <a:gsLst>
                <a:gs pos="0">
                  <a:srgbClr val="0C0D0D"/>
                </a:gs>
                <a:gs pos="50000">
                  <a:srgbClr val="C5CDCA"/>
                </a:gs>
                <a:gs pos="100000">
                  <a:srgbClr val="0C0D0D"/>
                </a:gs>
              </a:gsLst>
              <a:lin ang="0" scaled="1"/>
            </a:gradFill>
            <a:ln w="9525">
              <a:solidFill>
                <a:schemeClr val="tx1"/>
              </a:solidFill>
              <a:miter lim="800000"/>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506" name="AutoShape 1203"/>
            <p:cNvSpPr>
              <a:spLocks noChangeAspect="1" noChangeArrowheads="1"/>
            </p:cNvSpPr>
            <p:nvPr/>
          </p:nvSpPr>
          <p:spPr bwMode="auto">
            <a:xfrm>
              <a:off x="2587" y="3621"/>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507" name="AutoShape 1204"/>
            <p:cNvSpPr>
              <a:spLocks noChangeAspect="1" noChangeArrowheads="1"/>
            </p:cNvSpPr>
            <p:nvPr/>
          </p:nvSpPr>
          <p:spPr bwMode="auto">
            <a:xfrm>
              <a:off x="2587" y="3782"/>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grpSp>
        <p:nvGrpSpPr>
          <p:cNvPr id="221204" name="Group 1205"/>
          <p:cNvGrpSpPr>
            <a:grpSpLocks/>
          </p:cNvGrpSpPr>
          <p:nvPr/>
        </p:nvGrpSpPr>
        <p:grpSpPr bwMode="auto">
          <a:xfrm>
            <a:off x="2492375" y="4662488"/>
            <a:ext cx="138113" cy="968375"/>
            <a:chOff x="2710" y="3345"/>
            <a:chExt cx="87" cy="610"/>
          </a:xfrm>
        </p:grpSpPr>
        <p:sp>
          <p:nvSpPr>
            <p:cNvPr id="277502" name="Rectangle 1206"/>
            <p:cNvSpPr>
              <a:spLocks noChangeAspect="1" noChangeArrowheads="1"/>
            </p:cNvSpPr>
            <p:nvPr/>
          </p:nvSpPr>
          <p:spPr bwMode="auto">
            <a:xfrm>
              <a:off x="2724" y="3345"/>
              <a:ext cx="53" cy="610"/>
            </a:xfrm>
            <a:prstGeom prst="rect">
              <a:avLst/>
            </a:prstGeom>
            <a:gradFill rotWithShape="1">
              <a:gsLst>
                <a:gs pos="0">
                  <a:srgbClr val="0C0D0D"/>
                </a:gs>
                <a:gs pos="50000">
                  <a:srgbClr val="C5CDCA"/>
                </a:gs>
                <a:gs pos="100000">
                  <a:srgbClr val="0C0D0D"/>
                </a:gs>
              </a:gsLst>
              <a:lin ang="0" scaled="1"/>
            </a:gradFill>
            <a:ln w="9525">
              <a:solidFill>
                <a:schemeClr val="tx1"/>
              </a:solidFill>
              <a:miter lim="800000"/>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503" name="AutoShape 1207"/>
            <p:cNvSpPr>
              <a:spLocks noChangeAspect="1" noChangeArrowheads="1"/>
            </p:cNvSpPr>
            <p:nvPr/>
          </p:nvSpPr>
          <p:spPr bwMode="auto">
            <a:xfrm>
              <a:off x="2710" y="3635"/>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504" name="AutoShape 1208"/>
            <p:cNvSpPr>
              <a:spLocks noChangeAspect="1" noChangeArrowheads="1"/>
            </p:cNvSpPr>
            <p:nvPr/>
          </p:nvSpPr>
          <p:spPr bwMode="auto">
            <a:xfrm>
              <a:off x="2710" y="3796"/>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sp>
        <p:nvSpPr>
          <p:cNvPr id="221205" name="AutoShape 1209"/>
          <p:cNvSpPr>
            <a:spLocks noChangeArrowheads="1"/>
          </p:cNvSpPr>
          <p:nvPr/>
        </p:nvSpPr>
        <p:spPr bwMode="auto">
          <a:xfrm>
            <a:off x="2178050" y="4589463"/>
            <a:ext cx="549275" cy="277812"/>
          </a:xfrm>
          <a:prstGeom prst="roundRect">
            <a:avLst>
              <a:gd name="adj" fmla="val 50000"/>
            </a:avLst>
          </a:prstGeom>
          <a:solidFill>
            <a:srgbClr val="6C7D77"/>
          </a:solidFill>
          <a:ln w="9525">
            <a:solidFill>
              <a:srgbClr val="A7B3AF"/>
            </a:solidFill>
            <a:round/>
            <a:headEnd/>
            <a:tailEnd/>
          </a:ln>
        </p:spPr>
        <p:txBody>
          <a:bodyPr wrap="none" anchor="ctr"/>
          <a:lstStyle/>
          <a:p>
            <a:pPr algn="ctr"/>
            <a:r>
              <a:rPr lang="en-US" sz="1000" smtClean="0">
                <a:solidFill>
                  <a:srgbClr val="C5CDCA"/>
                </a:solidFill>
                <a:ea typeface="ＭＳ Ｐゴシック" charset="0"/>
                <a:cs typeface="ＭＳ Ｐゴシック" charset="0"/>
              </a:rPr>
              <a:t>cKIT</a:t>
            </a:r>
            <a:endParaRPr lang="en-US" sz="1000" smtClean="0">
              <a:solidFill>
                <a:srgbClr val="C5CDCA"/>
              </a:solidFill>
              <a:ea typeface="ＭＳ Ｐゴシック" charset="0"/>
              <a:cs typeface="ＭＳ Ｐゴシック" charset="0"/>
              <a:sym typeface="Symbol" charset="0"/>
            </a:endParaRPr>
          </a:p>
        </p:txBody>
      </p:sp>
      <p:grpSp>
        <p:nvGrpSpPr>
          <p:cNvPr id="221206" name="Group 1210"/>
          <p:cNvGrpSpPr>
            <a:grpSpLocks/>
          </p:cNvGrpSpPr>
          <p:nvPr/>
        </p:nvGrpSpPr>
        <p:grpSpPr bwMode="auto">
          <a:xfrm>
            <a:off x="5630863" y="4668838"/>
            <a:ext cx="138112" cy="968375"/>
            <a:chOff x="2587" y="3331"/>
            <a:chExt cx="87" cy="610"/>
          </a:xfrm>
        </p:grpSpPr>
        <p:sp>
          <p:nvSpPr>
            <p:cNvPr id="277499" name="Rectangle 1211"/>
            <p:cNvSpPr>
              <a:spLocks noChangeAspect="1" noChangeArrowheads="1"/>
            </p:cNvSpPr>
            <p:nvPr/>
          </p:nvSpPr>
          <p:spPr bwMode="auto">
            <a:xfrm>
              <a:off x="2601" y="3331"/>
              <a:ext cx="53" cy="610"/>
            </a:xfrm>
            <a:prstGeom prst="rect">
              <a:avLst/>
            </a:prstGeom>
            <a:gradFill rotWithShape="1">
              <a:gsLst>
                <a:gs pos="0">
                  <a:srgbClr val="100C0C"/>
                </a:gs>
                <a:gs pos="50000">
                  <a:srgbClr val="FFB9B9"/>
                </a:gs>
                <a:gs pos="100000">
                  <a:srgbClr val="100C0C"/>
                </a:gs>
              </a:gsLst>
              <a:lin ang="0" scaled="1"/>
            </a:gradFill>
            <a:ln w="9525">
              <a:solidFill>
                <a:schemeClr val="tx1"/>
              </a:solidFill>
              <a:miter lim="800000"/>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500" name="AutoShape 1212"/>
            <p:cNvSpPr>
              <a:spLocks noChangeAspect="1" noChangeArrowheads="1"/>
            </p:cNvSpPr>
            <p:nvPr/>
          </p:nvSpPr>
          <p:spPr bwMode="auto">
            <a:xfrm>
              <a:off x="2587" y="3621"/>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501" name="AutoShape 1213"/>
            <p:cNvSpPr>
              <a:spLocks noChangeAspect="1" noChangeArrowheads="1"/>
            </p:cNvSpPr>
            <p:nvPr/>
          </p:nvSpPr>
          <p:spPr bwMode="auto">
            <a:xfrm>
              <a:off x="2587" y="3782"/>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grpSp>
        <p:nvGrpSpPr>
          <p:cNvPr id="221207" name="Group 1214"/>
          <p:cNvGrpSpPr>
            <a:grpSpLocks/>
          </p:cNvGrpSpPr>
          <p:nvPr/>
        </p:nvGrpSpPr>
        <p:grpSpPr bwMode="auto">
          <a:xfrm>
            <a:off x="5826125" y="4668838"/>
            <a:ext cx="138113" cy="968375"/>
            <a:chOff x="2710" y="3345"/>
            <a:chExt cx="87" cy="610"/>
          </a:xfrm>
        </p:grpSpPr>
        <p:sp>
          <p:nvSpPr>
            <p:cNvPr id="277496" name="Rectangle 1215"/>
            <p:cNvSpPr>
              <a:spLocks noChangeAspect="1" noChangeArrowheads="1"/>
            </p:cNvSpPr>
            <p:nvPr/>
          </p:nvSpPr>
          <p:spPr bwMode="auto">
            <a:xfrm>
              <a:off x="2724" y="3345"/>
              <a:ext cx="53" cy="610"/>
            </a:xfrm>
            <a:prstGeom prst="rect">
              <a:avLst/>
            </a:prstGeom>
            <a:gradFill rotWithShape="1">
              <a:gsLst>
                <a:gs pos="0">
                  <a:srgbClr val="100C0C"/>
                </a:gs>
                <a:gs pos="50000">
                  <a:srgbClr val="FFB9B9"/>
                </a:gs>
                <a:gs pos="100000">
                  <a:srgbClr val="100C0C"/>
                </a:gs>
              </a:gsLst>
              <a:lin ang="0" scaled="1"/>
            </a:gradFill>
            <a:ln w="9525">
              <a:solidFill>
                <a:schemeClr val="tx1"/>
              </a:solidFill>
              <a:miter lim="800000"/>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497" name="AutoShape 1216"/>
            <p:cNvSpPr>
              <a:spLocks noChangeAspect="1" noChangeArrowheads="1"/>
            </p:cNvSpPr>
            <p:nvPr/>
          </p:nvSpPr>
          <p:spPr bwMode="auto">
            <a:xfrm>
              <a:off x="2710" y="3635"/>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498" name="AutoShape 1217"/>
            <p:cNvSpPr>
              <a:spLocks noChangeAspect="1" noChangeArrowheads="1"/>
            </p:cNvSpPr>
            <p:nvPr/>
          </p:nvSpPr>
          <p:spPr bwMode="auto">
            <a:xfrm>
              <a:off x="2710" y="3796"/>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sp>
        <p:nvSpPr>
          <p:cNvPr id="221208" name="AutoShape 1218"/>
          <p:cNvSpPr>
            <a:spLocks noChangeArrowheads="1"/>
          </p:cNvSpPr>
          <p:nvPr/>
        </p:nvSpPr>
        <p:spPr bwMode="auto">
          <a:xfrm>
            <a:off x="5511800" y="4595813"/>
            <a:ext cx="549275" cy="277812"/>
          </a:xfrm>
          <a:prstGeom prst="roundRect">
            <a:avLst>
              <a:gd name="adj" fmla="val 50000"/>
            </a:avLst>
          </a:prstGeom>
          <a:solidFill>
            <a:srgbClr val="6C7D77"/>
          </a:solidFill>
          <a:ln w="9525">
            <a:solidFill>
              <a:srgbClr val="FFB9B9"/>
            </a:solidFill>
            <a:round/>
            <a:headEnd/>
            <a:tailEnd/>
          </a:ln>
        </p:spPr>
        <p:txBody>
          <a:bodyPr wrap="none" anchor="ctr"/>
          <a:lstStyle/>
          <a:p>
            <a:pPr algn="ctr"/>
            <a:r>
              <a:rPr lang="en-US" sz="1000" smtClean="0">
                <a:solidFill>
                  <a:srgbClr val="FFB9B9"/>
                </a:solidFill>
                <a:ea typeface="ＭＳ Ｐゴシック" charset="0"/>
                <a:cs typeface="ＭＳ Ｐゴシック" charset="0"/>
              </a:rPr>
              <a:t>PDGFR</a:t>
            </a:r>
            <a:r>
              <a:rPr lang="en-US" sz="1000" smtClean="0">
                <a:solidFill>
                  <a:srgbClr val="FFB9B9"/>
                </a:solidFill>
                <a:ea typeface="ＭＳ Ｐゴシック" charset="0"/>
                <a:cs typeface="ＭＳ Ｐゴシック" charset="0"/>
                <a:sym typeface="Symbol" charset="0"/>
              </a:rPr>
              <a:t></a:t>
            </a:r>
          </a:p>
        </p:txBody>
      </p:sp>
      <p:grpSp>
        <p:nvGrpSpPr>
          <p:cNvPr id="221209" name="Group 1219"/>
          <p:cNvGrpSpPr>
            <a:grpSpLocks/>
          </p:cNvGrpSpPr>
          <p:nvPr/>
        </p:nvGrpSpPr>
        <p:grpSpPr bwMode="auto">
          <a:xfrm>
            <a:off x="4002088" y="4679950"/>
            <a:ext cx="138112" cy="968375"/>
            <a:chOff x="2587" y="3331"/>
            <a:chExt cx="87" cy="610"/>
          </a:xfrm>
        </p:grpSpPr>
        <p:sp>
          <p:nvSpPr>
            <p:cNvPr id="277493" name="Rectangle 1220"/>
            <p:cNvSpPr>
              <a:spLocks noChangeAspect="1" noChangeArrowheads="1"/>
            </p:cNvSpPr>
            <p:nvPr/>
          </p:nvSpPr>
          <p:spPr bwMode="auto">
            <a:xfrm>
              <a:off x="2601" y="3331"/>
              <a:ext cx="53" cy="610"/>
            </a:xfrm>
            <a:prstGeom prst="rect">
              <a:avLst/>
            </a:prstGeom>
            <a:gradFill rotWithShape="1">
              <a:gsLst>
                <a:gs pos="0">
                  <a:srgbClr val="BFBFBF"/>
                </a:gs>
                <a:gs pos="50000">
                  <a:srgbClr val="DDDDDD"/>
                </a:gs>
                <a:gs pos="100000">
                  <a:srgbClr val="BFBFBF"/>
                </a:gs>
              </a:gsLst>
              <a:lin ang="0" scaled="1"/>
            </a:gradFill>
            <a:ln w="9525">
              <a:solidFill>
                <a:schemeClr val="tx1"/>
              </a:solidFill>
              <a:miter lim="800000"/>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494" name="AutoShape 1221"/>
            <p:cNvSpPr>
              <a:spLocks noChangeAspect="1" noChangeArrowheads="1"/>
            </p:cNvSpPr>
            <p:nvPr/>
          </p:nvSpPr>
          <p:spPr bwMode="auto">
            <a:xfrm>
              <a:off x="2587" y="3621"/>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495" name="AutoShape 1222"/>
            <p:cNvSpPr>
              <a:spLocks noChangeAspect="1" noChangeArrowheads="1"/>
            </p:cNvSpPr>
            <p:nvPr/>
          </p:nvSpPr>
          <p:spPr bwMode="auto">
            <a:xfrm>
              <a:off x="2587" y="3782"/>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grpSp>
        <p:nvGrpSpPr>
          <p:cNvPr id="221210" name="Group 1223"/>
          <p:cNvGrpSpPr>
            <a:grpSpLocks/>
          </p:cNvGrpSpPr>
          <p:nvPr/>
        </p:nvGrpSpPr>
        <p:grpSpPr bwMode="auto">
          <a:xfrm>
            <a:off x="4197350" y="4679950"/>
            <a:ext cx="138113" cy="968375"/>
            <a:chOff x="2710" y="3345"/>
            <a:chExt cx="87" cy="610"/>
          </a:xfrm>
        </p:grpSpPr>
        <p:sp>
          <p:nvSpPr>
            <p:cNvPr id="277490" name="Rectangle 1224"/>
            <p:cNvSpPr>
              <a:spLocks noChangeAspect="1" noChangeArrowheads="1"/>
            </p:cNvSpPr>
            <p:nvPr/>
          </p:nvSpPr>
          <p:spPr bwMode="auto">
            <a:xfrm>
              <a:off x="2724" y="3345"/>
              <a:ext cx="53" cy="610"/>
            </a:xfrm>
            <a:prstGeom prst="rect">
              <a:avLst/>
            </a:prstGeom>
            <a:gradFill rotWithShape="1">
              <a:gsLst>
                <a:gs pos="0">
                  <a:srgbClr val="A9A9A9"/>
                </a:gs>
                <a:gs pos="50000">
                  <a:srgbClr val="DDDDDD"/>
                </a:gs>
                <a:gs pos="100000">
                  <a:srgbClr val="A9A9A9"/>
                </a:gs>
              </a:gsLst>
              <a:lin ang="0" scaled="1"/>
            </a:gradFill>
            <a:ln w="9525">
              <a:solidFill>
                <a:schemeClr val="tx1"/>
              </a:solidFill>
              <a:miter lim="800000"/>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77491" name="AutoShape 1225"/>
            <p:cNvSpPr>
              <a:spLocks noChangeAspect="1" noChangeArrowheads="1"/>
            </p:cNvSpPr>
            <p:nvPr/>
          </p:nvSpPr>
          <p:spPr bwMode="auto">
            <a:xfrm>
              <a:off x="2710" y="3635"/>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sp>
          <p:nvSpPr>
            <p:cNvPr id="277492" name="AutoShape 1226"/>
            <p:cNvSpPr>
              <a:spLocks noChangeAspect="1" noChangeArrowheads="1"/>
            </p:cNvSpPr>
            <p:nvPr/>
          </p:nvSpPr>
          <p:spPr bwMode="auto">
            <a:xfrm>
              <a:off x="2710" y="3796"/>
              <a:ext cx="87" cy="138"/>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sp>
        <p:nvSpPr>
          <p:cNvPr id="221211" name="AutoShape 1227"/>
          <p:cNvSpPr>
            <a:spLocks noChangeArrowheads="1"/>
          </p:cNvSpPr>
          <p:nvPr/>
        </p:nvSpPr>
        <p:spPr bwMode="auto">
          <a:xfrm>
            <a:off x="3836988" y="4606925"/>
            <a:ext cx="657225" cy="277813"/>
          </a:xfrm>
          <a:prstGeom prst="roundRect">
            <a:avLst>
              <a:gd name="adj" fmla="val 50000"/>
            </a:avLst>
          </a:prstGeom>
          <a:solidFill>
            <a:srgbClr val="D6DCDA"/>
          </a:solidFill>
          <a:ln w="9525">
            <a:solidFill>
              <a:srgbClr val="655555"/>
            </a:solidFill>
            <a:round/>
            <a:headEnd/>
            <a:tailEnd/>
          </a:ln>
        </p:spPr>
        <p:txBody>
          <a:bodyPr wrap="none" anchor="ctr"/>
          <a:lstStyle/>
          <a:p>
            <a:pPr algn="ctr"/>
            <a:r>
              <a:rPr lang="en-US" sz="1000" smtClean="0">
                <a:solidFill>
                  <a:srgbClr val="655555"/>
                </a:solidFill>
                <a:ea typeface="ＭＳ Ｐゴシック" charset="0"/>
                <a:cs typeface="ＭＳ Ｐゴシック" charset="0"/>
              </a:rPr>
              <a:t>VEGFR1/2</a:t>
            </a:r>
            <a:endParaRPr lang="en-US" sz="1000" smtClean="0">
              <a:solidFill>
                <a:srgbClr val="655555"/>
              </a:solidFill>
              <a:ea typeface="ＭＳ Ｐゴシック" charset="0"/>
              <a:cs typeface="ＭＳ Ｐゴシック" charset="0"/>
              <a:sym typeface="Symbol" charset="0"/>
            </a:endParaRPr>
          </a:p>
        </p:txBody>
      </p:sp>
      <p:grpSp>
        <p:nvGrpSpPr>
          <p:cNvPr id="221212" name="Group 1228"/>
          <p:cNvGrpSpPr>
            <a:grpSpLocks/>
          </p:cNvGrpSpPr>
          <p:nvPr/>
        </p:nvGrpSpPr>
        <p:grpSpPr bwMode="auto">
          <a:xfrm>
            <a:off x="982663" y="1973263"/>
            <a:ext cx="1184275" cy="996950"/>
            <a:chOff x="334" y="747"/>
            <a:chExt cx="746" cy="628"/>
          </a:xfrm>
          <a:noFill/>
        </p:grpSpPr>
        <p:sp>
          <p:nvSpPr>
            <p:cNvPr id="277399" name="AutoShape 1229"/>
            <p:cNvSpPr>
              <a:spLocks noChangeArrowheads="1"/>
            </p:cNvSpPr>
            <p:nvPr/>
          </p:nvSpPr>
          <p:spPr bwMode="auto">
            <a:xfrm>
              <a:off x="334" y="747"/>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7400" name="Text Box 1230"/>
            <p:cNvSpPr txBox="1">
              <a:spLocks noChangeArrowheads="1"/>
            </p:cNvSpPr>
            <p:nvPr/>
          </p:nvSpPr>
          <p:spPr bwMode="auto">
            <a:xfrm>
              <a:off x="493" y="773"/>
              <a:ext cx="399" cy="252"/>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Imatinib</a:t>
              </a:r>
              <a:endParaRPr lang="en-US" sz="1000" dirty="0" smtClean="0">
                <a:solidFill>
                  <a:srgbClr val="FFFFFF"/>
                </a:solidFill>
              </a:endParaRPr>
            </a:p>
            <a:p>
              <a:pPr algn="l" eaLnBrk="1" hangingPunct="1"/>
              <a:r>
                <a:rPr lang="en-US" sz="800" b="0" dirty="0" err="1" smtClean="0">
                  <a:solidFill>
                    <a:srgbClr val="FFFFFF"/>
                  </a:solidFill>
                </a:rPr>
                <a:t>Gleevec</a:t>
              </a:r>
              <a:r>
                <a:rPr lang="en-US" sz="1000" b="0" dirty="0" smtClean="0">
                  <a:solidFill>
                    <a:srgbClr val="FFFFFF"/>
                  </a:solidFill>
                </a:rPr>
                <a:t> </a:t>
              </a:r>
            </a:p>
          </p:txBody>
        </p:sp>
        <p:grpSp>
          <p:nvGrpSpPr>
            <p:cNvPr id="277401" name="Group 1231"/>
            <p:cNvGrpSpPr>
              <a:grpSpLocks noChangeAspect="1"/>
            </p:cNvGrpSpPr>
            <p:nvPr/>
          </p:nvGrpSpPr>
          <p:grpSpPr bwMode="auto">
            <a:xfrm>
              <a:off x="390" y="1023"/>
              <a:ext cx="628" cy="266"/>
              <a:chOff x="2103" y="1009"/>
              <a:chExt cx="1245" cy="527"/>
            </a:xfrm>
            <a:grpFill/>
          </p:grpSpPr>
          <p:sp>
            <p:nvSpPr>
              <p:cNvPr id="277402" name="Line 1232"/>
              <p:cNvSpPr>
                <a:spLocks noChangeAspect="1" noChangeShapeType="1"/>
              </p:cNvSpPr>
              <p:nvPr/>
            </p:nvSpPr>
            <p:spPr bwMode="auto">
              <a:xfrm flipH="1" flipV="1">
                <a:off x="2333" y="1081"/>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3" name="Line 1233"/>
              <p:cNvSpPr>
                <a:spLocks noChangeAspect="1" noChangeShapeType="1"/>
              </p:cNvSpPr>
              <p:nvPr/>
            </p:nvSpPr>
            <p:spPr bwMode="auto">
              <a:xfrm flipH="1" flipV="1">
                <a:off x="2309" y="1081"/>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4" name="Line 1234"/>
              <p:cNvSpPr>
                <a:spLocks noChangeAspect="1" noChangeShapeType="1"/>
              </p:cNvSpPr>
              <p:nvPr/>
            </p:nvSpPr>
            <p:spPr bwMode="auto">
              <a:xfrm flipH="1" flipV="1">
                <a:off x="2309" y="1099"/>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5" name="Line 1235"/>
              <p:cNvSpPr>
                <a:spLocks noChangeAspect="1" noChangeShapeType="1"/>
              </p:cNvSpPr>
              <p:nvPr/>
            </p:nvSpPr>
            <p:spPr bwMode="auto">
              <a:xfrm rot="15995416" flipV="1">
                <a:off x="3112" y="99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6" name="Line 1236"/>
              <p:cNvSpPr>
                <a:spLocks noChangeAspect="1" noChangeShapeType="1"/>
              </p:cNvSpPr>
              <p:nvPr/>
            </p:nvSpPr>
            <p:spPr bwMode="auto">
              <a:xfrm flipH="1" flipV="1">
                <a:off x="3172" y="1053"/>
                <a:ext cx="0" cy="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7" name="Line 1237"/>
              <p:cNvSpPr>
                <a:spLocks noChangeAspect="1" noChangeShapeType="1"/>
              </p:cNvSpPr>
              <p:nvPr/>
            </p:nvSpPr>
            <p:spPr bwMode="auto">
              <a:xfrm rot="5604584">
                <a:off x="3106" y="1148"/>
                <a:ext cx="33" cy="5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8" name="Line 1238"/>
              <p:cNvSpPr>
                <a:spLocks noChangeAspect="1" noChangeShapeType="1"/>
              </p:cNvSpPr>
              <p:nvPr/>
            </p:nvSpPr>
            <p:spPr bwMode="auto">
              <a:xfrm rot="15995416" flipH="1">
                <a:off x="3040" y="113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09" name="Line 1239"/>
              <p:cNvSpPr>
                <a:spLocks noChangeAspect="1" noChangeShapeType="1"/>
              </p:cNvSpPr>
              <p:nvPr/>
            </p:nvSpPr>
            <p:spPr bwMode="auto">
              <a:xfrm flipH="1" flipV="1">
                <a:off x="3184" y="112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0" name="Line 1240"/>
              <p:cNvSpPr>
                <a:spLocks noChangeAspect="1" noChangeShapeType="1"/>
              </p:cNvSpPr>
              <p:nvPr/>
            </p:nvSpPr>
            <p:spPr bwMode="auto">
              <a:xfrm flipH="1" flipV="1">
                <a:off x="3160" y="112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1" name="Line 1241"/>
              <p:cNvSpPr>
                <a:spLocks noChangeAspect="1" noChangeShapeType="1"/>
              </p:cNvSpPr>
              <p:nvPr/>
            </p:nvSpPr>
            <p:spPr bwMode="auto">
              <a:xfrm flipH="1" flipV="1">
                <a:off x="3160" y="1126"/>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2" name="Line 1242"/>
              <p:cNvSpPr>
                <a:spLocks noChangeAspect="1" noChangeShapeType="1"/>
              </p:cNvSpPr>
              <p:nvPr/>
            </p:nvSpPr>
            <p:spPr bwMode="auto">
              <a:xfrm rot="5604584">
                <a:off x="3059" y="1001"/>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3" name="Line 1243"/>
              <p:cNvSpPr>
                <a:spLocks noChangeAspect="1" noChangeShapeType="1"/>
              </p:cNvSpPr>
              <p:nvPr/>
            </p:nvSpPr>
            <p:spPr bwMode="auto">
              <a:xfrm flipH="1" flipV="1">
                <a:off x="3027" y="1080"/>
                <a:ext cx="0" cy="6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4" name="Line 1244"/>
              <p:cNvSpPr>
                <a:spLocks noChangeAspect="1" noChangeShapeType="1"/>
              </p:cNvSpPr>
              <p:nvPr/>
            </p:nvSpPr>
            <p:spPr bwMode="auto">
              <a:xfrm flipH="1" flipV="1">
                <a:off x="3041" y="1038"/>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5" name="Line 1245"/>
              <p:cNvSpPr>
                <a:spLocks noChangeAspect="1" noChangeShapeType="1"/>
              </p:cNvSpPr>
              <p:nvPr/>
            </p:nvSpPr>
            <p:spPr bwMode="auto">
              <a:xfrm flipH="1" flipV="1">
                <a:off x="3017" y="1038"/>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6" name="Line 1246"/>
              <p:cNvSpPr>
                <a:spLocks noChangeAspect="1" noChangeShapeType="1"/>
              </p:cNvSpPr>
              <p:nvPr/>
            </p:nvSpPr>
            <p:spPr bwMode="auto">
              <a:xfrm flipH="1" flipV="1">
                <a:off x="3017" y="1038"/>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7" name="Line 1247"/>
              <p:cNvSpPr>
                <a:spLocks noChangeAspect="1" noChangeShapeType="1"/>
              </p:cNvSpPr>
              <p:nvPr/>
            </p:nvSpPr>
            <p:spPr bwMode="auto">
              <a:xfrm>
                <a:off x="2176" y="1316"/>
                <a:ext cx="0" cy="4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8" name="Line 1248"/>
              <p:cNvSpPr>
                <a:spLocks noChangeAspect="1" noChangeShapeType="1"/>
              </p:cNvSpPr>
              <p:nvPr/>
            </p:nvSpPr>
            <p:spPr bwMode="auto">
              <a:xfrm rot="15995416" flipV="1">
                <a:off x="2349" y="1141"/>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19" name="Line 1249"/>
              <p:cNvSpPr>
                <a:spLocks noChangeAspect="1" noChangeShapeType="1"/>
              </p:cNvSpPr>
              <p:nvPr/>
            </p:nvSpPr>
            <p:spPr bwMode="auto">
              <a:xfrm rot="5604584" flipH="1" flipV="1">
                <a:off x="2256" y="1144"/>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0" name="Line 1250"/>
              <p:cNvSpPr>
                <a:spLocks noChangeAspect="1" noChangeShapeType="1"/>
              </p:cNvSpPr>
              <p:nvPr/>
            </p:nvSpPr>
            <p:spPr bwMode="auto">
              <a:xfrm flipH="1" flipV="1">
                <a:off x="2333" y="112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1" name="Line 1251"/>
              <p:cNvSpPr>
                <a:spLocks noChangeAspect="1" noChangeShapeType="1"/>
              </p:cNvSpPr>
              <p:nvPr/>
            </p:nvSpPr>
            <p:spPr bwMode="auto">
              <a:xfrm flipH="1" flipV="1">
                <a:off x="2309" y="112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2" name="Line 1252"/>
              <p:cNvSpPr>
                <a:spLocks noChangeAspect="1" noChangeShapeType="1"/>
              </p:cNvSpPr>
              <p:nvPr/>
            </p:nvSpPr>
            <p:spPr bwMode="auto">
              <a:xfrm flipH="1" flipV="1">
                <a:off x="2309" y="1126"/>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3" name="Line 1253"/>
              <p:cNvSpPr>
                <a:spLocks noChangeAspect="1" noChangeShapeType="1"/>
              </p:cNvSpPr>
              <p:nvPr/>
            </p:nvSpPr>
            <p:spPr bwMode="auto">
              <a:xfrm rot="15995416" flipV="1">
                <a:off x="2639" y="1136"/>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4" name="Line 1254"/>
              <p:cNvSpPr>
                <a:spLocks noChangeAspect="1" noChangeShapeType="1"/>
              </p:cNvSpPr>
              <p:nvPr/>
            </p:nvSpPr>
            <p:spPr bwMode="auto">
              <a:xfrm rot="5604584" flipH="1" flipV="1">
                <a:off x="2544" y="1140"/>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5" name="Line 1255"/>
              <p:cNvSpPr>
                <a:spLocks noChangeAspect="1" noChangeShapeType="1"/>
              </p:cNvSpPr>
              <p:nvPr/>
            </p:nvSpPr>
            <p:spPr bwMode="auto">
              <a:xfrm flipH="1" flipV="1">
                <a:off x="2621" y="1122"/>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6" name="Line 1256"/>
              <p:cNvSpPr>
                <a:spLocks noChangeAspect="1" noChangeShapeType="1"/>
              </p:cNvSpPr>
              <p:nvPr/>
            </p:nvSpPr>
            <p:spPr bwMode="auto">
              <a:xfrm flipH="1" flipV="1">
                <a:off x="2597" y="1122"/>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7" name="Line 1257"/>
              <p:cNvSpPr>
                <a:spLocks noChangeAspect="1" noChangeShapeType="1"/>
              </p:cNvSpPr>
              <p:nvPr/>
            </p:nvSpPr>
            <p:spPr bwMode="auto">
              <a:xfrm flipH="1" flipV="1">
                <a:off x="2597" y="1122"/>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8" name="Line 1258"/>
              <p:cNvSpPr>
                <a:spLocks noChangeAspect="1" noChangeShapeType="1"/>
              </p:cNvSpPr>
              <p:nvPr/>
            </p:nvSpPr>
            <p:spPr bwMode="auto">
              <a:xfrm rot="5604584">
                <a:off x="2687" y="1133"/>
                <a:ext cx="38" cy="5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29" name="Line 1259"/>
              <p:cNvSpPr>
                <a:spLocks noChangeAspect="1" noChangeShapeType="1"/>
              </p:cNvSpPr>
              <p:nvPr/>
            </p:nvSpPr>
            <p:spPr bwMode="auto">
              <a:xfrm>
                <a:off x="2674" y="1183"/>
                <a:ext cx="0" cy="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0" name="Line 1260"/>
              <p:cNvSpPr>
                <a:spLocks noChangeAspect="1" noChangeShapeType="1"/>
              </p:cNvSpPr>
              <p:nvPr/>
            </p:nvSpPr>
            <p:spPr bwMode="auto">
              <a:xfrm>
                <a:off x="2688" y="1183"/>
                <a:ext cx="0" cy="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1" name="Oval 1261"/>
              <p:cNvSpPr>
                <a:spLocks noChangeAspect="1" noChangeArrowheads="1"/>
              </p:cNvSpPr>
              <p:nvPr/>
            </p:nvSpPr>
            <p:spPr bwMode="auto">
              <a:xfrm>
                <a:off x="2670" y="1232"/>
                <a:ext cx="24" cy="36"/>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432" name="Line 1262"/>
              <p:cNvSpPr>
                <a:spLocks noChangeAspect="1" noChangeShapeType="1"/>
              </p:cNvSpPr>
              <p:nvPr/>
            </p:nvSpPr>
            <p:spPr bwMode="auto">
              <a:xfrm rot="5604584">
                <a:off x="2349" y="1260"/>
                <a:ext cx="36"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3" name="Line 1263"/>
              <p:cNvSpPr>
                <a:spLocks noChangeAspect="1" noChangeShapeType="1"/>
              </p:cNvSpPr>
              <p:nvPr/>
            </p:nvSpPr>
            <p:spPr bwMode="auto">
              <a:xfrm rot="15995416" flipV="1">
                <a:off x="3202" y="1145"/>
                <a:ext cx="36"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4" name="Line 1264"/>
              <p:cNvSpPr>
                <a:spLocks noChangeAspect="1" noChangeShapeType="1"/>
              </p:cNvSpPr>
              <p:nvPr/>
            </p:nvSpPr>
            <p:spPr bwMode="auto">
              <a:xfrm flipH="1" flipV="1">
                <a:off x="2621" y="1075"/>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5" name="Line 1265"/>
              <p:cNvSpPr>
                <a:spLocks noChangeAspect="1" noChangeShapeType="1"/>
              </p:cNvSpPr>
              <p:nvPr/>
            </p:nvSpPr>
            <p:spPr bwMode="auto">
              <a:xfrm flipH="1" flipV="1">
                <a:off x="2597" y="1075"/>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6" name="Line 1266"/>
              <p:cNvSpPr>
                <a:spLocks noChangeAspect="1" noChangeShapeType="1"/>
              </p:cNvSpPr>
              <p:nvPr/>
            </p:nvSpPr>
            <p:spPr bwMode="auto">
              <a:xfrm flipH="1" flipV="1">
                <a:off x="2597" y="1093"/>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7" name="Line 1267"/>
              <p:cNvSpPr>
                <a:spLocks noChangeAspect="1" noChangeShapeType="1"/>
              </p:cNvSpPr>
              <p:nvPr/>
            </p:nvSpPr>
            <p:spPr bwMode="auto">
              <a:xfrm rot="15995416" flipH="1">
                <a:off x="2404" y="1253"/>
                <a:ext cx="48"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8" name="Line 1268"/>
              <p:cNvSpPr>
                <a:spLocks noChangeAspect="1" noChangeShapeType="1"/>
              </p:cNvSpPr>
              <p:nvPr/>
            </p:nvSpPr>
            <p:spPr bwMode="auto">
              <a:xfrm rot="5604584">
                <a:off x="2475" y="1253"/>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39" name="Line 1269"/>
              <p:cNvSpPr>
                <a:spLocks noChangeAspect="1" noChangeShapeType="1"/>
              </p:cNvSpPr>
              <p:nvPr/>
            </p:nvSpPr>
            <p:spPr bwMode="auto">
              <a:xfrm>
                <a:off x="2392" y="1182"/>
                <a:ext cx="0" cy="8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0" name="Line 1270"/>
              <p:cNvSpPr>
                <a:spLocks noChangeAspect="1" noChangeShapeType="1"/>
              </p:cNvSpPr>
              <p:nvPr/>
            </p:nvSpPr>
            <p:spPr bwMode="auto">
              <a:xfrm>
                <a:off x="2535" y="1180"/>
                <a:ext cx="0" cy="8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1" name="Line 1271"/>
              <p:cNvSpPr>
                <a:spLocks noChangeAspect="1" noChangeShapeType="1"/>
              </p:cNvSpPr>
              <p:nvPr/>
            </p:nvSpPr>
            <p:spPr bwMode="auto">
              <a:xfrm rot="5604584" flipH="1" flipV="1">
                <a:off x="2404" y="1124"/>
                <a:ext cx="48"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2" name="Line 1272"/>
              <p:cNvSpPr>
                <a:spLocks noChangeAspect="1" noChangeShapeType="1"/>
              </p:cNvSpPr>
              <p:nvPr/>
            </p:nvSpPr>
            <p:spPr bwMode="auto">
              <a:xfrm rot="15995416" flipV="1">
                <a:off x="2475" y="1124"/>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3" name="Oval 1273"/>
              <p:cNvSpPr>
                <a:spLocks noChangeAspect="1" noChangeArrowheads="1"/>
              </p:cNvSpPr>
              <p:nvPr/>
            </p:nvSpPr>
            <p:spPr bwMode="auto">
              <a:xfrm rot="10800000">
                <a:off x="2412" y="1174"/>
                <a:ext cx="104" cy="104"/>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444" name="Line 1274"/>
              <p:cNvSpPr>
                <a:spLocks noChangeAspect="1" noChangeShapeType="1"/>
              </p:cNvSpPr>
              <p:nvPr/>
            </p:nvSpPr>
            <p:spPr bwMode="auto">
              <a:xfrm rot="15995416" flipH="1">
                <a:off x="2744" y="112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5" name="Line 1275"/>
              <p:cNvSpPr>
                <a:spLocks noChangeAspect="1" noChangeShapeType="1"/>
              </p:cNvSpPr>
              <p:nvPr/>
            </p:nvSpPr>
            <p:spPr bwMode="auto">
              <a:xfrm rot="5604584">
                <a:off x="2816" y="112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6" name="Line 1276"/>
              <p:cNvSpPr>
                <a:spLocks noChangeAspect="1" noChangeShapeType="1"/>
              </p:cNvSpPr>
              <p:nvPr/>
            </p:nvSpPr>
            <p:spPr bwMode="auto">
              <a:xfrm>
                <a:off x="2732" y="1053"/>
                <a:ext cx="0" cy="9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7" name="Line 1277"/>
              <p:cNvSpPr>
                <a:spLocks noChangeAspect="1" noChangeShapeType="1"/>
              </p:cNvSpPr>
              <p:nvPr/>
            </p:nvSpPr>
            <p:spPr bwMode="auto">
              <a:xfrm>
                <a:off x="2876" y="1053"/>
                <a:ext cx="0" cy="9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8" name="Line 1278"/>
              <p:cNvSpPr>
                <a:spLocks noChangeAspect="1" noChangeShapeType="1"/>
              </p:cNvSpPr>
              <p:nvPr/>
            </p:nvSpPr>
            <p:spPr bwMode="auto">
              <a:xfrm rot="5604584" flipH="1" flipV="1">
                <a:off x="2744" y="999"/>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49" name="Line 1279"/>
              <p:cNvSpPr>
                <a:spLocks noChangeAspect="1" noChangeShapeType="1"/>
              </p:cNvSpPr>
              <p:nvPr/>
            </p:nvSpPr>
            <p:spPr bwMode="auto">
              <a:xfrm rot="15995416" flipV="1">
                <a:off x="2816" y="999"/>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0" name="Oval 1280"/>
              <p:cNvSpPr>
                <a:spLocks noChangeAspect="1" noChangeArrowheads="1"/>
              </p:cNvSpPr>
              <p:nvPr/>
            </p:nvSpPr>
            <p:spPr bwMode="auto">
              <a:xfrm rot="10800000">
                <a:off x="2753" y="1049"/>
                <a:ext cx="104"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451" name="Line 1281"/>
              <p:cNvSpPr>
                <a:spLocks noChangeAspect="1" noChangeShapeType="1"/>
              </p:cNvSpPr>
              <p:nvPr/>
            </p:nvSpPr>
            <p:spPr bwMode="auto">
              <a:xfrm flipH="1" flipV="1">
                <a:off x="2103" y="1182"/>
                <a:ext cx="1" cy="9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2" name="Line 1282"/>
              <p:cNvSpPr>
                <a:spLocks noChangeAspect="1" noChangeShapeType="1"/>
              </p:cNvSpPr>
              <p:nvPr/>
            </p:nvSpPr>
            <p:spPr bwMode="auto">
              <a:xfrm flipV="1">
                <a:off x="2248" y="1185"/>
                <a:ext cx="0" cy="6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3" name="Line 1283"/>
              <p:cNvSpPr>
                <a:spLocks noChangeAspect="1" noChangeShapeType="1"/>
              </p:cNvSpPr>
              <p:nvPr/>
            </p:nvSpPr>
            <p:spPr bwMode="auto">
              <a:xfrm rot="15995416" flipH="1">
                <a:off x="2116" y="125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4" name="Line 1284"/>
              <p:cNvSpPr>
                <a:spLocks noChangeAspect="1" noChangeShapeType="1"/>
              </p:cNvSpPr>
              <p:nvPr/>
            </p:nvSpPr>
            <p:spPr bwMode="auto">
              <a:xfrm rot="5604584" flipH="1" flipV="1">
                <a:off x="2109" y="1144"/>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5" name="Line 1285"/>
              <p:cNvSpPr>
                <a:spLocks noChangeAspect="1" noChangeShapeType="1"/>
              </p:cNvSpPr>
              <p:nvPr/>
            </p:nvSpPr>
            <p:spPr bwMode="auto">
              <a:xfrm rot="15995416" flipH="1">
                <a:off x="2206" y="1144"/>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6" name="Line 1286"/>
              <p:cNvSpPr>
                <a:spLocks noChangeAspect="1" noChangeShapeType="1"/>
              </p:cNvSpPr>
              <p:nvPr/>
            </p:nvSpPr>
            <p:spPr bwMode="auto">
              <a:xfrm flipH="1" flipV="1">
                <a:off x="2188" y="112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7" name="Line 1287"/>
              <p:cNvSpPr>
                <a:spLocks noChangeAspect="1" noChangeShapeType="1"/>
              </p:cNvSpPr>
              <p:nvPr/>
            </p:nvSpPr>
            <p:spPr bwMode="auto">
              <a:xfrm flipH="1" flipV="1">
                <a:off x="2164" y="112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8" name="Line 1288"/>
              <p:cNvSpPr>
                <a:spLocks noChangeAspect="1" noChangeShapeType="1"/>
              </p:cNvSpPr>
              <p:nvPr/>
            </p:nvSpPr>
            <p:spPr bwMode="auto">
              <a:xfrm flipH="1" flipV="1">
                <a:off x="2164" y="1126"/>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59" name="Line 1289"/>
              <p:cNvSpPr>
                <a:spLocks noChangeAspect="1" noChangeShapeType="1"/>
              </p:cNvSpPr>
              <p:nvPr/>
            </p:nvSpPr>
            <p:spPr bwMode="auto">
              <a:xfrm rot="5604584" flipH="1" flipV="1">
                <a:off x="2182" y="1276"/>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0" name="Line 1290"/>
              <p:cNvSpPr>
                <a:spLocks noChangeAspect="1" noChangeShapeType="1"/>
              </p:cNvSpPr>
              <p:nvPr/>
            </p:nvSpPr>
            <p:spPr bwMode="auto">
              <a:xfrm flipH="1" flipV="1">
                <a:off x="2260" y="124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1" name="Line 1291"/>
              <p:cNvSpPr>
                <a:spLocks noChangeAspect="1" noChangeShapeType="1"/>
              </p:cNvSpPr>
              <p:nvPr/>
            </p:nvSpPr>
            <p:spPr bwMode="auto">
              <a:xfrm flipH="1" flipV="1">
                <a:off x="2236" y="124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2" name="Line 1292"/>
              <p:cNvSpPr>
                <a:spLocks noChangeAspect="1" noChangeShapeType="1"/>
              </p:cNvSpPr>
              <p:nvPr/>
            </p:nvSpPr>
            <p:spPr bwMode="auto">
              <a:xfrm flipH="1" flipV="1">
                <a:off x="2236" y="1246"/>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3" name="Line 1293"/>
              <p:cNvSpPr>
                <a:spLocks noChangeAspect="1" noChangeShapeType="1"/>
              </p:cNvSpPr>
              <p:nvPr/>
            </p:nvSpPr>
            <p:spPr bwMode="auto">
              <a:xfrm flipV="1">
                <a:off x="2121" y="1191"/>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4" name="Line 1294"/>
              <p:cNvSpPr>
                <a:spLocks noChangeAspect="1" noChangeShapeType="1"/>
              </p:cNvSpPr>
              <p:nvPr/>
            </p:nvSpPr>
            <p:spPr bwMode="auto">
              <a:xfrm rot="5784031">
                <a:off x="2179" y="1267"/>
                <a:ext cx="31"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5" name="Line 1295"/>
              <p:cNvSpPr>
                <a:spLocks noChangeAspect="1" noChangeShapeType="1"/>
              </p:cNvSpPr>
              <p:nvPr/>
            </p:nvSpPr>
            <p:spPr bwMode="auto">
              <a:xfrm rot="15815969" flipH="1">
                <a:off x="2202" y="1164"/>
                <a:ext cx="31" cy="3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6" name="Line 1296"/>
              <p:cNvSpPr>
                <a:spLocks noChangeAspect="1" noChangeShapeType="1"/>
              </p:cNvSpPr>
              <p:nvPr/>
            </p:nvSpPr>
            <p:spPr bwMode="auto">
              <a:xfrm rot="5604584">
                <a:off x="2183" y="1493"/>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7" name="Line 1297"/>
              <p:cNvSpPr>
                <a:spLocks noChangeAspect="1" noChangeShapeType="1"/>
              </p:cNvSpPr>
              <p:nvPr/>
            </p:nvSpPr>
            <p:spPr bwMode="auto">
              <a:xfrm rot="15995416" flipH="1">
                <a:off x="2116" y="1476"/>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8" name="Line 1298"/>
              <p:cNvSpPr>
                <a:spLocks noChangeAspect="1" noChangeShapeType="1"/>
              </p:cNvSpPr>
              <p:nvPr/>
            </p:nvSpPr>
            <p:spPr bwMode="auto">
              <a:xfrm rot="15995416" flipV="1">
                <a:off x="2188" y="134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69" name="Line 1299"/>
              <p:cNvSpPr>
                <a:spLocks noChangeAspect="1" noChangeShapeType="1"/>
              </p:cNvSpPr>
              <p:nvPr/>
            </p:nvSpPr>
            <p:spPr bwMode="auto">
              <a:xfrm rot="5604584" flipH="1" flipV="1">
                <a:off x="2116" y="134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0" name="Line 1300"/>
              <p:cNvSpPr>
                <a:spLocks noChangeAspect="1" noChangeShapeType="1"/>
              </p:cNvSpPr>
              <p:nvPr/>
            </p:nvSpPr>
            <p:spPr bwMode="auto">
              <a:xfrm flipH="1" flipV="1">
                <a:off x="2248" y="1404"/>
                <a:ext cx="0" cy="6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1" name="Line 1301"/>
              <p:cNvSpPr>
                <a:spLocks noChangeAspect="1" noChangeShapeType="1"/>
              </p:cNvSpPr>
              <p:nvPr/>
            </p:nvSpPr>
            <p:spPr bwMode="auto">
              <a:xfrm flipH="1" flipV="1">
                <a:off x="2104" y="1404"/>
                <a:ext cx="0" cy="8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2" name="Line 1302"/>
              <p:cNvSpPr>
                <a:spLocks noChangeAspect="1" noChangeShapeType="1"/>
              </p:cNvSpPr>
              <p:nvPr/>
            </p:nvSpPr>
            <p:spPr bwMode="auto">
              <a:xfrm flipH="1" flipV="1">
                <a:off x="2260" y="1475"/>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3" name="Line 1303"/>
              <p:cNvSpPr>
                <a:spLocks noChangeAspect="1" noChangeShapeType="1"/>
              </p:cNvSpPr>
              <p:nvPr/>
            </p:nvSpPr>
            <p:spPr bwMode="auto">
              <a:xfrm flipH="1" flipV="1">
                <a:off x="2236" y="1475"/>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4" name="Line 1304"/>
              <p:cNvSpPr>
                <a:spLocks noChangeAspect="1" noChangeShapeType="1"/>
              </p:cNvSpPr>
              <p:nvPr/>
            </p:nvSpPr>
            <p:spPr bwMode="auto">
              <a:xfrm flipH="1" flipV="1">
                <a:off x="2236" y="1475"/>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5" name="Line 1305"/>
              <p:cNvSpPr>
                <a:spLocks noChangeAspect="1" noChangeShapeType="1"/>
              </p:cNvSpPr>
              <p:nvPr/>
            </p:nvSpPr>
            <p:spPr bwMode="auto">
              <a:xfrm flipH="1" flipV="1">
                <a:off x="2232" y="1411"/>
                <a:ext cx="0" cy="5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6" name="Line 1306"/>
              <p:cNvSpPr>
                <a:spLocks noChangeAspect="1" noChangeShapeType="1"/>
              </p:cNvSpPr>
              <p:nvPr/>
            </p:nvSpPr>
            <p:spPr bwMode="auto">
              <a:xfrm rot="5604584">
                <a:off x="2131" y="1375"/>
                <a:ext cx="32" cy="4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7" name="Line 1307"/>
              <p:cNvSpPr>
                <a:spLocks noChangeAspect="1" noChangeShapeType="1"/>
              </p:cNvSpPr>
              <p:nvPr/>
            </p:nvSpPr>
            <p:spPr bwMode="auto">
              <a:xfrm rot="15995416" flipV="1">
                <a:off x="2132" y="1473"/>
                <a:ext cx="32" cy="4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8" name="Freeform 1308"/>
              <p:cNvSpPr>
                <a:spLocks noChangeAspect="1"/>
              </p:cNvSpPr>
              <p:nvPr/>
            </p:nvSpPr>
            <p:spPr bwMode="auto">
              <a:xfrm>
                <a:off x="2323" y="1310"/>
                <a:ext cx="25"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79" name="Line 1309"/>
              <p:cNvSpPr>
                <a:spLocks noChangeAspect="1" noChangeShapeType="1"/>
              </p:cNvSpPr>
              <p:nvPr/>
            </p:nvSpPr>
            <p:spPr bwMode="auto">
              <a:xfrm>
                <a:off x="2265" y="1308"/>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0" name="Line 1310"/>
              <p:cNvSpPr>
                <a:spLocks noChangeAspect="1" noChangeShapeType="1"/>
              </p:cNvSpPr>
              <p:nvPr/>
            </p:nvSpPr>
            <p:spPr bwMode="auto">
              <a:xfrm>
                <a:off x="2288" y="1308"/>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1" name="Line 1311"/>
              <p:cNvSpPr>
                <a:spLocks noChangeAspect="1" noChangeShapeType="1"/>
              </p:cNvSpPr>
              <p:nvPr/>
            </p:nvSpPr>
            <p:spPr bwMode="auto">
              <a:xfrm>
                <a:off x="2265" y="1326"/>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2" name="Freeform 1312"/>
              <p:cNvSpPr>
                <a:spLocks noChangeAspect="1"/>
              </p:cNvSpPr>
              <p:nvPr/>
            </p:nvSpPr>
            <p:spPr bwMode="auto">
              <a:xfrm>
                <a:off x="2299" y="1337"/>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3" name="Freeform 1313"/>
              <p:cNvSpPr>
                <a:spLocks noChangeAspect="1"/>
              </p:cNvSpPr>
              <p:nvPr/>
            </p:nvSpPr>
            <p:spPr bwMode="auto">
              <a:xfrm>
                <a:off x="3259" y="1181"/>
                <a:ext cx="26"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4" name="Line 1314"/>
              <p:cNvSpPr>
                <a:spLocks noChangeAspect="1" noChangeShapeType="1"/>
              </p:cNvSpPr>
              <p:nvPr/>
            </p:nvSpPr>
            <p:spPr bwMode="auto">
              <a:xfrm>
                <a:off x="3299" y="1179"/>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5" name="Line 1315"/>
              <p:cNvSpPr>
                <a:spLocks noChangeAspect="1" noChangeShapeType="1"/>
              </p:cNvSpPr>
              <p:nvPr/>
            </p:nvSpPr>
            <p:spPr bwMode="auto">
              <a:xfrm>
                <a:off x="3322" y="1179"/>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6" name="Line 1316"/>
              <p:cNvSpPr>
                <a:spLocks noChangeAspect="1" noChangeShapeType="1"/>
              </p:cNvSpPr>
              <p:nvPr/>
            </p:nvSpPr>
            <p:spPr bwMode="auto">
              <a:xfrm>
                <a:off x="3299" y="1197"/>
                <a:ext cx="23"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7" name="Freeform 1317"/>
              <p:cNvSpPr>
                <a:spLocks noChangeAspect="1"/>
              </p:cNvSpPr>
              <p:nvPr/>
            </p:nvSpPr>
            <p:spPr bwMode="auto">
              <a:xfrm>
                <a:off x="3335" y="1208"/>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8" name="Line 1318"/>
              <p:cNvSpPr>
                <a:spLocks noChangeAspect="1" noChangeShapeType="1"/>
              </p:cNvSpPr>
              <p:nvPr/>
            </p:nvSpPr>
            <p:spPr bwMode="auto">
              <a:xfrm rot="5604584" flipH="1" flipV="1">
                <a:off x="2888" y="100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489" name="Line 1319"/>
              <p:cNvSpPr>
                <a:spLocks noChangeAspect="1" noChangeShapeType="1"/>
              </p:cNvSpPr>
              <p:nvPr/>
            </p:nvSpPr>
            <p:spPr bwMode="auto">
              <a:xfrm rot="15995416" flipV="1">
                <a:off x="2957" y="1001"/>
                <a:ext cx="38" cy="5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grpSp>
      <p:grpSp>
        <p:nvGrpSpPr>
          <p:cNvPr id="221213" name="Group 1320"/>
          <p:cNvGrpSpPr>
            <a:grpSpLocks/>
          </p:cNvGrpSpPr>
          <p:nvPr/>
        </p:nvGrpSpPr>
        <p:grpSpPr bwMode="auto">
          <a:xfrm>
            <a:off x="2633663" y="1973263"/>
            <a:ext cx="1184275" cy="996950"/>
            <a:chOff x="1164" y="747"/>
            <a:chExt cx="746" cy="628"/>
          </a:xfrm>
          <a:noFill/>
        </p:grpSpPr>
        <p:sp>
          <p:nvSpPr>
            <p:cNvPr id="277321" name="AutoShape 1321"/>
            <p:cNvSpPr>
              <a:spLocks noChangeArrowheads="1"/>
            </p:cNvSpPr>
            <p:nvPr/>
          </p:nvSpPr>
          <p:spPr bwMode="auto">
            <a:xfrm>
              <a:off x="1164" y="747"/>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7322" name="Text Box 1322"/>
            <p:cNvSpPr txBox="1">
              <a:spLocks noChangeArrowheads="1"/>
            </p:cNvSpPr>
            <p:nvPr/>
          </p:nvSpPr>
          <p:spPr bwMode="auto">
            <a:xfrm>
              <a:off x="1316" y="773"/>
              <a:ext cx="404" cy="2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Nilotinib</a:t>
              </a:r>
              <a:endParaRPr lang="en-US" sz="1000" dirty="0" smtClean="0">
                <a:solidFill>
                  <a:srgbClr val="FFFFFF"/>
                </a:solidFill>
              </a:endParaRPr>
            </a:p>
            <a:p>
              <a:pPr algn="l" eaLnBrk="1" hangingPunct="1"/>
              <a:r>
                <a:rPr lang="en-US" sz="800" b="0" dirty="0" err="1" smtClean="0">
                  <a:solidFill>
                    <a:srgbClr val="FFFFFF"/>
                  </a:solidFill>
                </a:rPr>
                <a:t>Tasigna</a:t>
              </a:r>
              <a:endParaRPr lang="en-US" sz="800" b="0" dirty="0" smtClean="0">
                <a:solidFill>
                  <a:srgbClr val="FFFFFF"/>
                </a:solidFill>
              </a:endParaRPr>
            </a:p>
          </p:txBody>
        </p:sp>
        <p:grpSp>
          <p:nvGrpSpPr>
            <p:cNvPr id="277323" name="Group 1323"/>
            <p:cNvGrpSpPr>
              <a:grpSpLocks noChangeAspect="1"/>
            </p:cNvGrpSpPr>
            <p:nvPr/>
          </p:nvGrpSpPr>
          <p:grpSpPr bwMode="auto">
            <a:xfrm>
              <a:off x="1186" y="1047"/>
              <a:ext cx="702" cy="230"/>
              <a:chOff x="352" y="3352"/>
              <a:chExt cx="1411" cy="462"/>
            </a:xfrm>
            <a:grpFill/>
          </p:grpSpPr>
          <p:sp>
            <p:nvSpPr>
              <p:cNvPr id="277324" name="Freeform 1324"/>
              <p:cNvSpPr>
                <a:spLocks noChangeAspect="1"/>
              </p:cNvSpPr>
              <p:nvPr/>
            </p:nvSpPr>
            <p:spPr bwMode="auto">
              <a:xfrm>
                <a:off x="1340" y="3762"/>
                <a:ext cx="23" cy="37"/>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25" name="Line 1325"/>
              <p:cNvSpPr>
                <a:spLocks noChangeAspect="1" noChangeShapeType="1"/>
              </p:cNvSpPr>
              <p:nvPr/>
            </p:nvSpPr>
            <p:spPr bwMode="auto">
              <a:xfrm flipH="1">
                <a:off x="1340" y="3780"/>
                <a:ext cx="20"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26" name="Freeform 1326"/>
              <p:cNvSpPr>
                <a:spLocks noChangeAspect="1"/>
              </p:cNvSpPr>
              <p:nvPr/>
            </p:nvSpPr>
            <p:spPr bwMode="auto">
              <a:xfrm>
                <a:off x="1367" y="3791"/>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27" name="Freeform 1327"/>
              <p:cNvSpPr>
                <a:spLocks noChangeAspect="1"/>
              </p:cNvSpPr>
              <p:nvPr/>
            </p:nvSpPr>
            <p:spPr bwMode="auto">
              <a:xfrm>
                <a:off x="1296" y="3762"/>
                <a:ext cx="25"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28" name="Line 1328"/>
              <p:cNvSpPr>
                <a:spLocks noChangeAspect="1" noChangeShapeType="1"/>
              </p:cNvSpPr>
              <p:nvPr/>
            </p:nvSpPr>
            <p:spPr bwMode="auto">
              <a:xfrm>
                <a:off x="795" y="3581"/>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29" name="Line 1329"/>
              <p:cNvSpPr>
                <a:spLocks noChangeAspect="1" noChangeShapeType="1"/>
              </p:cNvSpPr>
              <p:nvPr/>
            </p:nvSpPr>
            <p:spPr bwMode="auto">
              <a:xfrm>
                <a:off x="819" y="3581"/>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0" name="Line 1330"/>
              <p:cNvSpPr>
                <a:spLocks noChangeAspect="1" noChangeShapeType="1"/>
              </p:cNvSpPr>
              <p:nvPr/>
            </p:nvSpPr>
            <p:spPr bwMode="auto">
              <a:xfrm>
                <a:off x="795" y="3599"/>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1" name="Line 1331"/>
              <p:cNvSpPr>
                <a:spLocks noChangeAspect="1" noChangeShapeType="1"/>
              </p:cNvSpPr>
              <p:nvPr/>
            </p:nvSpPr>
            <p:spPr bwMode="auto">
              <a:xfrm rot="15995416" flipH="1">
                <a:off x="743" y="3507"/>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2" name="Line 1332"/>
              <p:cNvSpPr>
                <a:spLocks noChangeAspect="1" noChangeShapeType="1"/>
              </p:cNvSpPr>
              <p:nvPr/>
            </p:nvSpPr>
            <p:spPr bwMode="auto">
              <a:xfrm rot="5604584">
                <a:off x="836" y="3504"/>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3" name="Line 1333"/>
              <p:cNvSpPr>
                <a:spLocks noChangeAspect="1" noChangeShapeType="1"/>
              </p:cNvSpPr>
              <p:nvPr/>
            </p:nvSpPr>
            <p:spPr bwMode="auto">
              <a:xfrm rot="5604584">
                <a:off x="1392" y="3516"/>
                <a:ext cx="32" cy="4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4" name="Freeform 1334"/>
              <p:cNvSpPr>
                <a:spLocks noChangeAspect="1"/>
              </p:cNvSpPr>
              <p:nvPr/>
            </p:nvSpPr>
            <p:spPr bwMode="auto">
              <a:xfrm>
                <a:off x="805" y="3354"/>
                <a:ext cx="25"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5" name="Line 1335"/>
              <p:cNvSpPr>
                <a:spLocks noChangeAspect="1" noChangeShapeType="1"/>
              </p:cNvSpPr>
              <p:nvPr/>
            </p:nvSpPr>
            <p:spPr bwMode="auto">
              <a:xfrm>
                <a:off x="747" y="3352"/>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6" name="Line 1336"/>
              <p:cNvSpPr>
                <a:spLocks noChangeAspect="1" noChangeShapeType="1"/>
              </p:cNvSpPr>
              <p:nvPr/>
            </p:nvSpPr>
            <p:spPr bwMode="auto">
              <a:xfrm>
                <a:off x="770" y="3352"/>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7" name="Line 1337"/>
              <p:cNvSpPr>
                <a:spLocks noChangeAspect="1" noChangeShapeType="1"/>
              </p:cNvSpPr>
              <p:nvPr/>
            </p:nvSpPr>
            <p:spPr bwMode="auto">
              <a:xfrm>
                <a:off x="747" y="3370"/>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8" name="Freeform 1338"/>
              <p:cNvSpPr>
                <a:spLocks noChangeAspect="1"/>
              </p:cNvSpPr>
              <p:nvPr/>
            </p:nvSpPr>
            <p:spPr bwMode="auto">
              <a:xfrm>
                <a:off x="781" y="3381"/>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39" name="Freeform 1339"/>
              <p:cNvSpPr>
                <a:spLocks noChangeAspect="1"/>
              </p:cNvSpPr>
              <p:nvPr/>
            </p:nvSpPr>
            <p:spPr bwMode="auto">
              <a:xfrm>
                <a:off x="1674" y="3527"/>
                <a:ext cx="26"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0" name="Line 1340"/>
              <p:cNvSpPr>
                <a:spLocks noChangeAspect="1" noChangeShapeType="1"/>
              </p:cNvSpPr>
              <p:nvPr/>
            </p:nvSpPr>
            <p:spPr bwMode="auto">
              <a:xfrm>
                <a:off x="1714" y="3525"/>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1" name="Line 1341"/>
              <p:cNvSpPr>
                <a:spLocks noChangeAspect="1" noChangeShapeType="1"/>
              </p:cNvSpPr>
              <p:nvPr/>
            </p:nvSpPr>
            <p:spPr bwMode="auto">
              <a:xfrm>
                <a:off x="1737" y="3525"/>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2" name="Line 1342"/>
              <p:cNvSpPr>
                <a:spLocks noChangeAspect="1" noChangeShapeType="1"/>
              </p:cNvSpPr>
              <p:nvPr/>
            </p:nvSpPr>
            <p:spPr bwMode="auto">
              <a:xfrm>
                <a:off x="1714" y="3543"/>
                <a:ext cx="23"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3" name="Freeform 1343"/>
              <p:cNvSpPr>
                <a:spLocks noChangeAspect="1"/>
              </p:cNvSpPr>
              <p:nvPr/>
            </p:nvSpPr>
            <p:spPr bwMode="auto">
              <a:xfrm>
                <a:off x="1750" y="3554"/>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4" name="Line 1344"/>
              <p:cNvSpPr>
                <a:spLocks noChangeAspect="1" noChangeShapeType="1"/>
              </p:cNvSpPr>
              <p:nvPr/>
            </p:nvSpPr>
            <p:spPr bwMode="auto">
              <a:xfrm flipV="1">
                <a:off x="1311" y="3679"/>
                <a:ext cx="0" cy="7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5" name="Line 1345"/>
              <p:cNvSpPr>
                <a:spLocks noChangeAspect="1" noChangeShapeType="1"/>
              </p:cNvSpPr>
              <p:nvPr/>
            </p:nvSpPr>
            <p:spPr bwMode="auto">
              <a:xfrm rot="5604584">
                <a:off x="695" y="3505"/>
                <a:ext cx="32"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6" name="Line 1346"/>
              <p:cNvSpPr>
                <a:spLocks noChangeAspect="1" noChangeShapeType="1"/>
              </p:cNvSpPr>
              <p:nvPr/>
            </p:nvSpPr>
            <p:spPr bwMode="auto">
              <a:xfrm rot="15995416" flipH="1">
                <a:off x="595" y="3503"/>
                <a:ext cx="34" cy="5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7" name="Line 1347"/>
              <p:cNvSpPr>
                <a:spLocks noChangeAspect="1" noChangeShapeType="1"/>
              </p:cNvSpPr>
              <p:nvPr/>
            </p:nvSpPr>
            <p:spPr bwMode="auto">
              <a:xfrm flipH="1">
                <a:off x="735" y="3457"/>
                <a:ext cx="0" cy="6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8" name="Line 1348"/>
              <p:cNvSpPr>
                <a:spLocks noChangeAspect="1" noChangeShapeType="1"/>
              </p:cNvSpPr>
              <p:nvPr/>
            </p:nvSpPr>
            <p:spPr bwMode="auto">
              <a:xfrm rot="15995416" flipV="1">
                <a:off x="668" y="3373"/>
                <a:ext cx="32"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49" name="Line 1349"/>
              <p:cNvSpPr>
                <a:spLocks noChangeAspect="1" noChangeShapeType="1"/>
              </p:cNvSpPr>
              <p:nvPr/>
            </p:nvSpPr>
            <p:spPr bwMode="auto">
              <a:xfrm rot="5604584" flipH="1" flipV="1">
                <a:off x="600" y="3368"/>
                <a:ext cx="49" cy="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0" name="Line 1350"/>
              <p:cNvSpPr>
                <a:spLocks noChangeAspect="1" noChangeShapeType="1"/>
              </p:cNvSpPr>
              <p:nvPr/>
            </p:nvSpPr>
            <p:spPr bwMode="auto">
              <a:xfrm flipH="1">
                <a:off x="588" y="3424"/>
                <a:ext cx="0" cy="9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1" name="Freeform 1351"/>
              <p:cNvSpPr>
                <a:spLocks noChangeAspect="1"/>
              </p:cNvSpPr>
              <p:nvPr/>
            </p:nvSpPr>
            <p:spPr bwMode="auto">
              <a:xfrm>
                <a:off x="723" y="3412"/>
                <a:ext cx="24" cy="38"/>
              </a:xfrm>
              <a:custGeom>
                <a:avLst/>
                <a:gdLst>
                  <a:gd name="T0" fmla="*/ 0 w 42"/>
                  <a:gd name="T1" fmla="*/ 5 h 74"/>
                  <a:gd name="T2" fmla="*/ 0 w 42"/>
                  <a:gd name="T3" fmla="*/ 1 h 74"/>
                  <a:gd name="T4" fmla="*/ 4 w 42"/>
                  <a:gd name="T5" fmla="*/ 5 h 74"/>
                  <a:gd name="T6" fmla="*/ 5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2" name="Freeform 1352"/>
              <p:cNvSpPr>
                <a:spLocks noChangeAspect="1"/>
              </p:cNvSpPr>
              <p:nvPr/>
            </p:nvSpPr>
            <p:spPr bwMode="auto">
              <a:xfrm>
                <a:off x="651" y="3536"/>
                <a:ext cx="24" cy="38"/>
              </a:xfrm>
              <a:custGeom>
                <a:avLst/>
                <a:gdLst>
                  <a:gd name="T0" fmla="*/ 0 w 42"/>
                  <a:gd name="T1" fmla="*/ 5 h 74"/>
                  <a:gd name="T2" fmla="*/ 0 w 42"/>
                  <a:gd name="T3" fmla="*/ 1 h 74"/>
                  <a:gd name="T4" fmla="*/ 4 w 42"/>
                  <a:gd name="T5" fmla="*/ 5 h 74"/>
                  <a:gd name="T6" fmla="*/ 5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3" name="Line 1353"/>
              <p:cNvSpPr>
                <a:spLocks noChangeAspect="1" noChangeShapeType="1"/>
              </p:cNvSpPr>
              <p:nvPr/>
            </p:nvSpPr>
            <p:spPr bwMode="auto">
              <a:xfrm rot="15995416" flipV="1">
                <a:off x="841" y="3389"/>
                <a:ext cx="32"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4" name="Line 1354"/>
              <p:cNvSpPr>
                <a:spLocks noChangeAspect="1" noChangeShapeType="1"/>
              </p:cNvSpPr>
              <p:nvPr/>
            </p:nvSpPr>
            <p:spPr bwMode="auto">
              <a:xfrm rot="5604584" flipH="1" flipV="1">
                <a:off x="895" y="337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5" name="Line 1355"/>
              <p:cNvSpPr>
                <a:spLocks noChangeAspect="1" noChangeShapeType="1"/>
              </p:cNvSpPr>
              <p:nvPr/>
            </p:nvSpPr>
            <p:spPr bwMode="auto">
              <a:xfrm rot="15995416" flipV="1">
                <a:off x="967" y="3370"/>
                <a:ext cx="47"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6" name="Line 1356"/>
              <p:cNvSpPr>
                <a:spLocks noChangeAspect="1" noChangeShapeType="1"/>
              </p:cNvSpPr>
              <p:nvPr/>
            </p:nvSpPr>
            <p:spPr bwMode="auto">
              <a:xfrm flipV="1">
                <a:off x="881" y="3425"/>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7" name="Line 1357"/>
              <p:cNvSpPr>
                <a:spLocks noChangeAspect="1" noChangeShapeType="1"/>
              </p:cNvSpPr>
              <p:nvPr/>
            </p:nvSpPr>
            <p:spPr bwMode="auto">
              <a:xfrm flipV="1">
                <a:off x="1027" y="3425"/>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8" name="Line 1358"/>
              <p:cNvSpPr>
                <a:spLocks noChangeAspect="1" noChangeShapeType="1"/>
              </p:cNvSpPr>
              <p:nvPr/>
            </p:nvSpPr>
            <p:spPr bwMode="auto">
              <a:xfrm rot="15995416" flipH="1">
                <a:off x="895" y="349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59" name="Line 1359"/>
              <p:cNvSpPr>
                <a:spLocks noChangeAspect="1" noChangeShapeType="1"/>
              </p:cNvSpPr>
              <p:nvPr/>
            </p:nvSpPr>
            <p:spPr bwMode="auto">
              <a:xfrm rot="5604584">
                <a:off x="967" y="349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0" name="Oval 1360"/>
              <p:cNvSpPr>
                <a:spLocks noChangeAspect="1" noChangeArrowheads="1"/>
              </p:cNvSpPr>
              <p:nvPr/>
            </p:nvSpPr>
            <p:spPr bwMode="auto">
              <a:xfrm rot="10800000" flipV="1">
                <a:off x="903" y="3417"/>
                <a:ext cx="103"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361" name="Oval 1361"/>
              <p:cNvSpPr>
                <a:spLocks noChangeAspect="1" noChangeArrowheads="1"/>
              </p:cNvSpPr>
              <p:nvPr/>
            </p:nvSpPr>
            <p:spPr bwMode="auto">
              <a:xfrm rot="10800000" flipV="1">
                <a:off x="611" y="3419"/>
                <a:ext cx="103"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362" name="Line 1362"/>
              <p:cNvSpPr>
                <a:spLocks noChangeAspect="1" noChangeShapeType="1"/>
              </p:cNvSpPr>
              <p:nvPr/>
            </p:nvSpPr>
            <p:spPr bwMode="auto">
              <a:xfrm rot="5604584" flipH="1" flipV="1">
                <a:off x="1102" y="3515"/>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3" name="Line 1363"/>
              <p:cNvSpPr>
                <a:spLocks noChangeAspect="1" noChangeShapeType="1"/>
              </p:cNvSpPr>
              <p:nvPr/>
            </p:nvSpPr>
            <p:spPr bwMode="auto">
              <a:xfrm rot="15995416" flipV="1">
                <a:off x="1197" y="3519"/>
                <a:ext cx="35"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4" name="Line 1364"/>
              <p:cNvSpPr>
                <a:spLocks noChangeAspect="1" noChangeShapeType="1"/>
              </p:cNvSpPr>
              <p:nvPr/>
            </p:nvSpPr>
            <p:spPr bwMode="auto">
              <a:xfrm flipH="1">
                <a:off x="1103" y="3564"/>
                <a:ext cx="0" cy="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5" name="Line 1365"/>
              <p:cNvSpPr>
                <a:spLocks noChangeAspect="1" noChangeShapeType="1"/>
              </p:cNvSpPr>
              <p:nvPr/>
            </p:nvSpPr>
            <p:spPr bwMode="auto">
              <a:xfrm flipH="1">
                <a:off x="1089" y="3564"/>
                <a:ext cx="0" cy="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6" name="Oval 1366"/>
              <p:cNvSpPr>
                <a:spLocks noChangeAspect="1" noChangeArrowheads="1"/>
              </p:cNvSpPr>
              <p:nvPr/>
            </p:nvSpPr>
            <p:spPr bwMode="auto">
              <a:xfrm flipH="1">
                <a:off x="1083" y="3614"/>
                <a:ext cx="24" cy="36"/>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367" name="Line 1367"/>
              <p:cNvSpPr>
                <a:spLocks noChangeAspect="1" noChangeShapeType="1"/>
              </p:cNvSpPr>
              <p:nvPr/>
            </p:nvSpPr>
            <p:spPr bwMode="auto">
              <a:xfrm flipV="1">
                <a:off x="1154" y="3449"/>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8" name="Line 1368"/>
              <p:cNvSpPr>
                <a:spLocks noChangeAspect="1" noChangeShapeType="1"/>
              </p:cNvSpPr>
              <p:nvPr/>
            </p:nvSpPr>
            <p:spPr bwMode="auto">
              <a:xfrm flipV="1">
                <a:off x="1178" y="3449"/>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69" name="Line 1369"/>
              <p:cNvSpPr>
                <a:spLocks noChangeAspect="1" noChangeShapeType="1"/>
              </p:cNvSpPr>
              <p:nvPr/>
            </p:nvSpPr>
            <p:spPr bwMode="auto">
              <a:xfrm flipV="1">
                <a:off x="1154" y="3467"/>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0" name="Line 1370"/>
              <p:cNvSpPr>
                <a:spLocks noChangeAspect="1" noChangeShapeType="1"/>
              </p:cNvSpPr>
              <p:nvPr/>
            </p:nvSpPr>
            <p:spPr bwMode="auto">
              <a:xfrm rot="15995416" flipV="1">
                <a:off x="1038" y="3497"/>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1" name="Freeform 1371"/>
              <p:cNvSpPr>
                <a:spLocks noChangeAspect="1"/>
              </p:cNvSpPr>
              <p:nvPr/>
            </p:nvSpPr>
            <p:spPr bwMode="auto">
              <a:xfrm>
                <a:off x="1155" y="3494"/>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2" name="Line 1372"/>
              <p:cNvSpPr>
                <a:spLocks noChangeAspect="1" noChangeShapeType="1"/>
              </p:cNvSpPr>
              <p:nvPr/>
            </p:nvSpPr>
            <p:spPr bwMode="auto">
              <a:xfrm rot="5604584" flipH="1" flipV="1">
                <a:off x="526" y="3501"/>
                <a:ext cx="49" cy="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3" name="Line 1373"/>
              <p:cNvSpPr>
                <a:spLocks noChangeAspect="1" noChangeShapeType="1"/>
              </p:cNvSpPr>
              <p:nvPr/>
            </p:nvSpPr>
            <p:spPr bwMode="auto">
              <a:xfrm rot="5604584" flipH="1" flipV="1">
                <a:off x="1251" y="349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4" name="Line 1374"/>
              <p:cNvSpPr>
                <a:spLocks noChangeAspect="1" noChangeShapeType="1"/>
              </p:cNvSpPr>
              <p:nvPr/>
            </p:nvSpPr>
            <p:spPr bwMode="auto">
              <a:xfrm rot="15995416" flipV="1">
                <a:off x="1323" y="3498"/>
                <a:ext cx="47"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5" name="Line 1375"/>
              <p:cNvSpPr>
                <a:spLocks noChangeAspect="1" noChangeShapeType="1"/>
              </p:cNvSpPr>
              <p:nvPr/>
            </p:nvSpPr>
            <p:spPr bwMode="auto">
              <a:xfrm flipV="1">
                <a:off x="1237" y="3553"/>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6" name="Line 1376"/>
              <p:cNvSpPr>
                <a:spLocks noChangeAspect="1" noChangeShapeType="1"/>
              </p:cNvSpPr>
              <p:nvPr/>
            </p:nvSpPr>
            <p:spPr bwMode="auto">
              <a:xfrm flipV="1">
                <a:off x="1383" y="3553"/>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7" name="Line 1377"/>
              <p:cNvSpPr>
                <a:spLocks noChangeAspect="1" noChangeShapeType="1"/>
              </p:cNvSpPr>
              <p:nvPr/>
            </p:nvSpPr>
            <p:spPr bwMode="auto">
              <a:xfrm rot="15995416" flipH="1">
                <a:off x="1251" y="3626"/>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8" name="Line 1378"/>
              <p:cNvSpPr>
                <a:spLocks noChangeAspect="1" noChangeShapeType="1"/>
              </p:cNvSpPr>
              <p:nvPr/>
            </p:nvSpPr>
            <p:spPr bwMode="auto">
              <a:xfrm rot="5604584">
                <a:off x="1323" y="3626"/>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79" name="Oval 1379"/>
              <p:cNvSpPr>
                <a:spLocks noChangeAspect="1" noChangeArrowheads="1"/>
              </p:cNvSpPr>
              <p:nvPr/>
            </p:nvSpPr>
            <p:spPr bwMode="auto">
              <a:xfrm rot="10800000" flipV="1">
                <a:off x="1259" y="3546"/>
                <a:ext cx="103"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380" name="Line 1380"/>
              <p:cNvSpPr>
                <a:spLocks noChangeAspect="1" noChangeShapeType="1"/>
              </p:cNvSpPr>
              <p:nvPr/>
            </p:nvSpPr>
            <p:spPr bwMode="auto">
              <a:xfrm rot="15995416" flipH="1">
                <a:off x="377" y="3635"/>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1" name="Line 1381"/>
              <p:cNvSpPr>
                <a:spLocks noChangeAspect="1" noChangeShapeType="1"/>
              </p:cNvSpPr>
              <p:nvPr/>
            </p:nvSpPr>
            <p:spPr bwMode="auto">
              <a:xfrm rot="5604584">
                <a:off x="450" y="3634"/>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2" name="Line 1382"/>
              <p:cNvSpPr>
                <a:spLocks noChangeAspect="1" noChangeShapeType="1"/>
              </p:cNvSpPr>
              <p:nvPr/>
            </p:nvSpPr>
            <p:spPr bwMode="auto">
              <a:xfrm>
                <a:off x="364" y="3592"/>
                <a:ext cx="0" cy="6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3" name="Line 1383"/>
              <p:cNvSpPr>
                <a:spLocks noChangeAspect="1" noChangeShapeType="1"/>
              </p:cNvSpPr>
              <p:nvPr/>
            </p:nvSpPr>
            <p:spPr bwMode="auto">
              <a:xfrm rot="5604584" flipH="1" flipV="1">
                <a:off x="399" y="3508"/>
                <a:ext cx="32"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4" name="Line 1384"/>
              <p:cNvSpPr>
                <a:spLocks noChangeAspect="1" noChangeShapeType="1"/>
              </p:cNvSpPr>
              <p:nvPr/>
            </p:nvSpPr>
            <p:spPr bwMode="auto">
              <a:xfrm rot="15995416" flipV="1">
                <a:off x="449" y="3503"/>
                <a:ext cx="49" cy="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5" name="Line 1385"/>
              <p:cNvSpPr>
                <a:spLocks noChangeAspect="1" noChangeShapeType="1"/>
              </p:cNvSpPr>
              <p:nvPr/>
            </p:nvSpPr>
            <p:spPr bwMode="auto">
              <a:xfrm>
                <a:off x="511" y="3559"/>
                <a:ext cx="0" cy="9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6" name="Freeform 1386"/>
              <p:cNvSpPr>
                <a:spLocks noChangeAspect="1"/>
              </p:cNvSpPr>
              <p:nvPr/>
            </p:nvSpPr>
            <p:spPr bwMode="auto">
              <a:xfrm>
                <a:off x="352" y="3546"/>
                <a:ext cx="24" cy="38"/>
              </a:xfrm>
              <a:custGeom>
                <a:avLst/>
                <a:gdLst>
                  <a:gd name="T0" fmla="*/ 0 w 42"/>
                  <a:gd name="T1" fmla="*/ 5 h 74"/>
                  <a:gd name="T2" fmla="*/ 0 w 42"/>
                  <a:gd name="T3" fmla="*/ 1 h 74"/>
                  <a:gd name="T4" fmla="*/ 4 w 42"/>
                  <a:gd name="T5" fmla="*/ 5 h 74"/>
                  <a:gd name="T6" fmla="*/ 5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7" name="Freeform 1387"/>
              <p:cNvSpPr>
                <a:spLocks noChangeAspect="1"/>
              </p:cNvSpPr>
              <p:nvPr/>
            </p:nvSpPr>
            <p:spPr bwMode="auto">
              <a:xfrm>
                <a:off x="1444" y="3493"/>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88" name="Line 1388"/>
              <p:cNvSpPr>
                <a:spLocks noChangeAspect="1" noChangeShapeType="1"/>
              </p:cNvSpPr>
              <p:nvPr/>
            </p:nvSpPr>
            <p:spPr bwMode="auto">
              <a:xfrm flipH="1">
                <a:off x="1479" y="3435"/>
                <a:ext cx="5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algn="l"/>
                <a:endParaRPr lang="es-ES" sz="1800" b="0" smtClean="0">
                  <a:solidFill>
                    <a:srgbClr val="000000"/>
                  </a:solidFill>
                  <a:ea typeface="ＭＳ Ｐゴシック" charset="0"/>
                  <a:cs typeface="ＭＳ Ｐゴシック" charset="0"/>
                </a:endParaRPr>
              </a:p>
            </p:txBody>
          </p:sp>
          <p:sp>
            <p:nvSpPr>
              <p:cNvPr id="277389" name="Line 1389"/>
              <p:cNvSpPr>
                <a:spLocks noChangeAspect="1" noChangeShapeType="1"/>
              </p:cNvSpPr>
              <p:nvPr/>
            </p:nvSpPr>
            <p:spPr bwMode="auto">
              <a:xfrm rot="7572133" flipV="1">
                <a:off x="1499" y="3520"/>
                <a:ext cx="0" cy="5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0" name="Line 1390"/>
              <p:cNvSpPr>
                <a:spLocks noChangeAspect="1" noChangeShapeType="1"/>
              </p:cNvSpPr>
              <p:nvPr/>
            </p:nvSpPr>
            <p:spPr bwMode="auto">
              <a:xfrm rot="20592133" flipV="1">
                <a:off x="1581" y="3460"/>
                <a:ext cx="0" cy="5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1" name="Line 1391"/>
              <p:cNvSpPr>
                <a:spLocks noChangeAspect="1" noChangeShapeType="1"/>
              </p:cNvSpPr>
              <p:nvPr/>
            </p:nvSpPr>
            <p:spPr bwMode="auto">
              <a:xfrm rot="11940000" flipV="1">
                <a:off x="1473" y="3430"/>
                <a:ext cx="0" cy="5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2" name="Line 1392"/>
              <p:cNvSpPr>
                <a:spLocks noChangeAspect="1" noChangeShapeType="1"/>
              </p:cNvSpPr>
              <p:nvPr/>
            </p:nvSpPr>
            <p:spPr bwMode="auto">
              <a:xfrm rot="3360000" flipV="1">
                <a:off x="1554" y="3491"/>
                <a:ext cx="0" cy="9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3" name="Line 1393"/>
              <p:cNvSpPr>
                <a:spLocks noChangeAspect="1" noChangeShapeType="1"/>
              </p:cNvSpPr>
              <p:nvPr/>
            </p:nvSpPr>
            <p:spPr bwMode="auto">
              <a:xfrm rot="3360000" flipV="1">
                <a:off x="1545" y="3491"/>
                <a:ext cx="0" cy="5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4" name="Oval 1394"/>
              <p:cNvSpPr>
                <a:spLocks noChangeAspect="1" noChangeArrowheads="1"/>
              </p:cNvSpPr>
              <p:nvPr/>
            </p:nvSpPr>
            <p:spPr bwMode="auto">
              <a:xfrm rot="10800000" flipV="1">
                <a:off x="387" y="3554"/>
                <a:ext cx="103"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395" name="Freeform 1395"/>
              <p:cNvSpPr>
                <a:spLocks noChangeAspect="1"/>
              </p:cNvSpPr>
              <p:nvPr/>
            </p:nvSpPr>
            <p:spPr bwMode="auto">
              <a:xfrm>
                <a:off x="795" y="3534"/>
                <a:ext cx="24" cy="38"/>
              </a:xfrm>
              <a:custGeom>
                <a:avLst/>
                <a:gdLst>
                  <a:gd name="T0" fmla="*/ 0 w 42"/>
                  <a:gd name="T1" fmla="*/ 5 h 74"/>
                  <a:gd name="T2" fmla="*/ 0 w 42"/>
                  <a:gd name="T3" fmla="*/ 1 h 74"/>
                  <a:gd name="T4" fmla="*/ 4 w 42"/>
                  <a:gd name="T5" fmla="*/ 5 h 74"/>
                  <a:gd name="T6" fmla="*/ 5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6" name="Freeform 1396"/>
              <p:cNvSpPr>
                <a:spLocks noChangeAspect="1"/>
              </p:cNvSpPr>
              <p:nvPr/>
            </p:nvSpPr>
            <p:spPr bwMode="auto">
              <a:xfrm>
                <a:off x="1548" y="3415"/>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97" name="Line 1397"/>
              <p:cNvSpPr>
                <a:spLocks noChangeAspect="1" noChangeShapeType="1"/>
              </p:cNvSpPr>
              <p:nvPr/>
            </p:nvSpPr>
            <p:spPr bwMode="auto">
              <a:xfrm flipH="1">
                <a:off x="1492" y="3454"/>
                <a:ext cx="3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algn="l"/>
                <a:endParaRPr lang="es-ES" sz="1800" b="0" smtClean="0">
                  <a:solidFill>
                    <a:srgbClr val="000000"/>
                  </a:solidFill>
                  <a:ea typeface="ＭＳ Ｐゴシック" charset="0"/>
                  <a:cs typeface="ＭＳ Ｐゴシック" charset="0"/>
                </a:endParaRPr>
              </a:p>
            </p:txBody>
          </p:sp>
          <p:sp>
            <p:nvSpPr>
              <p:cNvPr id="277398" name="Line 1398"/>
              <p:cNvSpPr>
                <a:spLocks noChangeAspect="1" noChangeShapeType="1"/>
              </p:cNvSpPr>
              <p:nvPr/>
            </p:nvSpPr>
            <p:spPr bwMode="auto">
              <a:xfrm>
                <a:off x="1587" y="3513"/>
                <a:ext cx="74" cy="2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grpSp>
      <p:grpSp>
        <p:nvGrpSpPr>
          <p:cNvPr id="221214" name="Group 1399"/>
          <p:cNvGrpSpPr>
            <a:grpSpLocks/>
          </p:cNvGrpSpPr>
          <p:nvPr/>
        </p:nvGrpSpPr>
        <p:grpSpPr bwMode="auto">
          <a:xfrm>
            <a:off x="4306888" y="1966914"/>
            <a:ext cx="1184275" cy="996951"/>
            <a:chOff x="1965" y="747"/>
            <a:chExt cx="746" cy="628"/>
          </a:xfrm>
          <a:noFill/>
        </p:grpSpPr>
        <p:sp>
          <p:nvSpPr>
            <p:cNvPr id="277230" name="AutoShape 1400"/>
            <p:cNvSpPr>
              <a:spLocks noChangeArrowheads="1"/>
            </p:cNvSpPr>
            <p:nvPr/>
          </p:nvSpPr>
          <p:spPr bwMode="auto">
            <a:xfrm>
              <a:off x="1965" y="747"/>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7231" name="Text Box 1401"/>
            <p:cNvSpPr txBox="1">
              <a:spLocks noChangeArrowheads="1"/>
            </p:cNvSpPr>
            <p:nvPr/>
          </p:nvSpPr>
          <p:spPr bwMode="auto">
            <a:xfrm>
              <a:off x="2098" y="773"/>
              <a:ext cx="453" cy="2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Dasatinib</a:t>
              </a:r>
              <a:endParaRPr lang="en-US" sz="1000" dirty="0" smtClean="0">
                <a:solidFill>
                  <a:srgbClr val="FFFFFF"/>
                </a:solidFill>
              </a:endParaRPr>
            </a:p>
            <a:p>
              <a:pPr algn="l" eaLnBrk="1" hangingPunct="1"/>
              <a:r>
                <a:rPr lang="en-US" sz="800" b="0" dirty="0" err="1" smtClean="0">
                  <a:solidFill>
                    <a:srgbClr val="FFFFFF"/>
                  </a:solidFill>
                </a:rPr>
                <a:t>Sprycel</a:t>
              </a:r>
              <a:endParaRPr lang="en-US" sz="800" b="0" dirty="0" smtClean="0">
                <a:solidFill>
                  <a:srgbClr val="FFFFFF"/>
                </a:solidFill>
              </a:endParaRPr>
            </a:p>
          </p:txBody>
        </p:sp>
        <p:grpSp>
          <p:nvGrpSpPr>
            <p:cNvPr id="277232" name="Group 1402"/>
            <p:cNvGrpSpPr>
              <a:grpSpLocks noChangeAspect="1"/>
            </p:cNvGrpSpPr>
            <p:nvPr/>
          </p:nvGrpSpPr>
          <p:grpSpPr bwMode="auto">
            <a:xfrm>
              <a:off x="2001" y="1010"/>
              <a:ext cx="656" cy="224"/>
              <a:chOff x="4018" y="864"/>
              <a:chExt cx="1316" cy="449"/>
            </a:xfrm>
            <a:grpFill/>
          </p:grpSpPr>
          <p:sp>
            <p:nvSpPr>
              <p:cNvPr id="277233" name="Line 1403"/>
              <p:cNvSpPr>
                <a:spLocks noChangeAspect="1" noChangeShapeType="1"/>
              </p:cNvSpPr>
              <p:nvPr/>
            </p:nvSpPr>
            <p:spPr bwMode="auto">
              <a:xfrm>
                <a:off x="4225" y="104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34" name="Line 1404"/>
              <p:cNvSpPr>
                <a:spLocks noChangeAspect="1" noChangeShapeType="1"/>
              </p:cNvSpPr>
              <p:nvPr/>
            </p:nvSpPr>
            <p:spPr bwMode="auto">
              <a:xfrm>
                <a:off x="4249" y="1046"/>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35" name="Line 1405"/>
              <p:cNvSpPr>
                <a:spLocks noChangeAspect="1" noChangeShapeType="1"/>
              </p:cNvSpPr>
              <p:nvPr/>
            </p:nvSpPr>
            <p:spPr bwMode="auto">
              <a:xfrm>
                <a:off x="4225" y="1064"/>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36" name="Line 1406"/>
              <p:cNvSpPr>
                <a:spLocks noChangeAspect="1" noChangeShapeType="1"/>
              </p:cNvSpPr>
              <p:nvPr/>
            </p:nvSpPr>
            <p:spPr bwMode="auto">
              <a:xfrm>
                <a:off x="4316" y="1159"/>
                <a:ext cx="0"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37" name="Line 1407"/>
              <p:cNvSpPr>
                <a:spLocks noChangeAspect="1" noChangeShapeType="1"/>
              </p:cNvSpPr>
              <p:nvPr/>
            </p:nvSpPr>
            <p:spPr bwMode="auto">
              <a:xfrm>
                <a:off x="4301" y="1159"/>
                <a:ext cx="0"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38" name="Oval 1408"/>
              <p:cNvSpPr>
                <a:spLocks noChangeAspect="1" noChangeArrowheads="1"/>
              </p:cNvSpPr>
              <p:nvPr/>
            </p:nvSpPr>
            <p:spPr bwMode="auto">
              <a:xfrm>
                <a:off x="4295" y="1216"/>
                <a:ext cx="24" cy="36"/>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239" name="Line 1409"/>
              <p:cNvSpPr>
                <a:spLocks noChangeAspect="1" noChangeShapeType="1"/>
              </p:cNvSpPr>
              <p:nvPr/>
            </p:nvSpPr>
            <p:spPr bwMode="auto">
              <a:xfrm rot="5604584">
                <a:off x="4103" y="1218"/>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0" name="Line 1410"/>
              <p:cNvSpPr>
                <a:spLocks noChangeAspect="1" noChangeShapeType="1"/>
              </p:cNvSpPr>
              <p:nvPr/>
            </p:nvSpPr>
            <p:spPr bwMode="auto">
              <a:xfrm rot="15995416" flipH="1">
                <a:off x="4030" y="1219"/>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1" name="Line 1411"/>
              <p:cNvSpPr>
                <a:spLocks noChangeAspect="1" noChangeShapeType="1"/>
              </p:cNvSpPr>
              <p:nvPr/>
            </p:nvSpPr>
            <p:spPr bwMode="auto">
              <a:xfrm flipH="1">
                <a:off x="4163" y="1148"/>
                <a:ext cx="0" cy="8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2" name="Line 1412"/>
              <p:cNvSpPr>
                <a:spLocks noChangeAspect="1" noChangeShapeType="1"/>
              </p:cNvSpPr>
              <p:nvPr/>
            </p:nvSpPr>
            <p:spPr bwMode="auto">
              <a:xfrm flipH="1">
                <a:off x="4018" y="1146"/>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3" name="Line 1413"/>
              <p:cNvSpPr>
                <a:spLocks noChangeAspect="1" noChangeShapeType="1"/>
              </p:cNvSpPr>
              <p:nvPr/>
            </p:nvSpPr>
            <p:spPr bwMode="auto">
              <a:xfrm rot="15995416" flipV="1">
                <a:off x="4103" y="1089"/>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4" name="Line 1414"/>
              <p:cNvSpPr>
                <a:spLocks noChangeAspect="1" noChangeShapeType="1"/>
              </p:cNvSpPr>
              <p:nvPr/>
            </p:nvSpPr>
            <p:spPr bwMode="auto">
              <a:xfrm rot="5604584" flipH="1" flipV="1">
                <a:off x="4030" y="109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5" name="Oval 1415"/>
              <p:cNvSpPr>
                <a:spLocks noChangeAspect="1" noChangeArrowheads="1"/>
              </p:cNvSpPr>
              <p:nvPr/>
            </p:nvSpPr>
            <p:spPr bwMode="auto">
              <a:xfrm rot="10800000" flipH="1">
                <a:off x="4038" y="1139"/>
                <a:ext cx="103" cy="104"/>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246" name="Line 1416"/>
              <p:cNvSpPr>
                <a:spLocks noChangeAspect="1" noChangeShapeType="1"/>
              </p:cNvSpPr>
              <p:nvPr/>
            </p:nvSpPr>
            <p:spPr bwMode="auto">
              <a:xfrm rot="15995416" flipV="1">
                <a:off x="4172" y="1222"/>
                <a:ext cx="33" cy="5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7" name="Line 1417"/>
              <p:cNvSpPr>
                <a:spLocks noChangeAspect="1" noChangeShapeType="1"/>
              </p:cNvSpPr>
              <p:nvPr/>
            </p:nvSpPr>
            <p:spPr bwMode="auto">
              <a:xfrm rot="15995416" flipH="1">
                <a:off x="4693" y="1081"/>
                <a:ext cx="35" cy="5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8" name="Line 1418"/>
              <p:cNvSpPr>
                <a:spLocks noChangeAspect="1" noChangeShapeType="1"/>
              </p:cNvSpPr>
              <p:nvPr/>
            </p:nvSpPr>
            <p:spPr bwMode="auto">
              <a:xfrm rot="5604584" flipH="1" flipV="1">
                <a:off x="4169" y="1109"/>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49" name="Line 1419"/>
              <p:cNvSpPr>
                <a:spLocks noChangeAspect="1" noChangeShapeType="1"/>
              </p:cNvSpPr>
              <p:nvPr/>
            </p:nvSpPr>
            <p:spPr bwMode="auto">
              <a:xfrm rot="15995416" flipH="1">
                <a:off x="4266" y="1110"/>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0" name="Line 1420"/>
              <p:cNvSpPr>
                <a:spLocks noChangeAspect="1" noChangeShapeType="1"/>
              </p:cNvSpPr>
              <p:nvPr/>
            </p:nvSpPr>
            <p:spPr bwMode="auto">
              <a:xfrm>
                <a:off x="4224" y="1092"/>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1" name="Line 1421"/>
              <p:cNvSpPr>
                <a:spLocks noChangeAspect="1" noChangeShapeType="1"/>
              </p:cNvSpPr>
              <p:nvPr/>
            </p:nvSpPr>
            <p:spPr bwMode="auto">
              <a:xfrm>
                <a:off x="4248" y="1092"/>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2" name="Line 1422"/>
              <p:cNvSpPr>
                <a:spLocks noChangeAspect="1" noChangeShapeType="1"/>
              </p:cNvSpPr>
              <p:nvPr/>
            </p:nvSpPr>
            <p:spPr bwMode="auto">
              <a:xfrm>
                <a:off x="4224" y="1092"/>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3" name="Line 1423"/>
              <p:cNvSpPr>
                <a:spLocks noChangeAspect="1" noChangeShapeType="1"/>
              </p:cNvSpPr>
              <p:nvPr/>
            </p:nvSpPr>
            <p:spPr bwMode="auto">
              <a:xfrm rot="15995416" flipV="1">
                <a:off x="5083" y="1244"/>
                <a:ext cx="39" cy="5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4" name="Line 1424"/>
              <p:cNvSpPr>
                <a:spLocks noChangeAspect="1" noChangeShapeType="1"/>
              </p:cNvSpPr>
              <p:nvPr/>
            </p:nvSpPr>
            <p:spPr bwMode="auto">
              <a:xfrm rot="15742690" flipH="1">
                <a:off x="4815" y="1093"/>
                <a:ext cx="46" cy="5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5" name="Line 1425"/>
              <p:cNvSpPr>
                <a:spLocks noChangeAspect="1" noChangeShapeType="1"/>
              </p:cNvSpPr>
              <p:nvPr/>
            </p:nvSpPr>
            <p:spPr bwMode="auto">
              <a:xfrm rot="15995416" flipH="1">
                <a:off x="4523" y="1099"/>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6" name="Line 1426"/>
              <p:cNvSpPr>
                <a:spLocks noChangeAspect="1" noChangeShapeType="1"/>
              </p:cNvSpPr>
              <p:nvPr/>
            </p:nvSpPr>
            <p:spPr bwMode="auto">
              <a:xfrm rot="15995416" flipV="1">
                <a:off x="5213" y="1236"/>
                <a:ext cx="37" cy="5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7" name="Line 1427"/>
              <p:cNvSpPr>
                <a:spLocks noChangeAspect="1" noChangeShapeType="1"/>
              </p:cNvSpPr>
              <p:nvPr/>
            </p:nvSpPr>
            <p:spPr bwMode="auto">
              <a:xfrm rot="5604584" flipH="1" flipV="1">
                <a:off x="5145" y="1233"/>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8" name="Line 1428"/>
              <p:cNvSpPr>
                <a:spLocks noChangeAspect="1" noChangeShapeType="1"/>
              </p:cNvSpPr>
              <p:nvPr/>
            </p:nvSpPr>
            <p:spPr bwMode="auto">
              <a:xfrm rot="5604584" flipH="1" flipV="1">
                <a:off x="4619" y="1099"/>
                <a:ext cx="35"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59" name="Line 1429"/>
              <p:cNvSpPr>
                <a:spLocks noChangeAspect="1" noChangeShapeType="1"/>
              </p:cNvSpPr>
              <p:nvPr/>
            </p:nvSpPr>
            <p:spPr bwMode="auto">
              <a:xfrm>
                <a:off x="4577" y="1129"/>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0" name="Line 1430"/>
              <p:cNvSpPr>
                <a:spLocks noChangeAspect="1" noChangeShapeType="1"/>
              </p:cNvSpPr>
              <p:nvPr/>
            </p:nvSpPr>
            <p:spPr bwMode="auto">
              <a:xfrm>
                <a:off x="4601" y="1129"/>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1" name="Line 1431"/>
              <p:cNvSpPr>
                <a:spLocks noChangeAspect="1" noChangeShapeType="1"/>
              </p:cNvSpPr>
              <p:nvPr/>
            </p:nvSpPr>
            <p:spPr bwMode="auto">
              <a:xfrm>
                <a:off x="4577" y="1129"/>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2" name="Line 1432"/>
              <p:cNvSpPr>
                <a:spLocks noChangeAspect="1" noChangeShapeType="1"/>
              </p:cNvSpPr>
              <p:nvPr/>
            </p:nvSpPr>
            <p:spPr bwMode="auto">
              <a:xfrm rot="5604584" flipH="1" flipV="1">
                <a:off x="4321" y="1093"/>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3" name="Line 1433"/>
              <p:cNvSpPr>
                <a:spLocks noChangeAspect="1" noChangeShapeType="1"/>
              </p:cNvSpPr>
              <p:nvPr/>
            </p:nvSpPr>
            <p:spPr bwMode="auto">
              <a:xfrm>
                <a:off x="4733" y="912"/>
                <a:ext cx="0" cy="6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4" name="Line 1434"/>
              <p:cNvSpPr>
                <a:spLocks noChangeAspect="1" noChangeShapeType="1"/>
              </p:cNvSpPr>
              <p:nvPr/>
            </p:nvSpPr>
            <p:spPr bwMode="auto">
              <a:xfrm rot="15995416" flipV="1">
                <a:off x="4982" y="109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5" name="Line 1435"/>
              <p:cNvSpPr>
                <a:spLocks noChangeAspect="1" noChangeShapeType="1"/>
              </p:cNvSpPr>
              <p:nvPr/>
            </p:nvSpPr>
            <p:spPr bwMode="auto">
              <a:xfrm flipH="1" flipV="1">
                <a:off x="5042" y="1152"/>
                <a:ext cx="0" cy="6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6" name="Line 1436"/>
              <p:cNvSpPr>
                <a:spLocks noChangeAspect="1" noChangeShapeType="1"/>
              </p:cNvSpPr>
              <p:nvPr/>
            </p:nvSpPr>
            <p:spPr bwMode="auto">
              <a:xfrm rot="5604584">
                <a:off x="4980" y="1244"/>
                <a:ext cx="36" cy="5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7" name="Line 1437"/>
              <p:cNvSpPr>
                <a:spLocks noChangeAspect="1" noChangeShapeType="1"/>
              </p:cNvSpPr>
              <p:nvPr/>
            </p:nvSpPr>
            <p:spPr bwMode="auto">
              <a:xfrm rot="15995416" flipH="1">
                <a:off x="4910" y="123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8" name="Line 1438"/>
              <p:cNvSpPr>
                <a:spLocks noChangeAspect="1" noChangeShapeType="1"/>
              </p:cNvSpPr>
              <p:nvPr/>
            </p:nvSpPr>
            <p:spPr bwMode="auto">
              <a:xfrm flipH="1" flipV="1">
                <a:off x="5060" y="1229"/>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69" name="Line 1439"/>
              <p:cNvSpPr>
                <a:spLocks noChangeAspect="1" noChangeShapeType="1"/>
              </p:cNvSpPr>
              <p:nvPr/>
            </p:nvSpPr>
            <p:spPr bwMode="auto">
              <a:xfrm flipH="1" flipV="1">
                <a:off x="5036" y="1229"/>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0" name="Line 1440"/>
              <p:cNvSpPr>
                <a:spLocks noChangeAspect="1" noChangeShapeType="1"/>
              </p:cNvSpPr>
              <p:nvPr/>
            </p:nvSpPr>
            <p:spPr bwMode="auto">
              <a:xfrm flipH="1" flipV="1">
                <a:off x="5036" y="1229"/>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1" name="Line 1441"/>
              <p:cNvSpPr>
                <a:spLocks noChangeAspect="1" noChangeShapeType="1"/>
              </p:cNvSpPr>
              <p:nvPr/>
            </p:nvSpPr>
            <p:spPr bwMode="auto">
              <a:xfrm rot="5604584">
                <a:off x="4925" y="1101"/>
                <a:ext cx="36" cy="5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2" name="Line 1442"/>
              <p:cNvSpPr>
                <a:spLocks noChangeAspect="1" noChangeShapeType="1"/>
              </p:cNvSpPr>
              <p:nvPr/>
            </p:nvSpPr>
            <p:spPr bwMode="auto">
              <a:xfrm flipH="1" flipV="1">
                <a:off x="4898" y="1181"/>
                <a:ext cx="0" cy="6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3" name="Line 1443"/>
              <p:cNvSpPr>
                <a:spLocks noChangeAspect="1" noChangeShapeType="1"/>
              </p:cNvSpPr>
              <p:nvPr/>
            </p:nvSpPr>
            <p:spPr bwMode="auto">
              <a:xfrm flipH="1" flipV="1">
                <a:off x="4905" y="1134"/>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4" name="Line 1444"/>
              <p:cNvSpPr>
                <a:spLocks noChangeAspect="1" noChangeShapeType="1"/>
              </p:cNvSpPr>
              <p:nvPr/>
            </p:nvSpPr>
            <p:spPr bwMode="auto">
              <a:xfrm flipH="1" flipV="1">
                <a:off x="4881" y="1134"/>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5" name="Line 1445"/>
              <p:cNvSpPr>
                <a:spLocks noChangeAspect="1" noChangeShapeType="1"/>
              </p:cNvSpPr>
              <p:nvPr/>
            </p:nvSpPr>
            <p:spPr bwMode="auto">
              <a:xfrm flipH="1" flipV="1">
                <a:off x="4881" y="1134"/>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6" name="Line 1446"/>
              <p:cNvSpPr>
                <a:spLocks noChangeAspect="1" noChangeShapeType="1"/>
              </p:cNvSpPr>
              <p:nvPr/>
            </p:nvSpPr>
            <p:spPr bwMode="auto">
              <a:xfrm rot="1021632">
                <a:off x="4395" y="1020"/>
                <a:ext cx="0" cy="8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7" name="Line 1447"/>
              <p:cNvSpPr>
                <a:spLocks noChangeAspect="1" noChangeShapeType="1"/>
              </p:cNvSpPr>
              <p:nvPr/>
            </p:nvSpPr>
            <p:spPr bwMode="auto">
              <a:xfrm rot="-5400000">
                <a:off x="4436" y="996"/>
                <a:ext cx="0" cy="5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8" name="Line 1448"/>
              <p:cNvSpPr>
                <a:spLocks noChangeAspect="1" noChangeShapeType="1"/>
              </p:cNvSpPr>
              <p:nvPr/>
            </p:nvSpPr>
            <p:spPr bwMode="auto">
              <a:xfrm rot="20578368" flipH="1">
                <a:off x="4506" y="1049"/>
                <a:ext cx="0" cy="5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79" name="Line 1449"/>
              <p:cNvSpPr>
                <a:spLocks noChangeAspect="1" noChangeShapeType="1"/>
              </p:cNvSpPr>
              <p:nvPr/>
            </p:nvSpPr>
            <p:spPr bwMode="auto">
              <a:xfrm rot="7639323" flipV="1">
                <a:off x="4403" y="1095"/>
                <a:ext cx="2" cy="6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0" name="Line 1450"/>
              <p:cNvSpPr>
                <a:spLocks noChangeAspect="1" noChangeShapeType="1"/>
              </p:cNvSpPr>
              <p:nvPr/>
            </p:nvSpPr>
            <p:spPr bwMode="auto">
              <a:xfrm rot="5222340">
                <a:off x="4478" y="1101"/>
                <a:ext cx="34"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1" name="Line 1451"/>
              <p:cNvSpPr>
                <a:spLocks noChangeAspect="1" noChangeShapeType="1"/>
              </p:cNvSpPr>
              <p:nvPr/>
            </p:nvSpPr>
            <p:spPr bwMode="auto">
              <a:xfrm>
                <a:off x="4475" y="1003"/>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2" name="Line 1452"/>
              <p:cNvSpPr>
                <a:spLocks noChangeAspect="1" noChangeShapeType="1"/>
              </p:cNvSpPr>
              <p:nvPr/>
            </p:nvSpPr>
            <p:spPr bwMode="auto">
              <a:xfrm>
                <a:off x="4499" y="1003"/>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3" name="Line 1453"/>
              <p:cNvSpPr>
                <a:spLocks noChangeAspect="1" noChangeShapeType="1"/>
              </p:cNvSpPr>
              <p:nvPr/>
            </p:nvSpPr>
            <p:spPr bwMode="auto">
              <a:xfrm>
                <a:off x="4475" y="1003"/>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4" name="Line 1454"/>
              <p:cNvSpPr>
                <a:spLocks noChangeAspect="1" noChangeShapeType="1"/>
              </p:cNvSpPr>
              <p:nvPr/>
            </p:nvSpPr>
            <p:spPr bwMode="auto">
              <a:xfrm rot="15995416" flipH="1">
                <a:off x="4674" y="109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5" name="Line 1455"/>
              <p:cNvSpPr>
                <a:spLocks noChangeAspect="1" noChangeShapeType="1"/>
              </p:cNvSpPr>
              <p:nvPr/>
            </p:nvSpPr>
            <p:spPr bwMode="auto">
              <a:xfrm rot="5604584">
                <a:off x="4746" y="109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6" name="Line 1456"/>
              <p:cNvSpPr>
                <a:spLocks noChangeAspect="1" noChangeShapeType="1"/>
              </p:cNvSpPr>
              <p:nvPr/>
            </p:nvSpPr>
            <p:spPr bwMode="auto">
              <a:xfrm>
                <a:off x="4662" y="1042"/>
                <a:ext cx="0" cy="6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7" name="Line 1457"/>
              <p:cNvSpPr>
                <a:spLocks noChangeAspect="1" noChangeShapeType="1"/>
              </p:cNvSpPr>
              <p:nvPr/>
            </p:nvSpPr>
            <p:spPr bwMode="auto">
              <a:xfrm>
                <a:off x="4806" y="1040"/>
                <a:ext cx="0" cy="6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8" name="Line 1458"/>
              <p:cNvSpPr>
                <a:spLocks noChangeAspect="1" noChangeShapeType="1"/>
              </p:cNvSpPr>
              <p:nvPr/>
            </p:nvSpPr>
            <p:spPr bwMode="auto">
              <a:xfrm rot="5604584" flipH="1" flipV="1">
                <a:off x="4693" y="965"/>
                <a:ext cx="33"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89" name="Line 1459"/>
              <p:cNvSpPr>
                <a:spLocks noChangeAspect="1" noChangeShapeType="1"/>
              </p:cNvSpPr>
              <p:nvPr/>
            </p:nvSpPr>
            <p:spPr bwMode="auto">
              <a:xfrm rot="15995416" flipV="1">
                <a:off x="4742" y="963"/>
                <a:ext cx="35" cy="5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0" name="Line 1460"/>
              <p:cNvSpPr>
                <a:spLocks noChangeAspect="1" noChangeShapeType="1"/>
              </p:cNvSpPr>
              <p:nvPr/>
            </p:nvSpPr>
            <p:spPr bwMode="auto">
              <a:xfrm>
                <a:off x="4650" y="997"/>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1" name="Line 1461"/>
              <p:cNvSpPr>
                <a:spLocks noChangeAspect="1" noChangeShapeType="1"/>
              </p:cNvSpPr>
              <p:nvPr/>
            </p:nvSpPr>
            <p:spPr bwMode="auto">
              <a:xfrm>
                <a:off x="4674" y="997"/>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2" name="Line 1462"/>
              <p:cNvSpPr>
                <a:spLocks noChangeAspect="1" noChangeShapeType="1"/>
              </p:cNvSpPr>
              <p:nvPr/>
            </p:nvSpPr>
            <p:spPr bwMode="auto">
              <a:xfrm>
                <a:off x="4650" y="997"/>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3" name="Freeform 1463"/>
              <p:cNvSpPr>
                <a:spLocks noChangeAspect="1"/>
              </p:cNvSpPr>
              <p:nvPr/>
            </p:nvSpPr>
            <p:spPr bwMode="auto">
              <a:xfrm>
                <a:off x="4436" y="1130"/>
                <a:ext cx="29" cy="39"/>
              </a:xfrm>
              <a:custGeom>
                <a:avLst/>
                <a:gdLst>
                  <a:gd name="T0" fmla="*/ 0 w 464"/>
                  <a:gd name="T1" fmla="*/ 0 h 632"/>
                  <a:gd name="T2" fmla="*/ 0 w 464"/>
                  <a:gd name="T3" fmla="*/ 0 h 632"/>
                  <a:gd name="T4" fmla="*/ 0 w 464"/>
                  <a:gd name="T5" fmla="*/ 0 h 632"/>
                  <a:gd name="T6" fmla="*/ 0 w 464"/>
                  <a:gd name="T7" fmla="*/ 0 h 632"/>
                  <a:gd name="T8" fmla="*/ 0 w 464"/>
                  <a:gd name="T9" fmla="*/ 0 h 632"/>
                  <a:gd name="T10" fmla="*/ 0 w 464"/>
                  <a:gd name="T11" fmla="*/ 0 h 632"/>
                  <a:gd name="T12" fmla="*/ 0 w 464"/>
                  <a:gd name="T13" fmla="*/ 0 h 632"/>
                  <a:gd name="T14" fmla="*/ 0 w 464"/>
                  <a:gd name="T15" fmla="*/ 0 h 632"/>
                  <a:gd name="T16" fmla="*/ 0 w 464"/>
                  <a:gd name="T17" fmla="*/ 0 h 632"/>
                  <a:gd name="T18" fmla="*/ 0 w 464"/>
                  <a:gd name="T19" fmla="*/ 0 h 6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4"/>
                  <a:gd name="T31" fmla="*/ 0 h 632"/>
                  <a:gd name="T32" fmla="*/ 464 w 464"/>
                  <a:gd name="T33" fmla="*/ 632 h 6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4" h="632">
                    <a:moveTo>
                      <a:pt x="414" y="178"/>
                    </a:moveTo>
                    <a:cubicBezTo>
                      <a:pt x="403" y="157"/>
                      <a:pt x="387" y="80"/>
                      <a:pt x="348" y="52"/>
                    </a:cubicBezTo>
                    <a:cubicBezTo>
                      <a:pt x="309" y="24"/>
                      <a:pt x="233" y="0"/>
                      <a:pt x="180" y="10"/>
                    </a:cubicBezTo>
                    <a:cubicBezTo>
                      <a:pt x="127" y="20"/>
                      <a:pt x="47" y="69"/>
                      <a:pt x="30" y="112"/>
                    </a:cubicBezTo>
                    <a:cubicBezTo>
                      <a:pt x="13" y="155"/>
                      <a:pt x="15" y="223"/>
                      <a:pt x="78" y="268"/>
                    </a:cubicBezTo>
                    <a:cubicBezTo>
                      <a:pt x="141" y="313"/>
                      <a:pt x="352" y="333"/>
                      <a:pt x="408" y="382"/>
                    </a:cubicBezTo>
                    <a:cubicBezTo>
                      <a:pt x="464" y="431"/>
                      <a:pt x="440" y="521"/>
                      <a:pt x="414" y="562"/>
                    </a:cubicBezTo>
                    <a:cubicBezTo>
                      <a:pt x="388" y="603"/>
                      <a:pt x="311" y="624"/>
                      <a:pt x="252" y="628"/>
                    </a:cubicBezTo>
                    <a:cubicBezTo>
                      <a:pt x="193" y="632"/>
                      <a:pt x="102" y="615"/>
                      <a:pt x="60" y="586"/>
                    </a:cubicBezTo>
                    <a:cubicBezTo>
                      <a:pt x="18" y="557"/>
                      <a:pt x="12" y="481"/>
                      <a:pt x="0" y="454"/>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4" name="Line 1464"/>
              <p:cNvSpPr>
                <a:spLocks noChangeAspect="1" noChangeShapeType="1"/>
              </p:cNvSpPr>
              <p:nvPr/>
            </p:nvSpPr>
            <p:spPr bwMode="auto">
              <a:xfrm rot="1021632">
                <a:off x="4412" y="1039"/>
                <a:ext cx="0" cy="6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5" name="Line 1465"/>
              <p:cNvSpPr>
                <a:spLocks noChangeAspect="1" noChangeShapeType="1"/>
              </p:cNvSpPr>
              <p:nvPr/>
            </p:nvSpPr>
            <p:spPr bwMode="auto">
              <a:xfrm rot="20578368" flipH="1">
                <a:off x="4488" y="1058"/>
                <a:ext cx="0"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6" name="Line 1466"/>
              <p:cNvSpPr>
                <a:spLocks noChangeAspect="1" noChangeShapeType="1"/>
              </p:cNvSpPr>
              <p:nvPr/>
            </p:nvSpPr>
            <p:spPr bwMode="auto">
              <a:xfrm>
                <a:off x="4796" y="997"/>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7" name="Line 1467"/>
              <p:cNvSpPr>
                <a:spLocks noChangeAspect="1" noChangeShapeType="1"/>
              </p:cNvSpPr>
              <p:nvPr/>
            </p:nvSpPr>
            <p:spPr bwMode="auto">
              <a:xfrm>
                <a:off x="4820" y="997"/>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8" name="Line 1468"/>
              <p:cNvSpPr>
                <a:spLocks noChangeAspect="1" noChangeShapeType="1"/>
              </p:cNvSpPr>
              <p:nvPr/>
            </p:nvSpPr>
            <p:spPr bwMode="auto">
              <a:xfrm>
                <a:off x="4796" y="997"/>
                <a:ext cx="24"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99" name="Line 1469"/>
              <p:cNvSpPr>
                <a:spLocks noChangeAspect="1" noChangeShapeType="1"/>
              </p:cNvSpPr>
              <p:nvPr/>
            </p:nvSpPr>
            <p:spPr bwMode="auto">
              <a:xfrm>
                <a:off x="4576" y="1172"/>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0" name="Line 1470"/>
              <p:cNvSpPr>
                <a:spLocks noChangeAspect="1" noChangeShapeType="1"/>
              </p:cNvSpPr>
              <p:nvPr/>
            </p:nvSpPr>
            <p:spPr bwMode="auto">
              <a:xfrm>
                <a:off x="4600" y="1172"/>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1" name="Line 1471"/>
              <p:cNvSpPr>
                <a:spLocks noChangeAspect="1" noChangeShapeType="1"/>
              </p:cNvSpPr>
              <p:nvPr/>
            </p:nvSpPr>
            <p:spPr bwMode="auto">
              <a:xfrm>
                <a:off x="4576" y="1190"/>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2" name="Line 1472"/>
              <p:cNvSpPr>
                <a:spLocks noChangeAspect="1" noChangeShapeType="1"/>
              </p:cNvSpPr>
              <p:nvPr/>
            </p:nvSpPr>
            <p:spPr bwMode="auto">
              <a:xfrm>
                <a:off x="4091" y="1041"/>
                <a:ext cx="0" cy="6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3" name="Line 1473"/>
              <p:cNvSpPr>
                <a:spLocks noChangeAspect="1" noChangeShapeType="1"/>
              </p:cNvSpPr>
              <p:nvPr/>
            </p:nvSpPr>
            <p:spPr bwMode="auto">
              <a:xfrm rot="5604584" flipH="1" flipV="1">
                <a:off x="4702" y="989"/>
                <a:ext cx="26" cy="3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4" name="Line 1474"/>
              <p:cNvSpPr>
                <a:spLocks noChangeAspect="1" noChangeShapeType="1"/>
              </p:cNvSpPr>
              <p:nvPr/>
            </p:nvSpPr>
            <p:spPr bwMode="auto">
              <a:xfrm>
                <a:off x="4787" y="1046"/>
                <a:ext cx="1"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5" name="Freeform 1475"/>
              <p:cNvSpPr>
                <a:spLocks noChangeAspect="1"/>
              </p:cNvSpPr>
              <p:nvPr/>
            </p:nvSpPr>
            <p:spPr bwMode="auto">
              <a:xfrm>
                <a:off x="4219" y="1262"/>
                <a:ext cx="30" cy="38"/>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6" name="Line 1476"/>
              <p:cNvSpPr>
                <a:spLocks noChangeAspect="1" noChangeShapeType="1"/>
              </p:cNvSpPr>
              <p:nvPr/>
            </p:nvSpPr>
            <p:spPr bwMode="auto">
              <a:xfrm>
                <a:off x="4265" y="1259"/>
                <a:ext cx="0" cy="4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7" name="Freeform 1477"/>
              <p:cNvSpPr>
                <a:spLocks noChangeAspect="1"/>
              </p:cNvSpPr>
              <p:nvPr/>
            </p:nvSpPr>
            <p:spPr bwMode="auto">
              <a:xfrm>
                <a:off x="4720" y="866"/>
                <a:ext cx="26"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8" name="Line 1478"/>
              <p:cNvSpPr>
                <a:spLocks noChangeAspect="1" noChangeShapeType="1"/>
              </p:cNvSpPr>
              <p:nvPr/>
            </p:nvSpPr>
            <p:spPr bwMode="auto">
              <a:xfrm>
                <a:off x="4760" y="864"/>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09" name="Line 1479"/>
              <p:cNvSpPr>
                <a:spLocks noChangeAspect="1" noChangeShapeType="1"/>
              </p:cNvSpPr>
              <p:nvPr/>
            </p:nvSpPr>
            <p:spPr bwMode="auto">
              <a:xfrm>
                <a:off x="4783" y="864"/>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0" name="Line 1480"/>
              <p:cNvSpPr>
                <a:spLocks noChangeAspect="1" noChangeShapeType="1"/>
              </p:cNvSpPr>
              <p:nvPr/>
            </p:nvSpPr>
            <p:spPr bwMode="auto">
              <a:xfrm>
                <a:off x="4760" y="882"/>
                <a:ext cx="23"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1" name="Freeform 1481"/>
              <p:cNvSpPr>
                <a:spLocks noChangeAspect="1"/>
              </p:cNvSpPr>
              <p:nvPr/>
            </p:nvSpPr>
            <p:spPr bwMode="auto">
              <a:xfrm>
                <a:off x="4796" y="893"/>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2" name="Line 1482"/>
              <p:cNvSpPr>
                <a:spLocks noChangeAspect="1" noChangeShapeType="1"/>
              </p:cNvSpPr>
              <p:nvPr/>
            </p:nvSpPr>
            <p:spPr bwMode="auto">
              <a:xfrm>
                <a:off x="5311" y="1275"/>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3" name="Line 1483"/>
              <p:cNvSpPr>
                <a:spLocks noChangeAspect="1" noChangeShapeType="1"/>
              </p:cNvSpPr>
              <p:nvPr/>
            </p:nvSpPr>
            <p:spPr bwMode="auto">
              <a:xfrm>
                <a:off x="5334" y="1275"/>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4" name="Line 1484"/>
              <p:cNvSpPr>
                <a:spLocks noChangeAspect="1" noChangeShapeType="1"/>
              </p:cNvSpPr>
              <p:nvPr/>
            </p:nvSpPr>
            <p:spPr bwMode="auto">
              <a:xfrm>
                <a:off x="5311" y="1293"/>
                <a:ext cx="23"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5" name="Oval 1485"/>
              <p:cNvSpPr>
                <a:spLocks noChangeAspect="1" noChangeArrowheads="1"/>
              </p:cNvSpPr>
              <p:nvPr/>
            </p:nvSpPr>
            <p:spPr bwMode="auto">
              <a:xfrm flipH="1">
                <a:off x="5272" y="1276"/>
                <a:ext cx="22" cy="35"/>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316" name="Freeform 1486"/>
              <p:cNvSpPr>
                <a:spLocks noChangeAspect="1"/>
              </p:cNvSpPr>
              <p:nvPr/>
            </p:nvSpPr>
            <p:spPr bwMode="auto">
              <a:xfrm>
                <a:off x="4078" y="993"/>
                <a:ext cx="26"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7" name="Line 1487"/>
              <p:cNvSpPr>
                <a:spLocks noChangeAspect="1" noChangeShapeType="1"/>
              </p:cNvSpPr>
              <p:nvPr/>
            </p:nvSpPr>
            <p:spPr bwMode="auto">
              <a:xfrm>
                <a:off x="4118" y="991"/>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8" name="Line 1488"/>
              <p:cNvSpPr>
                <a:spLocks noChangeAspect="1" noChangeShapeType="1"/>
              </p:cNvSpPr>
              <p:nvPr/>
            </p:nvSpPr>
            <p:spPr bwMode="auto">
              <a:xfrm>
                <a:off x="4141" y="991"/>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19" name="Line 1489"/>
              <p:cNvSpPr>
                <a:spLocks noChangeAspect="1" noChangeShapeType="1"/>
              </p:cNvSpPr>
              <p:nvPr/>
            </p:nvSpPr>
            <p:spPr bwMode="auto">
              <a:xfrm>
                <a:off x="4118" y="1009"/>
                <a:ext cx="23"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320" name="Freeform 1490"/>
              <p:cNvSpPr>
                <a:spLocks noChangeAspect="1"/>
              </p:cNvSpPr>
              <p:nvPr/>
            </p:nvSpPr>
            <p:spPr bwMode="auto">
              <a:xfrm>
                <a:off x="4154" y="1020"/>
                <a:ext cx="13" cy="23"/>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grpSp>
      <p:grpSp>
        <p:nvGrpSpPr>
          <p:cNvPr id="221215" name="Group 1491"/>
          <p:cNvGrpSpPr>
            <a:grpSpLocks/>
          </p:cNvGrpSpPr>
          <p:nvPr/>
        </p:nvGrpSpPr>
        <p:grpSpPr bwMode="auto">
          <a:xfrm>
            <a:off x="7604125" y="1973263"/>
            <a:ext cx="1184275" cy="996950"/>
            <a:chOff x="4386" y="747"/>
            <a:chExt cx="746" cy="628"/>
          </a:xfrm>
          <a:noFill/>
        </p:grpSpPr>
        <p:sp>
          <p:nvSpPr>
            <p:cNvPr id="277167" name="AutoShape 1492"/>
            <p:cNvSpPr>
              <a:spLocks noChangeArrowheads="1"/>
            </p:cNvSpPr>
            <p:nvPr/>
          </p:nvSpPr>
          <p:spPr bwMode="auto">
            <a:xfrm>
              <a:off x="4386" y="747"/>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7168" name="Text Box 1493"/>
            <p:cNvSpPr txBox="1">
              <a:spLocks noChangeArrowheads="1"/>
            </p:cNvSpPr>
            <p:nvPr/>
          </p:nvSpPr>
          <p:spPr bwMode="auto">
            <a:xfrm>
              <a:off x="4536" y="773"/>
              <a:ext cx="408" cy="2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Erlotinib</a:t>
              </a:r>
              <a:endParaRPr lang="en-US" sz="1000" dirty="0" smtClean="0">
                <a:solidFill>
                  <a:srgbClr val="FFFFFF"/>
                </a:solidFill>
              </a:endParaRPr>
            </a:p>
            <a:p>
              <a:pPr algn="l" eaLnBrk="1" hangingPunct="1"/>
              <a:r>
                <a:rPr lang="en-US" sz="800" b="0" dirty="0" err="1" smtClean="0">
                  <a:solidFill>
                    <a:srgbClr val="FFFFFF"/>
                  </a:solidFill>
                </a:rPr>
                <a:t>Tarceva</a:t>
              </a:r>
              <a:endParaRPr lang="en-US" sz="800" b="0" dirty="0" smtClean="0">
                <a:solidFill>
                  <a:srgbClr val="FFFFFF"/>
                </a:solidFill>
              </a:endParaRPr>
            </a:p>
          </p:txBody>
        </p:sp>
        <p:grpSp>
          <p:nvGrpSpPr>
            <p:cNvPr id="277169" name="Group 1494"/>
            <p:cNvGrpSpPr>
              <a:grpSpLocks noChangeAspect="1"/>
            </p:cNvGrpSpPr>
            <p:nvPr/>
          </p:nvGrpSpPr>
          <p:grpSpPr bwMode="auto">
            <a:xfrm>
              <a:off x="4515" y="1038"/>
              <a:ext cx="482" cy="219"/>
              <a:chOff x="3108" y="462"/>
              <a:chExt cx="1926" cy="876"/>
            </a:xfrm>
            <a:grpFill/>
          </p:grpSpPr>
          <p:sp>
            <p:nvSpPr>
              <p:cNvPr id="277170" name="Line 1495"/>
              <p:cNvSpPr>
                <a:spLocks noChangeAspect="1" noChangeShapeType="1"/>
              </p:cNvSpPr>
              <p:nvPr/>
            </p:nvSpPr>
            <p:spPr bwMode="auto">
              <a:xfrm rot="5604584" flipH="1" flipV="1">
                <a:off x="4229" y="921"/>
                <a:ext cx="97"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1" name="Line 1496"/>
              <p:cNvSpPr>
                <a:spLocks noChangeAspect="1" noChangeShapeType="1"/>
              </p:cNvSpPr>
              <p:nvPr/>
            </p:nvSpPr>
            <p:spPr bwMode="auto">
              <a:xfrm rot="15995416" flipH="1">
                <a:off x="4217" y="1200"/>
                <a:ext cx="72"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2" name="Line 1497"/>
              <p:cNvSpPr>
                <a:spLocks noChangeAspect="1" noChangeShapeType="1"/>
              </p:cNvSpPr>
              <p:nvPr/>
            </p:nvSpPr>
            <p:spPr bwMode="auto">
              <a:xfrm rot="5604584" flipH="1" flipV="1">
                <a:off x="4410" y="1203"/>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3" name="Line 1498"/>
              <p:cNvSpPr>
                <a:spLocks noChangeAspect="1" noChangeShapeType="1"/>
              </p:cNvSpPr>
              <p:nvPr/>
            </p:nvSpPr>
            <p:spPr bwMode="auto">
              <a:xfrm>
                <a:off x="4326" y="1265"/>
                <a:ext cx="0"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4" name="Line 1499"/>
              <p:cNvSpPr>
                <a:spLocks noChangeAspect="1" noChangeShapeType="1"/>
              </p:cNvSpPr>
              <p:nvPr/>
            </p:nvSpPr>
            <p:spPr bwMode="auto">
              <a:xfrm>
                <a:off x="4374" y="1265"/>
                <a:ext cx="0"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5" name="Line 1500"/>
              <p:cNvSpPr>
                <a:spLocks noChangeAspect="1" noChangeShapeType="1"/>
              </p:cNvSpPr>
              <p:nvPr/>
            </p:nvSpPr>
            <p:spPr bwMode="auto">
              <a:xfrm>
                <a:off x="4326" y="1265"/>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6" name="Line 1501"/>
              <p:cNvSpPr>
                <a:spLocks noChangeAspect="1" noChangeShapeType="1"/>
              </p:cNvSpPr>
              <p:nvPr/>
            </p:nvSpPr>
            <p:spPr bwMode="auto">
              <a:xfrm rot="15995416" flipH="1">
                <a:off x="3829" y="957"/>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7" name="Line 1502"/>
              <p:cNvSpPr>
                <a:spLocks noChangeAspect="1" noChangeShapeType="1"/>
              </p:cNvSpPr>
              <p:nvPr/>
            </p:nvSpPr>
            <p:spPr bwMode="auto">
              <a:xfrm rot="5604584">
                <a:off x="3829" y="1199"/>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8" name="Line 1503"/>
              <p:cNvSpPr>
                <a:spLocks noChangeAspect="1" noChangeShapeType="1"/>
              </p:cNvSpPr>
              <p:nvPr/>
            </p:nvSpPr>
            <p:spPr bwMode="auto">
              <a:xfrm rot="15995416" flipH="1">
                <a:off x="4362" y="939"/>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79" name="Line 1504"/>
              <p:cNvSpPr>
                <a:spLocks noChangeAspect="1" noChangeShapeType="1"/>
              </p:cNvSpPr>
              <p:nvPr/>
            </p:nvSpPr>
            <p:spPr bwMode="auto">
              <a:xfrm>
                <a:off x="4495" y="1096"/>
                <a:ext cx="0" cy="12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0" name="Line 1505"/>
              <p:cNvSpPr>
                <a:spLocks noChangeAspect="1" noChangeShapeType="1"/>
              </p:cNvSpPr>
              <p:nvPr/>
            </p:nvSpPr>
            <p:spPr bwMode="auto">
              <a:xfrm>
                <a:off x="4471" y="1024"/>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1" name="Line 1506"/>
              <p:cNvSpPr>
                <a:spLocks noChangeAspect="1" noChangeShapeType="1"/>
              </p:cNvSpPr>
              <p:nvPr/>
            </p:nvSpPr>
            <p:spPr bwMode="auto">
              <a:xfrm>
                <a:off x="4519" y="1024"/>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2" name="Line 1507"/>
              <p:cNvSpPr>
                <a:spLocks noChangeAspect="1" noChangeShapeType="1"/>
              </p:cNvSpPr>
              <p:nvPr/>
            </p:nvSpPr>
            <p:spPr bwMode="auto">
              <a:xfrm>
                <a:off x="4471" y="1024"/>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3" name="Line 1508"/>
              <p:cNvSpPr>
                <a:spLocks noChangeAspect="1" noChangeShapeType="1"/>
              </p:cNvSpPr>
              <p:nvPr/>
            </p:nvSpPr>
            <p:spPr bwMode="auto">
              <a:xfrm rot="5784031">
                <a:off x="4399" y="1194"/>
                <a:ext cx="52" cy="6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4" name="Line 1509"/>
              <p:cNvSpPr>
                <a:spLocks noChangeAspect="1" noChangeShapeType="1"/>
              </p:cNvSpPr>
              <p:nvPr/>
            </p:nvSpPr>
            <p:spPr bwMode="auto">
              <a:xfrm>
                <a:off x="4326" y="771"/>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5" name="Line 1510"/>
              <p:cNvSpPr>
                <a:spLocks noChangeAspect="1" noChangeShapeType="1"/>
              </p:cNvSpPr>
              <p:nvPr/>
            </p:nvSpPr>
            <p:spPr bwMode="auto">
              <a:xfrm>
                <a:off x="4375" y="771"/>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6" name="Line 1511"/>
              <p:cNvSpPr>
                <a:spLocks noChangeAspect="1" noChangeShapeType="1"/>
              </p:cNvSpPr>
              <p:nvPr/>
            </p:nvSpPr>
            <p:spPr bwMode="auto">
              <a:xfrm>
                <a:off x="4326" y="771"/>
                <a:ext cx="49"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7" name="Line 1512"/>
              <p:cNvSpPr>
                <a:spLocks noChangeAspect="1" noChangeShapeType="1"/>
              </p:cNvSpPr>
              <p:nvPr/>
            </p:nvSpPr>
            <p:spPr bwMode="auto">
              <a:xfrm>
                <a:off x="4245" y="77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8" name="Line 1513"/>
              <p:cNvSpPr>
                <a:spLocks noChangeAspect="1" noChangeShapeType="1"/>
              </p:cNvSpPr>
              <p:nvPr/>
            </p:nvSpPr>
            <p:spPr bwMode="auto">
              <a:xfrm>
                <a:off x="4294" y="77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89" name="Line 1514"/>
              <p:cNvSpPr>
                <a:spLocks noChangeAspect="1" noChangeShapeType="1"/>
              </p:cNvSpPr>
              <p:nvPr/>
            </p:nvSpPr>
            <p:spPr bwMode="auto">
              <a:xfrm>
                <a:off x="4245" y="806"/>
                <a:ext cx="4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0" name="Line 1515"/>
              <p:cNvSpPr>
                <a:spLocks noChangeAspect="1" noChangeShapeType="1"/>
              </p:cNvSpPr>
              <p:nvPr/>
            </p:nvSpPr>
            <p:spPr bwMode="auto">
              <a:xfrm flipV="1">
                <a:off x="4345" y="848"/>
                <a:ext cx="0" cy="10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1" name="Oval 1516"/>
              <p:cNvSpPr>
                <a:spLocks noChangeAspect="1" noChangeArrowheads="1"/>
              </p:cNvSpPr>
              <p:nvPr/>
            </p:nvSpPr>
            <p:spPr bwMode="auto">
              <a:xfrm>
                <a:off x="3743" y="932"/>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92" name="Oval 1517"/>
              <p:cNvSpPr>
                <a:spLocks noChangeAspect="1" noChangeArrowheads="1"/>
              </p:cNvSpPr>
              <p:nvPr/>
            </p:nvSpPr>
            <p:spPr bwMode="auto">
              <a:xfrm>
                <a:off x="3743" y="1250"/>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93" name="Line 1518"/>
              <p:cNvSpPr>
                <a:spLocks noChangeAspect="1" noChangeShapeType="1"/>
              </p:cNvSpPr>
              <p:nvPr/>
            </p:nvSpPr>
            <p:spPr bwMode="auto">
              <a:xfrm rot="5604584">
                <a:off x="3636" y="956"/>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4" name="Line 1519"/>
              <p:cNvSpPr>
                <a:spLocks noChangeAspect="1" noChangeShapeType="1"/>
              </p:cNvSpPr>
              <p:nvPr/>
            </p:nvSpPr>
            <p:spPr bwMode="auto">
              <a:xfrm rot="15995416" flipH="1">
                <a:off x="3630" y="1208"/>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5" name="Line 1520"/>
              <p:cNvSpPr>
                <a:spLocks noChangeAspect="1" noChangeShapeType="1"/>
              </p:cNvSpPr>
              <p:nvPr/>
            </p:nvSpPr>
            <p:spPr bwMode="auto">
              <a:xfrm rot="15815969" flipV="1">
                <a:off x="4362" y="992"/>
                <a:ext cx="57" cy="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6" name="Line 1521"/>
              <p:cNvSpPr>
                <a:spLocks noChangeAspect="1" noChangeShapeType="1"/>
              </p:cNvSpPr>
              <p:nvPr/>
            </p:nvSpPr>
            <p:spPr bwMode="auto">
              <a:xfrm rot="15995416" flipH="1">
                <a:off x="3941" y="1181"/>
                <a:ext cx="97"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7" name="Line 1522"/>
              <p:cNvSpPr>
                <a:spLocks noChangeAspect="1" noChangeShapeType="1"/>
              </p:cNvSpPr>
              <p:nvPr/>
            </p:nvSpPr>
            <p:spPr bwMode="auto">
              <a:xfrm rot="5604584">
                <a:off x="4086" y="1183"/>
                <a:ext cx="95"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8" name="Line 1523"/>
              <p:cNvSpPr>
                <a:spLocks noChangeAspect="1" noChangeShapeType="1"/>
              </p:cNvSpPr>
              <p:nvPr/>
            </p:nvSpPr>
            <p:spPr bwMode="auto">
              <a:xfrm>
                <a:off x="3923" y="103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99" name="Line 1524"/>
              <p:cNvSpPr>
                <a:spLocks noChangeAspect="1" noChangeShapeType="1"/>
              </p:cNvSpPr>
              <p:nvPr/>
            </p:nvSpPr>
            <p:spPr bwMode="auto">
              <a:xfrm>
                <a:off x="4206" y="1041"/>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0" name="Line 1525"/>
              <p:cNvSpPr>
                <a:spLocks noChangeAspect="1" noChangeShapeType="1"/>
              </p:cNvSpPr>
              <p:nvPr/>
            </p:nvSpPr>
            <p:spPr bwMode="auto">
              <a:xfrm rot="5604584" flipH="1" flipV="1">
                <a:off x="3942" y="923"/>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1" name="Line 1526"/>
              <p:cNvSpPr>
                <a:spLocks noChangeAspect="1" noChangeShapeType="1"/>
              </p:cNvSpPr>
              <p:nvPr/>
            </p:nvSpPr>
            <p:spPr bwMode="auto">
              <a:xfrm rot="15995416" flipV="1">
                <a:off x="4086" y="924"/>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2" name="Oval 1527"/>
              <p:cNvSpPr>
                <a:spLocks noChangeAspect="1" noChangeArrowheads="1"/>
              </p:cNvSpPr>
              <p:nvPr/>
            </p:nvSpPr>
            <p:spPr bwMode="auto">
              <a:xfrm rot="10800000">
                <a:off x="3959" y="1025"/>
                <a:ext cx="208" cy="207"/>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203" name="Line 1528"/>
              <p:cNvSpPr>
                <a:spLocks noChangeAspect="1" noChangeShapeType="1"/>
              </p:cNvSpPr>
              <p:nvPr/>
            </p:nvSpPr>
            <p:spPr bwMode="auto">
              <a:xfrm rot="15995416" flipH="1">
                <a:off x="4529" y="695"/>
                <a:ext cx="97"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4" name="Line 1529"/>
              <p:cNvSpPr>
                <a:spLocks noChangeAspect="1" noChangeShapeType="1"/>
              </p:cNvSpPr>
              <p:nvPr/>
            </p:nvSpPr>
            <p:spPr bwMode="auto">
              <a:xfrm rot="5604584">
                <a:off x="4674" y="697"/>
                <a:ext cx="95"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5" name="Line 1530"/>
              <p:cNvSpPr>
                <a:spLocks noChangeAspect="1" noChangeShapeType="1"/>
              </p:cNvSpPr>
              <p:nvPr/>
            </p:nvSpPr>
            <p:spPr bwMode="auto">
              <a:xfrm>
                <a:off x="4505" y="55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6" name="Line 1531"/>
              <p:cNvSpPr>
                <a:spLocks noChangeAspect="1" noChangeShapeType="1"/>
              </p:cNvSpPr>
              <p:nvPr/>
            </p:nvSpPr>
            <p:spPr bwMode="auto">
              <a:xfrm>
                <a:off x="4794" y="55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7" name="Line 1532"/>
              <p:cNvSpPr>
                <a:spLocks noChangeAspect="1" noChangeShapeType="1"/>
              </p:cNvSpPr>
              <p:nvPr/>
            </p:nvSpPr>
            <p:spPr bwMode="auto">
              <a:xfrm rot="5604584" flipH="1" flipV="1">
                <a:off x="4530" y="437"/>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8" name="Line 1533"/>
              <p:cNvSpPr>
                <a:spLocks noChangeAspect="1" noChangeShapeType="1"/>
              </p:cNvSpPr>
              <p:nvPr/>
            </p:nvSpPr>
            <p:spPr bwMode="auto">
              <a:xfrm rot="15995416" flipV="1">
                <a:off x="4674" y="438"/>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09" name="Oval 1534"/>
              <p:cNvSpPr>
                <a:spLocks noChangeAspect="1" noChangeArrowheads="1"/>
              </p:cNvSpPr>
              <p:nvPr/>
            </p:nvSpPr>
            <p:spPr bwMode="auto">
              <a:xfrm rot="10800000">
                <a:off x="4547" y="539"/>
                <a:ext cx="208" cy="207"/>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210" name="Line 1535"/>
              <p:cNvSpPr>
                <a:spLocks noChangeAspect="1" noChangeShapeType="1"/>
              </p:cNvSpPr>
              <p:nvPr/>
            </p:nvSpPr>
            <p:spPr bwMode="auto">
              <a:xfrm rot="5604584">
                <a:off x="4421" y="709"/>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1" name="Line 1536"/>
              <p:cNvSpPr>
                <a:spLocks noChangeAspect="1" noChangeShapeType="1"/>
              </p:cNvSpPr>
              <p:nvPr/>
            </p:nvSpPr>
            <p:spPr bwMode="auto">
              <a:xfrm rot="15995416" flipV="1">
                <a:off x="4804" y="708"/>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2" name="Freeform 1537"/>
              <p:cNvSpPr>
                <a:spLocks noChangeAspect="1"/>
              </p:cNvSpPr>
              <p:nvPr/>
            </p:nvSpPr>
            <p:spPr bwMode="auto">
              <a:xfrm>
                <a:off x="4913" y="787"/>
                <a:ext cx="44" cy="67"/>
              </a:xfrm>
              <a:custGeom>
                <a:avLst/>
                <a:gdLst>
                  <a:gd name="T0" fmla="*/ 6 w 88"/>
                  <a:gd name="T1" fmla="*/ 1 h 135"/>
                  <a:gd name="T2" fmla="*/ 5 w 88"/>
                  <a:gd name="T3" fmla="*/ 0 h 135"/>
                  <a:gd name="T4" fmla="*/ 3 w 88"/>
                  <a:gd name="T5" fmla="*/ 0 h 135"/>
                  <a:gd name="T6" fmla="*/ 1 w 88"/>
                  <a:gd name="T7" fmla="*/ 1 h 135"/>
                  <a:gd name="T8" fmla="*/ 0 w 88"/>
                  <a:gd name="T9" fmla="*/ 4 h 135"/>
                  <a:gd name="T10" fmla="*/ 1 w 88"/>
                  <a:gd name="T11" fmla="*/ 7 h 135"/>
                  <a:gd name="T12" fmla="*/ 3 w 88"/>
                  <a:gd name="T13" fmla="*/ 8 h 135"/>
                  <a:gd name="T14" fmla="*/ 5 w 88"/>
                  <a:gd name="T15" fmla="*/ 7 h 135"/>
                  <a:gd name="T16" fmla="*/ 6 w 88"/>
                  <a:gd name="T17" fmla="*/ 6 h 1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135"/>
                  <a:gd name="T29" fmla="*/ 88 w 88"/>
                  <a:gd name="T30" fmla="*/ 135 h 1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135">
                    <a:moveTo>
                      <a:pt x="86" y="31"/>
                    </a:moveTo>
                    <a:cubicBezTo>
                      <a:pt x="84" y="28"/>
                      <a:pt x="81" y="18"/>
                      <a:pt x="74" y="13"/>
                    </a:cubicBezTo>
                    <a:cubicBezTo>
                      <a:pt x="67" y="8"/>
                      <a:pt x="55" y="0"/>
                      <a:pt x="44" y="1"/>
                    </a:cubicBezTo>
                    <a:cubicBezTo>
                      <a:pt x="33" y="2"/>
                      <a:pt x="17" y="6"/>
                      <a:pt x="10" y="17"/>
                    </a:cubicBezTo>
                    <a:cubicBezTo>
                      <a:pt x="3" y="28"/>
                      <a:pt x="0" y="48"/>
                      <a:pt x="0" y="65"/>
                    </a:cubicBezTo>
                    <a:cubicBezTo>
                      <a:pt x="0" y="82"/>
                      <a:pt x="4" y="105"/>
                      <a:pt x="12" y="117"/>
                    </a:cubicBezTo>
                    <a:cubicBezTo>
                      <a:pt x="20" y="129"/>
                      <a:pt x="37" y="135"/>
                      <a:pt x="48" y="135"/>
                    </a:cubicBezTo>
                    <a:cubicBezTo>
                      <a:pt x="59" y="135"/>
                      <a:pt x="71" y="125"/>
                      <a:pt x="78" y="119"/>
                    </a:cubicBezTo>
                    <a:cubicBezTo>
                      <a:pt x="85" y="113"/>
                      <a:pt x="86" y="103"/>
                      <a:pt x="88" y="9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3" name="Line 1538"/>
              <p:cNvSpPr>
                <a:spLocks noChangeAspect="1" noChangeShapeType="1"/>
              </p:cNvSpPr>
              <p:nvPr/>
            </p:nvSpPr>
            <p:spPr bwMode="auto">
              <a:xfrm rot="15995416" flipV="1">
                <a:off x="3503" y="923"/>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4" name="Line 1539"/>
              <p:cNvSpPr>
                <a:spLocks noChangeAspect="1" noChangeShapeType="1"/>
              </p:cNvSpPr>
              <p:nvPr/>
            </p:nvSpPr>
            <p:spPr bwMode="auto">
              <a:xfrm rot="5604584">
                <a:off x="3497" y="1194"/>
                <a:ext cx="95"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5" name="Line 1540"/>
              <p:cNvSpPr>
                <a:spLocks noChangeAspect="1" noChangeShapeType="1"/>
              </p:cNvSpPr>
              <p:nvPr/>
            </p:nvSpPr>
            <p:spPr bwMode="auto">
              <a:xfrm rot="5604584">
                <a:off x="3395" y="937"/>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6" name="Line 1541"/>
              <p:cNvSpPr>
                <a:spLocks noChangeAspect="1" noChangeShapeType="1"/>
              </p:cNvSpPr>
              <p:nvPr/>
            </p:nvSpPr>
            <p:spPr bwMode="auto">
              <a:xfrm rot="15995416" flipH="1">
                <a:off x="3383" y="1219"/>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7" name="Freeform 1542"/>
              <p:cNvSpPr>
                <a:spLocks noChangeAspect="1"/>
              </p:cNvSpPr>
              <p:nvPr/>
            </p:nvSpPr>
            <p:spPr bwMode="auto">
              <a:xfrm>
                <a:off x="4988" y="786"/>
                <a:ext cx="46" cy="74"/>
              </a:xfrm>
              <a:custGeom>
                <a:avLst/>
                <a:gdLst>
                  <a:gd name="T0" fmla="*/ 0 w 42"/>
                  <a:gd name="T1" fmla="*/ 74 h 74"/>
                  <a:gd name="T2" fmla="*/ 0 w 42"/>
                  <a:gd name="T3" fmla="*/ 6 h 74"/>
                  <a:gd name="T4" fmla="*/ 59 w 42"/>
                  <a:gd name="T5" fmla="*/ 69 h 74"/>
                  <a:gd name="T6" fmla="*/ 60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8" name="Freeform 1543"/>
              <p:cNvSpPr>
                <a:spLocks noChangeAspect="1"/>
              </p:cNvSpPr>
              <p:nvPr/>
            </p:nvSpPr>
            <p:spPr bwMode="auto">
              <a:xfrm>
                <a:off x="3228" y="1003"/>
                <a:ext cx="51" cy="69"/>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19" name="Line 1544"/>
              <p:cNvSpPr>
                <a:spLocks noChangeAspect="1" noChangeShapeType="1"/>
              </p:cNvSpPr>
              <p:nvPr/>
            </p:nvSpPr>
            <p:spPr bwMode="auto">
              <a:xfrm>
                <a:off x="3113" y="999"/>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0" name="Line 1545"/>
              <p:cNvSpPr>
                <a:spLocks noChangeAspect="1" noChangeShapeType="1"/>
              </p:cNvSpPr>
              <p:nvPr/>
            </p:nvSpPr>
            <p:spPr bwMode="auto">
              <a:xfrm>
                <a:off x="3159" y="999"/>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1" name="Line 1546"/>
              <p:cNvSpPr>
                <a:spLocks noChangeAspect="1" noChangeShapeType="1"/>
              </p:cNvSpPr>
              <p:nvPr/>
            </p:nvSpPr>
            <p:spPr bwMode="auto">
              <a:xfrm>
                <a:off x="3113" y="1034"/>
                <a:ext cx="47"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2" name="Freeform 1547"/>
              <p:cNvSpPr>
                <a:spLocks noChangeAspect="1"/>
              </p:cNvSpPr>
              <p:nvPr/>
            </p:nvSpPr>
            <p:spPr bwMode="auto">
              <a:xfrm>
                <a:off x="3181" y="1056"/>
                <a:ext cx="26" cy="47"/>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3" name="Oval 1548"/>
              <p:cNvSpPr>
                <a:spLocks noChangeAspect="1" noChangeArrowheads="1"/>
              </p:cNvSpPr>
              <p:nvPr/>
            </p:nvSpPr>
            <p:spPr bwMode="auto">
              <a:xfrm flipH="1">
                <a:off x="3306" y="1001"/>
                <a:ext cx="44" cy="69"/>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224" name="Freeform 1549"/>
              <p:cNvSpPr>
                <a:spLocks noChangeAspect="1"/>
              </p:cNvSpPr>
              <p:nvPr/>
            </p:nvSpPr>
            <p:spPr bwMode="auto">
              <a:xfrm>
                <a:off x="3223" y="1183"/>
                <a:ext cx="51" cy="69"/>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5" name="Line 1550"/>
              <p:cNvSpPr>
                <a:spLocks noChangeAspect="1" noChangeShapeType="1"/>
              </p:cNvSpPr>
              <p:nvPr/>
            </p:nvSpPr>
            <p:spPr bwMode="auto">
              <a:xfrm>
                <a:off x="3108" y="1179"/>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6" name="Line 1551"/>
              <p:cNvSpPr>
                <a:spLocks noChangeAspect="1" noChangeShapeType="1"/>
              </p:cNvSpPr>
              <p:nvPr/>
            </p:nvSpPr>
            <p:spPr bwMode="auto">
              <a:xfrm>
                <a:off x="3154" y="1179"/>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7" name="Line 1552"/>
              <p:cNvSpPr>
                <a:spLocks noChangeAspect="1" noChangeShapeType="1"/>
              </p:cNvSpPr>
              <p:nvPr/>
            </p:nvSpPr>
            <p:spPr bwMode="auto">
              <a:xfrm>
                <a:off x="3108" y="1214"/>
                <a:ext cx="47"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8" name="Freeform 1553"/>
              <p:cNvSpPr>
                <a:spLocks noChangeAspect="1"/>
              </p:cNvSpPr>
              <p:nvPr/>
            </p:nvSpPr>
            <p:spPr bwMode="auto">
              <a:xfrm>
                <a:off x="3176" y="1236"/>
                <a:ext cx="26" cy="47"/>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229" name="Oval 1554"/>
              <p:cNvSpPr>
                <a:spLocks noChangeAspect="1" noChangeArrowheads="1"/>
              </p:cNvSpPr>
              <p:nvPr/>
            </p:nvSpPr>
            <p:spPr bwMode="auto">
              <a:xfrm flipH="1">
                <a:off x="3301" y="1181"/>
                <a:ext cx="44" cy="69"/>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21216" name="Group 1555"/>
          <p:cNvGrpSpPr>
            <a:grpSpLocks/>
          </p:cNvGrpSpPr>
          <p:nvPr/>
        </p:nvGrpSpPr>
        <p:grpSpPr bwMode="auto">
          <a:xfrm>
            <a:off x="5953125" y="1973264"/>
            <a:ext cx="1184275" cy="996950"/>
            <a:chOff x="2786" y="744"/>
            <a:chExt cx="746" cy="628"/>
          </a:xfrm>
          <a:noFill/>
        </p:grpSpPr>
        <p:sp>
          <p:nvSpPr>
            <p:cNvPr id="277100" name="AutoShape 1556"/>
            <p:cNvSpPr>
              <a:spLocks noChangeArrowheads="1"/>
            </p:cNvSpPr>
            <p:nvPr/>
          </p:nvSpPr>
          <p:spPr bwMode="auto">
            <a:xfrm>
              <a:off x="2786" y="744"/>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7101" name="Text Box 1557"/>
            <p:cNvSpPr txBox="1">
              <a:spLocks noChangeArrowheads="1"/>
            </p:cNvSpPr>
            <p:nvPr/>
          </p:nvSpPr>
          <p:spPr bwMode="auto">
            <a:xfrm>
              <a:off x="2936" y="773"/>
              <a:ext cx="413" cy="2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Gefitinib</a:t>
              </a:r>
              <a:endParaRPr lang="en-US" sz="1000" dirty="0" smtClean="0">
                <a:solidFill>
                  <a:srgbClr val="FFFFFF"/>
                </a:solidFill>
              </a:endParaRPr>
            </a:p>
            <a:p>
              <a:pPr algn="l" eaLnBrk="1" hangingPunct="1"/>
              <a:r>
                <a:rPr lang="en-US" sz="800" b="0" dirty="0" err="1" smtClean="0">
                  <a:solidFill>
                    <a:srgbClr val="FFFFFF"/>
                  </a:solidFill>
                </a:rPr>
                <a:t>Iressa</a:t>
              </a:r>
              <a:endParaRPr lang="en-US" sz="800" b="0" dirty="0" smtClean="0">
                <a:solidFill>
                  <a:srgbClr val="FFFFFF"/>
                </a:solidFill>
              </a:endParaRPr>
            </a:p>
          </p:txBody>
        </p:sp>
        <p:grpSp>
          <p:nvGrpSpPr>
            <p:cNvPr id="277102" name="Group 1558"/>
            <p:cNvGrpSpPr>
              <a:grpSpLocks noChangeAspect="1"/>
            </p:cNvGrpSpPr>
            <p:nvPr/>
          </p:nvGrpSpPr>
          <p:grpSpPr bwMode="auto">
            <a:xfrm>
              <a:off x="2910" y="1035"/>
              <a:ext cx="499" cy="232"/>
              <a:chOff x="410" y="516"/>
              <a:chExt cx="1995" cy="928"/>
            </a:xfrm>
            <a:grpFill/>
          </p:grpSpPr>
          <p:sp>
            <p:nvSpPr>
              <p:cNvPr id="277103" name="Line 1559"/>
              <p:cNvSpPr>
                <a:spLocks noChangeAspect="1" noChangeShapeType="1"/>
              </p:cNvSpPr>
              <p:nvPr/>
            </p:nvSpPr>
            <p:spPr bwMode="auto">
              <a:xfrm flipH="1" flipV="1">
                <a:off x="1713" y="85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04" name="Line 1560"/>
              <p:cNvSpPr>
                <a:spLocks noChangeAspect="1" noChangeShapeType="1"/>
              </p:cNvSpPr>
              <p:nvPr/>
            </p:nvSpPr>
            <p:spPr bwMode="auto">
              <a:xfrm flipH="1" flipV="1">
                <a:off x="1665" y="85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05" name="Line 1561"/>
              <p:cNvSpPr>
                <a:spLocks noChangeAspect="1" noChangeShapeType="1"/>
              </p:cNvSpPr>
              <p:nvPr/>
            </p:nvSpPr>
            <p:spPr bwMode="auto">
              <a:xfrm flipH="1" flipV="1">
                <a:off x="1665" y="886"/>
                <a:ext cx="4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06" name="Line 1562"/>
              <p:cNvSpPr>
                <a:spLocks noChangeAspect="1" noChangeShapeType="1"/>
              </p:cNvSpPr>
              <p:nvPr/>
            </p:nvSpPr>
            <p:spPr bwMode="auto">
              <a:xfrm flipH="1">
                <a:off x="1909" y="1159"/>
                <a:ext cx="0" cy="12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07" name="Line 1563"/>
              <p:cNvSpPr>
                <a:spLocks noChangeAspect="1" noChangeShapeType="1"/>
              </p:cNvSpPr>
              <p:nvPr/>
            </p:nvSpPr>
            <p:spPr bwMode="auto">
              <a:xfrm rot="15995416" flipV="1">
                <a:off x="1777" y="1004"/>
                <a:ext cx="72"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08" name="Line 1564"/>
              <p:cNvSpPr>
                <a:spLocks noChangeAspect="1" noChangeShapeType="1"/>
              </p:cNvSpPr>
              <p:nvPr/>
            </p:nvSpPr>
            <p:spPr bwMode="auto">
              <a:xfrm rot="5604584" flipH="1" flipV="1">
                <a:off x="1645" y="991"/>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09" name="Line 1565"/>
              <p:cNvSpPr>
                <a:spLocks noChangeAspect="1" noChangeShapeType="1"/>
              </p:cNvSpPr>
              <p:nvPr/>
            </p:nvSpPr>
            <p:spPr bwMode="auto">
              <a:xfrm flipH="1" flipV="1">
                <a:off x="1927" y="107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0" name="Line 1566"/>
              <p:cNvSpPr>
                <a:spLocks noChangeAspect="1" noChangeShapeType="1"/>
              </p:cNvSpPr>
              <p:nvPr/>
            </p:nvSpPr>
            <p:spPr bwMode="auto">
              <a:xfrm flipH="1" flipV="1">
                <a:off x="1879" y="107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1" name="Line 1567"/>
              <p:cNvSpPr>
                <a:spLocks noChangeAspect="1" noChangeShapeType="1"/>
              </p:cNvSpPr>
              <p:nvPr/>
            </p:nvSpPr>
            <p:spPr bwMode="auto">
              <a:xfrm flipH="1" flipV="1">
                <a:off x="1879" y="107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2" name="Line 1568"/>
              <p:cNvSpPr>
                <a:spLocks noChangeAspect="1" noChangeShapeType="1"/>
              </p:cNvSpPr>
              <p:nvPr/>
            </p:nvSpPr>
            <p:spPr bwMode="auto">
              <a:xfrm rot="5604584">
                <a:off x="1826" y="1264"/>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3" name="Line 1569"/>
              <p:cNvSpPr>
                <a:spLocks noChangeAspect="1" noChangeShapeType="1"/>
              </p:cNvSpPr>
              <p:nvPr/>
            </p:nvSpPr>
            <p:spPr bwMode="auto">
              <a:xfrm rot="15995416" flipH="1">
                <a:off x="1633" y="1267"/>
                <a:ext cx="71"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4" name="Line 1570"/>
              <p:cNvSpPr>
                <a:spLocks noChangeAspect="1" noChangeShapeType="1"/>
              </p:cNvSpPr>
              <p:nvPr/>
            </p:nvSpPr>
            <p:spPr bwMode="auto">
              <a:xfrm flipH="1" flipV="1">
                <a:off x="1789" y="132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5" name="Line 1571"/>
              <p:cNvSpPr>
                <a:spLocks noChangeAspect="1" noChangeShapeType="1"/>
              </p:cNvSpPr>
              <p:nvPr/>
            </p:nvSpPr>
            <p:spPr bwMode="auto">
              <a:xfrm flipH="1" flipV="1">
                <a:off x="1741" y="132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6" name="Line 1572"/>
              <p:cNvSpPr>
                <a:spLocks noChangeAspect="1" noChangeShapeType="1"/>
              </p:cNvSpPr>
              <p:nvPr/>
            </p:nvSpPr>
            <p:spPr bwMode="auto">
              <a:xfrm flipH="1" flipV="1">
                <a:off x="1741" y="132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7" name="Line 1573"/>
              <p:cNvSpPr>
                <a:spLocks noChangeAspect="1" noChangeShapeType="1"/>
              </p:cNvSpPr>
              <p:nvPr/>
            </p:nvSpPr>
            <p:spPr bwMode="auto">
              <a:xfrm rot="5400000">
                <a:off x="1824" y="1246"/>
                <a:ext cx="48" cy="7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8" name="Line 1574"/>
              <p:cNvSpPr>
                <a:spLocks noChangeAspect="1" noChangeShapeType="1"/>
              </p:cNvSpPr>
              <p:nvPr/>
            </p:nvSpPr>
            <p:spPr bwMode="auto">
              <a:xfrm rot="16175198" flipV="1">
                <a:off x="1781" y="1048"/>
                <a:ext cx="54" cy="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19" name="Line 1575"/>
              <p:cNvSpPr>
                <a:spLocks noChangeAspect="1" noChangeShapeType="1"/>
              </p:cNvSpPr>
              <p:nvPr/>
            </p:nvSpPr>
            <p:spPr bwMode="auto">
              <a:xfrm rot="15995416" flipV="1">
                <a:off x="590" y="748"/>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0" name="Line 1576"/>
              <p:cNvSpPr>
                <a:spLocks noChangeAspect="1" noChangeShapeType="1"/>
              </p:cNvSpPr>
              <p:nvPr/>
            </p:nvSpPr>
            <p:spPr bwMode="auto">
              <a:xfrm flipH="1" flipV="1">
                <a:off x="710" y="862"/>
                <a:ext cx="0" cy="13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1" name="Line 1577"/>
              <p:cNvSpPr>
                <a:spLocks noChangeAspect="1" noChangeShapeType="1"/>
              </p:cNvSpPr>
              <p:nvPr/>
            </p:nvSpPr>
            <p:spPr bwMode="auto">
              <a:xfrm rot="5604584">
                <a:off x="584" y="1032"/>
                <a:ext cx="72" cy="10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2" name="Line 1578"/>
              <p:cNvSpPr>
                <a:spLocks noChangeAspect="1" noChangeShapeType="1"/>
              </p:cNvSpPr>
              <p:nvPr/>
            </p:nvSpPr>
            <p:spPr bwMode="auto">
              <a:xfrm rot="15995416" flipH="1">
                <a:off x="446" y="1003"/>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3" name="Line 1579"/>
              <p:cNvSpPr>
                <a:spLocks noChangeAspect="1" noChangeShapeType="1"/>
              </p:cNvSpPr>
              <p:nvPr/>
            </p:nvSpPr>
            <p:spPr bwMode="auto">
              <a:xfrm flipH="1" flipV="1">
                <a:off x="734" y="1004"/>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4" name="Line 1580"/>
              <p:cNvSpPr>
                <a:spLocks noChangeAspect="1" noChangeShapeType="1"/>
              </p:cNvSpPr>
              <p:nvPr/>
            </p:nvSpPr>
            <p:spPr bwMode="auto">
              <a:xfrm flipH="1" flipV="1">
                <a:off x="686" y="1004"/>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5" name="Line 1581"/>
              <p:cNvSpPr>
                <a:spLocks noChangeAspect="1" noChangeShapeType="1"/>
              </p:cNvSpPr>
              <p:nvPr/>
            </p:nvSpPr>
            <p:spPr bwMode="auto">
              <a:xfrm flipH="1" flipV="1">
                <a:off x="686" y="1004"/>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6" name="Line 1582"/>
              <p:cNvSpPr>
                <a:spLocks noChangeAspect="1" noChangeShapeType="1"/>
              </p:cNvSpPr>
              <p:nvPr/>
            </p:nvSpPr>
            <p:spPr bwMode="auto">
              <a:xfrm rot="5604584">
                <a:off x="492" y="760"/>
                <a:ext cx="58" cy="8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7" name="Line 1583"/>
              <p:cNvSpPr>
                <a:spLocks noChangeAspect="1" noChangeShapeType="1"/>
              </p:cNvSpPr>
              <p:nvPr/>
            </p:nvSpPr>
            <p:spPr bwMode="auto">
              <a:xfrm flipH="1" flipV="1">
                <a:off x="421" y="902"/>
                <a:ext cx="0" cy="13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8" name="Line 1584"/>
              <p:cNvSpPr>
                <a:spLocks noChangeAspect="1" noChangeShapeType="1"/>
              </p:cNvSpPr>
              <p:nvPr/>
            </p:nvSpPr>
            <p:spPr bwMode="auto">
              <a:xfrm>
                <a:off x="1765" y="933"/>
                <a:ext cx="0" cy="9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29" name="Line 1585"/>
              <p:cNvSpPr>
                <a:spLocks noChangeAspect="1" noChangeShapeType="1"/>
              </p:cNvSpPr>
              <p:nvPr/>
            </p:nvSpPr>
            <p:spPr bwMode="auto">
              <a:xfrm rot="15995416" flipV="1">
                <a:off x="1245" y="1028"/>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0" name="Line 1586"/>
              <p:cNvSpPr>
                <a:spLocks noChangeAspect="1" noChangeShapeType="1"/>
              </p:cNvSpPr>
              <p:nvPr/>
            </p:nvSpPr>
            <p:spPr bwMode="auto">
              <a:xfrm rot="5604584" flipH="1" flipV="1">
                <a:off x="1817" y="784"/>
                <a:ext cx="71"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1" name="Line 1587"/>
              <p:cNvSpPr>
                <a:spLocks noChangeAspect="1" noChangeShapeType="1"/>
              </p:cNvSpPr>
              <p:nvPr/>
            </p:nvSpPr>
            <p:spPr bwMode="auto">
              <a:xfrm flipH="1" flipV="1">
                <a:off x="1785" y="85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2" name="Line 1588"/>
              <p:cNvSpPr>
                <a:spLocks noChangeAspect="1" noChangeShapeType="1"/>
              </p:cNvSpPr>
              <p:nvPr/>
            </p:nvSpPr>
            <p:spPr bwMode="auto">
              <a:xfrm flipH="1" flipV="1">
                <a:off x="1737" y="85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3" name="Line 1589"/>
              <p:cNvSpPr>
                <a:spLocks noChangeAspect="1" noChangeShapeType="1"/>
              </p:cNvSpPr>
              <p:nvPr/>
            </p:nvSpPr>
            <p:spPr bwMode="auto">
              <a:xfrm flipH="1" flipV="1">
                <a:off x="1737" y="85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4" name="Line 1590"/>
              <p:cNvSpPr>
                <a:spLocks noChangeAspect="1" noChangeShapeType="1"/>
              </p:cNvSpPr>
              <p:nvPr/>
            </p:nvSpPr>
            <p:spPr bwMode="auto">
              <a:xfrm rot="5604584">
                <a:off x="1240" y="1265"/>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5" name="Oval 1591"/>
              <p:cNvSpPr>
                <a:spLocks noChangeAspect="1" noChangeArrowheads="1"/>
              </p:cNvSpPr>
              <p:nvPr/>
            </p:nvSpPr>
            <p:spPr bwMode="auto">
              <a:xfrm>
                <a:off x="1169" y="1013"/>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36" name="Oval 1592"/>
              <p:cNvSpPr>
                <a:spLocks noChangeAspect="1" noChangeArrowheads="1"/>
              </p:cNvSpPr>
              <p:nvPr/>
            </p:nvSpPr>
            <p:spPr bwMode="auto">
              <a:xfrm>
                <a:off x="410" y="806"/>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37" name="Line 1593"/>
              <p:cNvSpPr>
                <a:spLocks noChangeAspect="1" noChangeShapeType="1"/>
              </p:cNvSpPr>
              <p:nvPr/>
            </p:nvSpPr>
            <p:spPr bwMode="auto">
              <a:xfrm rot="15995416" flipV="1">
                <a:off x="770" y="1026"/>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8" name="Line 1594"/>
              <p:cNvSpPr>
                <a:spLocks noChangeAspect="1" noChangeShapeType="1"/>
              </p:cNvSpPr>
              <p:nvPr/>
            </p:nvSpPr>
            <p:spPr bwMode="auto">
              <a:xfrm rot="5604584">
                <a:off x="868" y="1026"/>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39" name="Line 1595"/>
              <p:cNvSpPr>
                <a:spLocks noChangeAspect="1" noChangeShapeType="1"/>
              </p:cNvSpPr>
              <p:nvPr/>
            </p:nvSpPr>
            <p:spPr bwMode="auto">
              <a:xfrm rot="15995416" flipV="1">
                <a:off x="966" y="1026"/>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0" name="Line 1596"/>
              <p:cNvSpPr>
                <a:spLocks noChangeAspect="1" noChangeShapeType="1"/>
              </p:cNvSpPr>
              <p:nvPr/>
            </p:nvSpPr>
            <p:spPr bwMode="auto">
              <a:xfrm rot="5604584">
                <a:off x="1067" y="1023"/>
                <a:ext cx="71" cy="9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1" name="Line 1597"/>
              <p:cNvSpPr>
                <a:spLocks noChangeAspect="1" noChangeShapeType="1"/>
              </p:cNvSpPr>
              <p:nvPr/>
            </p:nvSpPr>
            <p:spPr bwMode="auto">
              <a:xfrm rot="15995416" flipH="1">
                <a:off x="1354" y="1253"/>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2" name="Line 1598"/>
              <p:cNvSpPr>
                <a:spLocks noChangeAspect="1" noChangeShapeType="1"/>
              </p:cNvSpPr>
              <p:nvPr/>
            </p:nvSpPr>
            <p:spPr bwMode="auto">
              <a:xfrm rot="5604584">
                <a:off x="1498" y="1253"/>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3" name="Line 1599"/>
              <p:cNvSpPr>
                <a:spLocks noChangeAspect="1" noChangeShapeType="1"/>
              </p:cNvSpPr>
              <p:nvPr/>
            </p:nvSpPr>
            <p:spPr bwMode="auto">
              <a:xfrm>
                <a:off x="1330" y="1112"/>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4" name="Line 1600"/>
              <p:cNvSpPr>
                <a:spLocks noChangeAspect="1" noChangeShapeType="1"/>
              </p:cNvSpPr>
              <p:nvPr/>
            </p:nvSpPr>
            <p:spPr bwMode="auto">
              <a:xfrm>
                <a:off x="1618" y="1112"/>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5" name="Line 1601"/>
              <p:cNvSpPr>
                <a:spLocks noChangeAspect="1" noChangeShapeType="1"/>
              </p:cNvSpPr>
              <p:nvPr/>
            </p:nvSpPr>
            <p:spPr bwMode="auto">
              <a:xfrm rot="5604584" flipH="1" flipV="1">
                <a:off x="1354" y="995"/>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6" name="Line 1602"/>
              <p:cNvSpPr>
                <a:spLocks noChangeAspect="1" noChangeShapeType="1"/>
              </p:cNvSpPr>
              <p:nvPr/>
            </p:nvSpPr>
            <p:spPr bwMode="auto">
              <a:xfrm rot="15995416" flipV="1">
                <a:off x="1498" y="995"/>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7" name="Oval 1603"/>
              <p:cNvSpPr>
                <a:spLocks noChangeAspect="1" noChangeArrowheads="1"/>
              </p:cNvSpPr>
              <p:nvPr/>
            </p:nvSpPr>
            <p:spPr bwMode="auto">
              <a:xfrm rot="10800000">
                <a:off x="1372" y="1094"/>
                <a:ext cx="208" cy="207"/>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48" name="Freeform 1604"/>
              <p:cNvSpPr>
                <a:spLocks noChangeAspect="1"/>
              </p:cNvSpPr>
              <p:nvPr/>
            </p:nvSpPr>
            <p:spPr bwMode="auto">
              <a:xfrm>
                <a:off x="1086" y="1344"/>
                <a:ext cx="51" cy="69"/>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49" name="Line 1605"/>
              <p:cNvSpPr>
                <a:spLocks noChangeAspect="1" noChangeShapeType="1"/>
              </p:cNvSpPr>
              <p:nvPr/>
            </p:nvSpPr>
            <p:spPr bwMode="auto">
              <a:xfrm>
                <a:off x="971" y="1340"/>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0" name="Line 1606"/>
              <p:cNvSpPr>
                <a:spLocks noChangeAspect="1" noChangeShapeType="1"/>
              </p:cNvSpPr>
              <p:nvPr/>
            </p:nvSpPr>
            <p:spPr bwMode="auto">
              <a:xfrm>
                <a:off x="1017" y="1340"/>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1" name="Line 1607"/>
              <p:cNvSpPr>
                <a:spLocks noChangeAspect="1" noChangeShapeType="1"/>
              </p:cNvSpPr>
              <p:nvPr/>
            </p:nvSpPr>
            <p:spPr bwMode="auto">
              <a:xfrm>
                <a:off x="971" y="1375"/>
                <a:ext cx="47"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2" name="Freeform 1608"/>
              <p:cNvSpPr>
                <a:spLocks noChangeAspect="1"/>
              </p:cNvSpPr>
              <p:nvPr/>
            </p:nvSpPr>
            <p:spPr bwMode="auto">
              <a:xfrm>
                <a:off x="1039" y="1397"/>
                <a:ext cx="26" cy="47"/>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3" name="Oval 1609"/>
              <p:cNvSpPr>
                <a:spLocks noChangeAspect="1" noChangeArrowheads="1"/>
              </p:cNvSpPr>
              <p:nvPr/>
            </p:nvSpPr>
            <p:spPr bwMode="auto">
              <a:xfrm flipH="1">
                <a:off x="1164" y="1342"/>
                <a:ext cx="44" cy="69"/>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54" name="Line 1610"/>
              <p:cNvSpPr>
                <a:spLocks noChangeAspect="1" noChangeShapeType="1"/>
              </p:cNvSpPr>
              <p:nvPr/>
            </p:nvSpPr>
            <p:spPr bwMode="auto">
              <a:xfrm rot="5604584">
                <a:off x="2207" y="551"/>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5" name="Line 1611"/>
              <p:cNvSpPr>
                <a:spLocks noChangeAspect="1" noChangeShapeType="1"/>
              </p:cNvSpPr>
              <p:nvPr/>
            </p:nvSpPr>
            <p:spPr bwMode="auto">
              <a:xfrm rot="15995416" flipV="1">
                <a:off x="2206" y="791"/>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6" name="Line 1612"/>
              <p:cNvSpPr>
                <a:spLocks noChangeAspect="1" noChangeShapeType="1"/>
              </p:cNvSpPr>
              <p:nvPr/>
            </p:nvSpPr>
            <p:spPr bwMode="auto">
              <a:xfrm rot="15995416" flipH="1">
                <a:off x="1926" y="775"/>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7" name="Line 1613"/>
              <p:cNvSpPr>
                <a:spLocks noChangeAspect="1" noChangeShapeType="1"/>
              </p:cNvSpPr>
              <p:nvPr/>
            </p:nvSpPr>
            <p:spPr bwMode="auto">
              <a:xfrm rot="5604584">
                <a:off x="2070" y="775"/>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8" name="Line 1614"/>
              <p:cNvSpPr>
                <a:spLocks noChangeAspect="1" noChangeShapeType="1"/>
              </p:cNvSpPr>
              <p:nvPr/>
            </p:nvSpPr>
            <p:spPr bwMode="auto">
              <a:xfrm>
                <a:off x="1902" y="634"/>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59" name="Line 1615"/>
              <p:cNvSpPr>
                <a:spLocks noChangeAspect="1" noChangeShapeType="1"/>
              </p:cNvSpPr>
              <p:nvPr/>
            </p:nvSpPr>
            <p:spPr bwMode="auto">
              <a:xfrm>
                <a:off x="2190" y="634"/>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60" name="Line 1616"/>
              <p:cNvSpPr>
                <a:spLocks noChangeAspect="1" noChangeShapeType="1"/>
              </p:cNvSpPr>
              <p:nvPr/>
            </p:nvSpPr>
            <p:spPr bwMode="auto">
              <a:xfrm rot="5604584" flipH="1" flipV="1">
                <a:off x="1926" y="517"/>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61" name="Line 1617"/>
              <p:cNvSpPr>
                <a:spLocks noChangeAspect="1" noChangeShapeType="1"/>
              </p:cNvSpPr>
              <p:nvPr/>
            </p:nvSpPr>
            <p:spPr bwMode="auto">
              <a:xfrm rot="15995416" flipV="1">
                <a:off x="2070" y="517"/>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62" name="Oval 1618"/>
              <p:cNvSpPr>
                <a:spLocks noChangeAspect="1" noChangeArrowheads="1"/>
              </p:cNvSpPr>
              <p:nvPr/>
            </p:nvSpPr>
            <p:spPr bwMode="auto">
              <a:xfrm rot="10800000">
                <a:off x="1944" y="616"/>
                <a:ext cx="207" cy="207"/>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163" name="Freeform 1619"/>
              <p:cNvSpPr>
                <a:spLocks noChangeAspect="1"/>
              </p:cNvSpPr>
              <p:nvPr/>
            </p:nvSpPr>
            <p:spPr bwMode="auto">
              <a:xfrm>
                <a:off x="2316" y="516"/>
                <a:ext cx="46" cy="74"/>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64" name="Line 1620"/>
              <p:cNvSpPr>
                <a:spLocks noChangeAspect="1" noChangeShapeType="1"/>
              </p:cNvSpPr>
              <p:nvPr/>
            </p:nvSpPr>
            <p:spPr bwMode="auto">
              <a:xfrm flipH="1">
                <a:off x="2316" y="552"/>
                <a:ext cx="3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65" name="Freeform 1621"/>
              <p:cNvSpPr>
                <a:spLocks noChangeAspect="1"/>
              </p:cNvSpPr>
              <p:nvPr/>
            </p:nvSpPr>
            <p:spPr bwMode="auto">
              <a:xfrm>
                <a:off x="2323" y="844"/>
                <a:ext cx="51" cy="69"/>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166" name="Line 1622"/>
              <p:cNvSpPr>
                <a:spLocks noChangeAspect="1" noChangeShapeType="1"/>
              </p:cNvSpPr>
              <p:nvPr/>
            </p:nvSpPr>
            <p:spPr bwMode="auto">
              <a:xfrm>
                <a:off x="2404" y="840"/>
                <a:ext cx="1"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grpSp>
      <p:grpSp>
        <p:nvGrpSpPr>
          <p:cNvPr id="221217" name="Group 1623"/>
          <p:cNvGrpSpPr>
            <a:grpSpLocks/>
          </p:cNvGrpSpPr>
          <p:nvPr/>
        </p:nvGrpSpPr>
        <p:grpSpPr bwMode="auto">
          <a:xfrm>
            <a:off x="6796088" y="3276601"/>
            <a:ext cx="1184275" cy="996951"/>
            <a:chOff x="3586" y="747"/>
            <a:chExt cx="746" cy="628"/>
          </a:xfrm>
          <a:noFill/>
        </p:grpSpPr>
        <p:sp>
          <p:nvSpPr>
            <p:cNvPr id="277019" name="AutoShape 1624"/>
            <p:cNvSpPr>
              <a:spLocks noChangeArrowheads="1"/>
            </p:cNvSpPr>
            <p:nvPr/>
          </p:nvSpPr>
          <p:spPr bwMode="auto">
            <a:xfrm>
              <a:off x="3586" y="747"/>
              <a:ext cx="746" cy="628"/>
            </a:xfrm>
            <a:prstGeom prst="roundRect">
              <a:avLst>
                <a:gd name="adj" fmla="val 5019"/>
              </a:avLst>
            </a:prstGeom>
            <a:grpFill/>
            <a:ln w="9525">
              <a:solidFill>
                <a:schemeClr val="accent4">
                  <a:lumMod val="50000"/>
                </a:schemeClr>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7020" name="Text Box 1625"/>
            <p:cNvSpPr txBox="1">
              <a:spLocks noChangeArrowheads="1"/>
            </p:cNvSpPr>
            <p:nvPr/>
          </p:nvSpPr>
          <p:spPr bwMode="auto">
            <a:xfrm>
              <a:off x="3721" y="773"/>
              <a:ext cx="444" cy="23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Lapatinib</a:t>
              </a:r>
              <a:r>
                <a:rPr lang="en-US" sz="1200" dirty="0" smtClean="0">
                  <a:solidFill>
                    <a:srgbClr val="FFFFFF"/>
                  </a:solidFill>
                </a:rPr>
                <a:t/>
              </a:r>
              <a:br>
                <a:rPr lang="en-US" sz="1200" dirty="0" smtClean="0">
                  <a:solidFill>
                    <a:srgbClr val="FFFFFF"/>
                  </a:solidFill>
                </a:rPr>
              </a:br>
              <a:r>
                <a:rPr lang="en-US" sz="800" b="0" dirty="0" err="1" smtClean="0">
                  <a:solidFill>
                    <a:srgbClr val="FFFFFF"/>
                  </a:solidFill>
                </a:rPr>
                <a:t>Tykerb</a:t>
              </a:r>
              <a:endParaRPr lang="en-US" sz="800" b="0" dirty="0" smtClean="0">
                <a:solidFill>
                  <a:srgbClr val="FFFFFF"/>
                </a:solidFill>
              </a:endParaRPr>
            </a:p>
          </p:txBody>
        </p:sp>
        <p:grpSp>
          <p:nvGrpSpPr>
            <p:cNvPr id="277021" name="Group 1626"/>
            <p:cNvGrpSpPr>
              <a:grpSpLocks noChangeAspect="1"/>
            </p:cNvGrpSpPr>
            <p:nvPr/>
          </p:nvGrpSpPr>
          <p:grpSpPr bwMode="auto">
            <a:xfrm>
              <a:off x="3646" y="972"/>
              <a:ext cx="626" cy="326"/>
              <a:chOff x="240" y="1433"/>
              <a:chExt cx="2501" cy="1304"/>
            </a:xfrm>
            <a:grpFill/>
          </p:grpSpPr>
          <p:sp>
            <p:nvSpPr>
              <p:cNvPr id="277022" name="Line 1627"/>
              <p:cNvSpPr>
                <a:spLocks noChangeAspect="1" noChangeShapeType="1"/>
              </p:cNvSpPr>
              <p:nvPr/>
            </p:nvSpPr>
            <p:spPr bwMode="auto">
              <a:xfrm rot="5604584" flipH="1" flipV="1">
                <a:off x="1292" y="2079"/>
                <a:ext cx="96"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23" name="Line 1628"/>
              <p:cNvSpPr>
                <a:spLocks noChangeAspect="1" noChangeShapeType="1"/>
              </p:cNvSpPr>
              <p:nvPr/>
            </p:nvSpPr>
            <p:spPr bwMode="auto">
              <a:xfrm rot="15995416" flipV="1">
                <a:off x="1437" y="2078"/>
                <a:ext cx="94"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24" name="Line 1629"/>
              <p:cNvSpPr>
                <a:spLocks noChangeAspect="1" noChangeShapeType="1"/>
              </p:cNvSpPr>
              <p:nvPr/>
            </p:nvSpPr>
            <p:spPr bwMode="auto">
              <a:xfrm flipV="1">
                <a:off x="1264" y="2188"/>
                <a:ext cx="0" cy="1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25" name="Line 1630"/>
              <p:cNvSpPr>
                <a:spLocks noChangeAspect="1" noChangeShapeType="1"/>
              </p:cNvSpPr>
              <p:nvPr/>
            </p:nvSpPr>
            <p:spPr bwMode="auto">
              <a:xfrm rot="15995416" flipH="1">
                <a:off x="1292" y="2334"/>
                <a:ext cx="96"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26" name="Line 1631"/>
              <p:cNvSpPr>
                <a:spLocks noChangeAspect="1" noChangeShapeType="1"/>
              </p:cNvSpPr>
              <p:nvPr/>
            </p:nvSpPr>
            <p:spPr bwMode="auto">
              <a:xfrm rot="5604584">
                <a:off x="1435" y="2334"/>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27" name="Oval 1632"/>
              <p:cNvSpPr>
                <a:spLocks noChangeAspect="1" noChangeArrowheads="1"/>
              </p:cNvSpPr>
              <p:nvPr/>
            </p:nvSpPr>
            <p:spPr bwMode="auto">
              <a:xfrm rot="10800000" flipV="1">
                <a:off x="1310" y="2172"/>
                <a:ext cx="206" cy="206"/>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28" name="Line 1633"/>
              <p:cNvSpPr>
                <a:spLocks noChangeAspect="1" noChangeShapeType="1"/>
              </p:cNvSpPr>
              <p:nvPr/>
            </p:nvSpPr>
            <p:spPr bwMode="auto">
              <a:xfrm flipV="1">
                <a:off x="1557" y="2189"/>
                <a:ext cx="0" cy="1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29" name="Line 1634"/>
              <p:cNvSpPr>
                <a:spLocks noChangeAspect="1" noChangeShapeType="1"/>
              </p:cNvSpPr>
              <p:nvPr/>
            </p:nvSpPr>
            <p:spPr bwMode="auto">
              <a:xfrm flipH="1">
                <a:off x="1847" y="2241"/>
                <a:ext cx="0" cy="12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0" name="Line 1635"/>
              <p:cNvSpPr>
                <a:spLocks noChangeAspect="1" noChangeShapeType="1"/>
              </p:cNvSpPr>
              <p:nvPr/>
            </p:nvSpPr>
            <p:spPr bwMode="auto">
              <a:xfrm rot="15995416" flipV="1">
                <a:off x="1717" y="2090"/>
                <a:ext cx="72"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1" name="Line 1636"/>
              <p:cNvSpPr>
                <a:spLocks noChangeAspect="1" noChangeShapeType="1"/>
              </p:cNvSpPr>
              <p:nvPr/>
            </p:nvSpPr>
            <p:spPr bwMode="auto">
              <a:xfrm rot="5604584" flipH="1" flipV="1">
                <a:off x="1585" y="2077"/>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2" name="Line 1637"/>
              <p:cNvSpPr>
                <a:spLocks noChangeAspect="1" noChangeShapeType="1"/>
              </p:cNvSpPr>
              <p:nvPr/>
            </p:nvSpPr>
            <p:spPr bwMode="auto">
              <a:xfrm rot="5604584">
                <a:off x="1760" y="2344"/>
                <a:ext cx="73" cy="10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3" name="Line 1638"/>
              <p:cNvSpPr>
                <a:spLocks noChangeAspect="1" noChangeShapeType="1"/>
              </p:cNvSpPr>
              <p:nvPr/>
            </p:nvSpPr>
            <p:spPr bwMode="auto">
              <a:xfrm rot="15995416" flipH="1">
                <a:off x="1572" y="2349"/>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4" name="Freeform 1639"/>
              <p:cNvSpPr>
                <a:spLocks noChangeAspect="1"/>
              </p:cNvSpPr>
              <p:nvPr/>
            </p:nvSpPr>
            <p:spPr bwMode="auto">
              <a:xfrm flipH="1" flipV="1">
                <a:off x="1822" y="2152"/>
                <a:ext cx="46" cy="74"/>
              </a:xfrm>
              <a:custGeom>
                <a:avLst/>
                <a:gdLst>
                  <a:gd name="T0" fmla="*/ 0 w 42"/>
                  <a:gd name="T1" fmla="*/ 74 h 74"/>
                  <a:gd name="T2" fmla="*/ 0 w 42"/>
                  <a:gd name="T3" fmla="*/ 6 h 74"/>
                  <a:gd name="T4" fmla="*/ 59 w 42"/>
                  <a:gd name="T5" fmla="*/ 69 h 74"/>
                  <a:gd name="T6" fmla="*/ 60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5" name="Freeform 1640"/>
              <p:cNvSpPr>
                <a:spLocks noChangeAspect="1"/>
              </p:cNvSpPr>
              <p:nvPr/>
            </p:nvSpPr>
            <p:spPr bwMode="auto">
              <a:xfrm flipH="1" flipV="1">
                <a:off x="1679" y="2415"/>
                <a:ext cx="46" cy="74"/>
              </a:xfrm>
              <a:custGeom>
                <a:avLst/>
                <a:gdLst>
                  <a:gd name="T0" fmla="*/ 0 w 42"/>
                  <a:gd name="T1" fmla="*/ 74 h 74"/>
                  <a:gd name="T2" fmla="*/ 0 w 42"/>
                  <a:gd name="T3" fmla="*/ 6 h 74"/>
                  <a:gd name="T4" fmla="*/ 59 w 42"/>
                  <a:gd name="T5" fmla="*/ 69 h 74"/>
                  <a:gd name="T6" fmla="*/ 60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6" name="Line 1641"/>
              <p:cNvSpPr>
                <a:spLocks noChangeAspect="1" noChangeShapeType="1"/>
              </p:cNvSpPr>
              <p:nvPr/>
            </p:nvSpPr>
            <p:spPr bwMode="auto">
              <a:xfrm rot="5604584">
                <a:off x="1753" y="2326"/>
                <a:ext cx="57" cy="7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7" name="Line 1642"/>
              <p:cNvSpPr>
                <a:spLocks noChangeAspect="1" noChangeShapeType="1"/>
              </p:cNvSpPr>
              <p:nvPr/>
            </p:nvSpPr>
            <p:spPr bwMode="auto">
              <a:xfrm>
                <a:off x="1900" y="2151"/>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8" name="Line 1643"/>
              <p:cNvSpPr>
                <a:spLocks noChangeAspect="1" noChangeShapeType="1"/>
              </p:cNvSpPr>
              <p:nvPr/>
            </p:nvSpPr>
            <p:spPr bwMode="auto">
              <a:xfrm>
                <a:off x="1946" y="2151"/>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39" name="Line 1644"/>
              <p:cNvSpPr>
                <a:spLocks noChangeAspect="1" noChangeShapeType="1"/>
              </p:cNvSpPr>
              <p:nvPr/>
            </p:nvSpPr>
            <p:spPr bwMode="auto">
              <a:xfrm>
                <a:off x="1900" y="2187"/>
                <a:ext cx="4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0" name="Line 1645"/>
              <p:cNvSpPr>
                <a:spLocks noChangeAspect="1" noChangeShapeType="1"/>
              </p:cNvSpPr>
              <p:nvPr/>
            </p:nvSpPr>
            <p:spPr bwMode="auto">
              <a:xfrm rot="1032133" flipH="1">
                <a:off x="928" y="1976"/>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1" name="Line 1646"/>
              <p:cNvSpPr>
                <a:spLocks noChangeAspect="1" noChangeShapeType="1"/>
              </p:cNvSpPr>
              <p:nvPr/>
            </p:nvSpPr>
            <p:spPr bwMode="auto">
              <a:xfrm rot="18372133" flipH="1">
                <a:off x="942" y="2112"/>
                <a:ext cx="0" cy="10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2" name="Line 1647"/>
              <p:cNvSpPr>
                <a:spLocks noChangeAspect="1" noChangeShapeType="1"/>
              </p:cNvSpPr>
              <p:nvPr/>
            </p:nvSpPr>
            <p:spPr bwMode="auto">
              <a:xfrm rot="14052133" flipH="1">
                <a:off x="1121" y="2111"/>
                <a:ext cx="0" cy="10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3" name="Line 1648"/>
              <p:cNvSpPr>
                <a:spLocks noChangeAspect="1" noChangeShapeType="1"/>
              </p:cNvSpPr>
              <p:nvPr/>
            </p:nvSpPr>
            <p:spPr bwMode="auto">
              <a:xfrm rot="9792133" flipH="1">
                <a:off x="1143" y="1976"/>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4" name="Line 1649"/>
              <p:cNvSpPr>
                <a:spLocks noChangeAspect="1" noChangeShapeType="1"/>
              </p:cNvSpPr>
              <p:nvPr/>
            </p:nvSpPr>
            <p:spPr bwMode="auto">
              <a:xfrm rot="5412133" flipH="1">
                <a:off x="1035" y="1898"/>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5" name="Line 1650"/>
              <p:cNvSpPr>
                <a:spLocks noChangeAspect="1" noChangeShapeType="1"/>
              </p:cNvSpPr>
              <p:nvPr/>
            </p:nvSpPr>
            <p:spPr bwMode="auto">
              <a:xfrm rot="9792133" flipH="1">
                <a:off x="1114" y="2014"/>
                <a:ext cx="0" cy="11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6" name="Line 1651"/>
              <p:cNvSpPr>
                <a:spLocks noChangeAspect="1" noChangeShapeType="1"/>
              </p:cNvSpPr>
              <p:nvPr/>
            </p:nvSpPr>
            <p:spPr bwMode="auto">
              <a:xfrm rot="1032133" flipH="1">
                <a:off x="958" y="2016"/>
                <a:ext cx="0" cy="11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7" name="Oval 1652"/>
              <p:cNvSpPr>
                <a:spLocks noChangeAspect="1" noChangeArrowheads="1"/>
              </p:cNvSpPr>
              <p:nvPr/>
            </p:nvSpPr>
            <p:spPr bwMode="auto">
              <a:xfrm>
                <a:off x="1006" y="2177"/>
                <a:ext cx="49" cy="73"/>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48" name="Line 1653"/>
              <p:cNvSpPr>
                <a:spLocks noChangeAspect="1" noChangeShapeType="1"/>
              </p:cNvSpPr>
              <p:nvPr/>
            </p:nvSpPr>
            <p:spPr bwMode="auto">
              <a:xfrm rot="5604584" flipH="1" flipV="1">
                <a:off x="1878" y="1597"/>
                <a:ext cx="96"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49" name="Line 1654"/>
              <p:cNvSpPr>
                <a:spLocks noChangeAspect="1" noChangeShapeType="1"/>
              </p:cNvSpPr>
              <p:nvPr/>
            </p:nvSpPr>
            <p:spPr bwMode="auto">
              <a:xfrm rot="15995416" flipV="1">
                <a:off x="2023" y="1596"/>
                <a:ext cx="94"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0" name="Line 1655"/>
              <p:cNvSpPr>
                <a:spLocks noChangeAspect="1" noChangeShapeType="1"/>
              </p:cNvSpPr>
              <p:nvPr/>
            </p:nvSpPr>
            <p:spPr bwMode="auto">
              <a:xfrm flipV="1">
                <a:off x="1850" y="1706"/>
                <a:ext cx="0" cy="1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1" name="Line 1656"/>
              <p:cNvSpPr>
                <a:spLocks noChangeAspect="1" noChangeShapeType="1"/>
              </p:cNvSpPr>
              <p:nvPr/>
            </p:nvSpPr>
            <p:spPr bwMode="auto">
              <a:xfrm flipV="1">
                <a:off x="2141" y="1706"/>
                <a:ext cx="0" cy="17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2" name="Line 1657"/>
              <p:cNvSpPr>
                <a:spLocks noChangeAspect="1" noChangeShapeType="1"/>
              </p:cNvSpPr>
              <p:nvPr/>
            </p:nvSpPr>
            <p:spPr bwMode="auto">
              <a:xfrm rot="15995416" flipH="1">
                <a:off x="1878" y="1852"/>
                <a:ext cx="96"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3" name="Line 1658"/>
              <p:cNvSpPr>
                <a:spLocks noChangeAspect="1" noChangeShapeType="1"/>
              </p:cNvSpPr>
              <p:nvPr/>
            </p:nvSpPr>
            <p:spPr bwMode="auto">
              <a:xfrm rot="5604584">
                <a:off x="2021" y="1852"/>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4" name="Oval 1659"/>
              <p:cNvSpPr>
                <a:spLocks noChangeAspect="1" noChangeArrowheads="1"/>
              </p:cNvSpPr>
              <p:nvPr/>
            </p:nvSpPr>
            <p:spPr bwMode="auto">
              <a:xfrm rot="10800000" flipV="1">
                <a:off x="1896" y="1690"/>
                <a:ext cx="206" cy="206"/>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55" name="Freeform 1660"/>
              <p:cNvSpPr>
                <a:spLocks noChangeAspect="1"/>
              </p:cNvSpPr>
              <p:nvPr/>
            </p:nvSpPr>
            <p:spPr bwMode="auto">
              <a:xfrm>
                <a:off x="2695" y="2191"/>
                <a:ext cx="46" cy="74"/>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6" name="Line 1661"/>
              <p:cNvSpPr>
                <a:spLocks noChangeAspect="1" noChangeShapeType="1"/>
              </p:cNvSpPr>
              <p:nvPr/>
            </p:nvSpPr>
            <p:spPr bwMode="auto">
              <a:xfrm flipH="1">
                <a:off x="2695" y="2227"/>
                <a:ext cx="3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7" name="Line 1662"/>
              <p:cNvSpPr>
                <a:spLocks noChangeAspect="1" noChangeShapeType="1"/>
              </p:cNvSpPr>
              <p:nvPr/>
            </p:nvSpPr>
            <p:spPr bwMode="auto">
              <a:xfrm rot="5604584" flipH="1" flipV="1">
                <a:off x="2157" y="1635"/>
                <a:ext cx="64"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8" name="Line 1663"/>
              <p:cNvSpPr>
                <a:spLocks noChangeAspect="1" noChangeShapeType="1"/>
              </p:cNvSpPr>
              <p:nvPr/>
            </p:nvSpPr>
            <p:spPr bwMode="auto">
              <a:xfrm rot="15995416" flipV="1">
                <a:off x="2346" y="1635"/>
                <a:ext cx="64"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59" name="Oval 1664"/>
              <p:cNvSpPr>
                <a:spLocks noChangeAspect="1" noChangeArrowheads="1"/>
              </p:cNvSpPr>
              <p:nvPr/>
            </p:nvSpPr>
            <p:spPr bwMode="auto">
              <a:xfrm flipH="1">
                <a:off x="2263" y="1599"/>
                <a:ext cx="44" cy="69"/>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60" name="Line 1665"/>
              <p:cNvSpPr>
                <a:spLocks noChangeAspect="1" noChangeShapeType="1"/>
              </p:cNvSpPr>
              <p:nvPr/>
            </p:nvSpPr>
            <p:spPr bwMode="auto">
              <a:xfrm flipH="1" flipV="1">
                <a:off x="1659" y="1932"/>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1" name="Line 1666"/>
              <p:cNvSpPr>
                <a:spLocks noChangeAspect="1" noChangeShapeType="1"/>
              </p:cNvSpPr>
              <p:nvPr/>
            </p:nvSpPr>
            <p:spPr bwMode="auto">
              <a:xfrm flipH="1" flipV="1">
                <a:off x="1611" y="1932"/>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2" name="Line 1667"/>
              <p:cNvSpPr>
                <a:spLocks noChangeAspect="1" noChangeShapeType="1"/>
              </p:cNvSpPr>
              <p:nvPr/>
            </p:nvSpPr>
            <p:spPr bwMode="auto">
              <a:xfrm flipH="1" flipV="1">
                <a:off x="1611" y="1968"/>
                <a:ext cx="4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3" name="Line 1668"/>
              <p:cNvSpPr>
                <a:spLocks noChangeAspect="1" noChangeShapeType="1"/>
              </p:cNvSpPr>
              <p:nvPr/>
            </p:nvSpPr>
            <p:spPr bwMode="auto">
              <a:xfrm>
                <a:off x="1707" y="2015"/>
                <a:ext cx="0" cy="9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4" name="Line 1669"/>
              <p:cNvSpPr>
                <a:spLocks noChangeAspect="1" noChangeShapeType="1"/>
              </p:cNvSpPr>
              <p:nvPr/>
            </p:nvSpPr>
            <p:spPr bwMode="auto">
              <a:xfrm rot="5604584" flipH="1" flipV="1">
                <a:off x="1763" y="1862"/>
                <a:ext cx="71"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5" name="Freeform 1670"/>
              <p:cNvSpPr>
                <a:spLocks noChangeAspect="1"/>
              </p:cNvSpPr>
              <p:nvPr/>
            </p:nvSpPr>
            <p:spPr bwMode="auto">
              <a:xfrm>
                <a:off x="1683" y="1929"/>
                <a:ext cx="46" cy="74"/>
              </a:xfrm>
              <a:custGeom>
                <a:avLst/>
                <a:gdLst>
                  <a:gd name="T0" fmla="*/ 0 w 42"/>
                  <a:gd name="T1" fmla="*/ 74 h 74"/>
                  <a:gd name="T2" fmla="*/ 0 w 42"/>
                  <a:gd name="T3" fmla="*/ 6 h 74"/>
                  <a:gd name="T4" fmla="*/ 59 w 42"/>
                  <a:gd name="T5" fmla="*/ 69 h 74"/>
                  <a:gd name="T6" fmla="*/ 60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6" name="Line 1671"/>
              <p:cNvSpPr>
                <a:spLocks noChangeAspect="1" noChangeShapeType="1"/>
              </p:cNvSpPr>
              <p:nvPr/>
            </p:nvSpPr>
            <p:spPr bwMode="auto">
              <a:xfrm flipV="1">
                <a:off x="2426" y="1707"/>
                <a:ext cx="0" cy="1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7" name="Line 1672"/>
              <p:cNvSpPr>
                <a:spLocks noChangeAspect="1" noChangeShapeType="1"/>
              </p:cNvSpPr>
              <p:nvPr/>
            </p:nvSpPr>
            <p:spPr bwMode="auto">
              <a:xfrm rot="5604584" flipH="1" flipV="1">
                <a:off x="2306" y="1851"/>
                <a:ext cx="96"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8" name="Line 1673"/>
              <p:cNvSpPr>
                <a:spLocks noChangeAspect="1" noChangeShapeType="1"/>
              </p:cNvSpPr>
              <p:nvPr/>
            </p:nvSpPr>
            <p:spPr bwMode="auto">
              <a:xfrm rot="15995416" flipV="1">
                <a:off x="2451" y="1850"/>
                <a:ext cx="94"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69" name="Line 1674"/>
              <p:cNvSpPr>
                <a:spLocks noChangeAspect="1" noChangeShapeType="1"/>
              </p:cNvSpPr>
              <p:nvPr/>
            </p:nvSpPr>
            <p:spPr bwMode="auto">
              <a:xfrm flipV="1">
                <a:off x="2278" y="1960"/>
                <a:ext cx="0" cy="1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0" name="Line 1675"/>
              <p:cNvSpPr>
                <a:spLocks noChangeAspect="1" noChangeShapeType="1"/>
              </p:cNvSpPr>
              <p:nvPr/>
            </p:nvSpPr>
            <p:spPr bwMode="auto">
              <a:xfrm flipV="1">
                <a:off x="2569" y="1960"/>
                <a:ext cx="0" cy="17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1" name="Line 1676"/>
              <p:cNvSpPr>
                <a:spLocks noChangeAspect="1" noChangeShapeType="1"/>
              </p:cNvSpPr>
              <p:nvPr/>
            </p:nvSpPr>
            <p:spPr bwMode="auto">
              <a:xfrm rot="15995416" flipH="1">
                <a:off x="2306" y="2106"/>
                <a:ext cx="96"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2" name="Line 1677"/>
              <p:cNvSpPr>
                <a:spLocks noChangeAspect="1" noChangeShapeType="1"/>
              </p:cNvSpPr>
              <p:nvPr/>
            </p:nvSpPr>
            <p:spPr bwMode="auto">
              <a:xfrm rot="5604584">
                <a:off x="2449" y="2106"/>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3" name="Oval 1678"/>
              <p:cNvSpPr>
                <a:spLocks noChangeAspect="1" noChangeArrowheads="1"/>
              </p:cNvSpPr>
              <p:nvPr/>
            </p:nvSpPr>
            <p:spPr bwMode="auto">
              <a:xfrm rot="10800000" flipV="1">
                <a:off x="2324" y="1944"/>
                <a:ext cx="206" cy="206"/>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74" name="Line 1679"/>
              <p:cNvSpPr>
                <a:spLocks noChangeAspect="1" noChangeShapeType="1"/>
              </p:cNvSpPr>
              <p:nvPr/>
            </p:nvSpPr>
            <p:spPr bwMode="auto">
              <a:xfrm rot="15995416" flipV="1">
                <a:off x="2579" y="2121"/>
                <a:ext cx="71" cy="9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5" name="Line 1680"/>
              <p:cNvSpPr>
                <a:spLocks noChangeAspect="1" noChangeShapeType="1"/>
              </p:cNvSpPr>
              <p:nvPr/>
            </p:nvSpPr>
            <p:spPr bwMode="auto">
              <a:xfrm rot="15995416" flipH="1">
                <a:off x="1180" y="2116"/>
                <a:ext cx="64"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6" name="Line 1681"/>
              <p:cNvSpPr>
                <a:spLocks noChangeAspect="1" noChangeShapeType="1"/>
              </p:cNvSpPr>
              <p:nvPr/>
            </p:nvSpPr>
            <p:spPr bwMode="auto">
              <a:xfrm rot="5604584">
                <a:off x="824" y="2117"/>
                <a:ext cx="64"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7" name="Line 1682"/>
              <p:cNvSpPr>
                <a:spLocks noChangeAspect="1" noChangeShapeType="1"/>
              </p:cNvSpPr>
              <p:nvPr/>
            </p:nvSpPr>
            <p:spPr bwMode="auto">
              <a:xfrm rot="5400000" flipV="1">
                <a:off x="561" y="2399"/>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8" name="Line 1683"/>
              <p:cNvSpPr>
                <a:spLocks noChangeAspect="1" noChangeShapeType="1"/>
              </p:cNvSpPr>
              <p:nvPr/>
            </p:nvSpPr>
            <p:spPr bwMode="auto">
              <a:xfrm rot="5400000" flipV="1">
                <a:off x="561" y="2428"/>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79" name="Oval 1684"/>
              <p:cNvSpPr>
                <a:spLocks noChangeAspect="1" noChangeArrowheads="1"/>
              </p:cNvSpPr>
              <p:nvPr/>
            </p:nvSpPr>
            <p:spPr bwMode="auto">
              <a:xfrm flipH="1" flipV="1">
                <a:off x="635" y="2423"/>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80" name="Line 1685"/>
              <p:cNvSpPr>
                <a:spLocks noChangeAspect="1" noChangeShapeType="1"/>
              </p:cNvSpPr>
              <p:nvPr/>
            </p:nvSpPr>
            <p:spPr bwMode="auto">
              <a:xfrm rot="15995416" flipH="1">
                <a:off x="629" y="2117"/>
                <a:ext cx="64"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1" name="Line 1686"/>
              <p:cNvSpPr>
                <a:spLocks noChangeAspect="1" noChangeShapeType="1"/>
              </p:cNvSpPr>
              <p:nvPr/>
            </p:nvSpPr>
            <p:spPr bwMode="auto">
              <a:xfrm flipV="1">
                <a:off x="739" y="2274"/>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2" name="Line 1687"/>
              <p:cNvSpPr>
                <a:spLocks noChangeAspect="1" noChangeShapeType="1"/>
              </p:cNvSpPr>
              <p:nvPr/>
            </p:nvSpPr>
            <p:spPr bwMode="auto">
              <a:xfrm flipV="1">
                <a:off x="785" y="2274"/>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3" name="Line 1688"/>
              <p:cNvSpPr>
                <a:spLocks noChangeAspect="1" noChangeShapeType="1"/>
              </p:cNvSpPr>
              <p:nvPr/>
            </p:nvSpPr>
            <p:spPr bwMode="auto">
              <a:xfrm flipV="1">
                <a:off x="739" y="2314"/>
                <a:ext cx="47"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4" name="Freeform 1689"/>
              <p:cNvSpPr>
                <a:spLocks noChangeAspect="1"/>
              </p:cNvSpPr>
              <p:nvPr/>
            </p:nvSpPr>
            <p:spPr bwMode="auto">
              <a:xfrm>
                <a:off x="738" y="2178"/>
                <a:ext cx="46" cy="74"/>
              </a:xfrm>
              <a:custGeom>
                <a:avLst/>
                <a:gdLst>
                  <a:gd name="T0" fmla="*/ 0 w 42"/>
                  <a:gd name="T1" fmla="*/ 74 h 74"/>
                  <a:gd name="T2" fmla="*/ 0 w 42"/>
                  <a:gd name="T3" fmla="*/ 6 h 74"/>
                  <a:gd name="T4" fmla="*/ 59 w 42"/>
                  <a:gd name="T5" fmla="*/ 69 h 74"/>
                  <a:gd name="T6" fmla="*/ 60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5" name="Line 1690"/>
              <p:cNvSpPr>
                <a:spLocks noChangeAspect="1" noChangeShapeType="1"/>
              </p:cNvSpPr>
              <p:nvPr/>
            </p:nvSpPr>
            <p:spPr bwMode="auto">
              <a:xfrm rot="5604584">
                <a:off x="495" y="2107"/>
                <a:ext cx="94" cy="14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6" name="Line 1691"/>
              <p:cNvSpPr>
                <a:spLocks noChangeAspect="1" noChangeShapeType="1"/>
              </p:cNvSpPr>
              <p:nvPr/>
            </p:nvSpPr>
            <p:spPr bwMode="auto">
              <a:xfrm flipV="1">
                <a:off x="468" y="2217"/>
                <a:ext cx="0" cy="17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7" name="Freeform 1692"/>
              <p:cNvSpPr>
                <a:spLocks noChangeAspect="1"/>
              </p:cNvSpPr>
              <p:nvPr/>
            </p:nvSpPr>
            <p:spPr bwMode="auto">
              <a:xfrm>
                <a:off x="439" y="2432"/>
                <a:ext cx="49" cy="67"/>
              </a:xfrm>
              <a:custGeom>
                <a:avLst/>
                <a:gdLst>
                  <a:gd name="T0" fmla="*/ 0 w 464"/>
                  <a:gd name="T1" fmla="*/ 0 h 632"/>
                  <a:gd name="T2" fmla="*/ 0 w 464"/>
                  <a:gd name="T3" fmla="*/ 0 h 632"/>
                  <a:gd name="T4" fmla="*/ 0 w 464"/>
                  <a:gd name="T5" fmla="*/ 0 h 632"/>
                  <a:gd name="T6" fmla="*/ 0 w 464"/>
                  <a:gd name="T7" fmla="*/ 0 h 632"/>
                  <a:gd name="T8" fmla="*/ 0 w 464"/>
                  <a:gd name="T9" fmla="*/ 0 h 632"/>
                  <a:gd name="T10" fmla="*/ 0 w 464"/>
                  <a:gd name="T11" fmla="*/ 0 h 632"/>
                  <a:gd name="T12" fmla="*/ 0 w 464"/>
                  <a:gd name="T13" fmla="*/ 0 h 632"/>
                  <a:gd name="T14" fmla="*/ 0 w 464"/>
                  <a:gd name="T15" fmla="*/ 0 h 632"/>
                  <a:gd name="T16" fmla="*/ 0 w 464"/>
                  <a:gd name="T17" fmla="*/ 0 h 632"/>
                  <a:gd name="T18" fmla="*/ 0 w 464"/>
                  <a:gd name="T19" fmla="*/ 0 h 6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4"/>
                  <a:gd name="T31" fmla="*/ 0 h 632"/>
                  <a:gd name="T32" fmla="*/ 464 w 464"/>
                  <a:gd name="T33" fmla="*/ 632 h 6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4" h="632">
                    <a:moveTo>
                      <a:pt x="414" y="178"/>
                    </a:moveTo>
                    <a:cubicBezTo>
                      <a:pt x="403" y="157"/>
                      <a:pt x="387" y="80"/>
                      <a:pt x="348" y="52"/>
                    </a:cubicBezTo>
                    <a:cubicBezTo>
                      <a:pt x="309" y="24"/>
                      <a:pt x="233" y="0"/>
                      <a:pt x="180" y="10"/>
                    </a:cubicBezTo>
                    <a:cubicBezTo>
                      <a:pt x="127" y="20"/>
                      <a:pt x="47" y="69"/>
                      <a:pt x="30" y="112"/>
                    </a:cubicBezTo>
                    <a:cubicBezTo>
                      <a:pt x="13" y="155"/>
                      <a:pt x="15" y="223"/>
                      <a:pt x="78" y="268"/>
                    </a:cubicBezTo>
                    <a:cubicBezTo>
                      <a:pt x="141" y="313"/>
                      <a:pt x="352" y="333"/>
                      <a:pt x="408" y="382"/>
                    </a:cubicBezTo>
                    <a:cubicBezTo>
                      <a:pt x="464" y="431"/>
                      <a:pt x="440" y="521"/>
                      <a:pt x="414" y="562"/>
                    </a:cubicBezTo>
                    <a:cubicBezTo>
                      <a:pt x="388" y="603"/>
                      <a:pt x="311" y="624"/>
                      <a:pt x="252" y="628"/>
                    </a:cubicBezTo>
                    <a:cubicBezTo>
                      <a:pt x="193" y="632"/>
                      <a:pt x="102" y="615"/>
                      <a:pt x="60" y="586"/>
                    </a:cubicBezTo>
                    <a:cubicBezTo>
                      <a:pt x="18" y="557"/>
                      <a:pt x="12" y="481"/>
                      <a:pt x="0" y="454"/>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8" name="Line 1693"/>
              <p:cNvSpPr>
                <a:spLocks noChangeAspect="1" noChangeShapeType="1"/>
              </p:cNvSpPr>
              <p:nvPr/>
            </p:nvSpPr>
            <p:spPr bwMode="auto">
              <a:xfrm rot="10800000" flipV="1">
                <a:off x="470" y="2517"/>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89" name="Line 1694"/>
              <p:cNvSpPr>
                <a:spLocks noChangeAspect="1" noChangeShapeType="1"/>
              </p:cNvSpPr>
              <p:nvPr/>
            </p:nvSpPr>
            <p:spPr bwMode="auto">
              <a:xfrm rot="5400000" flipV="1">
                <a:off x="364" y="2399"/>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0" name="Line 1695"/>
              <p:cNvSpPr>
                <a:spLocks noChangeAspect="1" noChangeShapeType="1"/>
              </p:cNvSpPr>
              <p:nvPr/>
            </p:nvSpPr>
            <p:spPr bwMode="auto">
              <a:xfrm rot="5400000" flipV="1">
                <a:off x="364" y="2428"/>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1" name="Oval 1696"/>
              <p:cNvSpPr>
                <a:spLocks noChangeAspect="1" noChangeArrowheads="1"/>
              </p:cNvSpPr>
              <p:nvPr/>
            </p:nvSpPr>
            <p:spPr bwMode="auto">
              <a:xfrm flipH="1" flipV="1">
                <a:off x="240" y="2423"/>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92" name="Freeform 1697"/>
              <p:cNvSpPr>
                <a:spLocks noChangeAspect="1"/>
              </p:cNvSpPr>
              <p:nvPr/>
            </p:nvSpPr>
            <p:spPr bwMode="auto">
              <a:xfrm>
                <a:off x="439" y="2637"/>
                <a:ext cx="51" cy="69"/>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3" name="Line 1698"/>
              <p:cNvSpPr>
                <a:spLocks noChangeAspect="1" noChangeShapeType="1"/>
              </p:cNvSpPr>
              <p:nvPr/>
            </p:nvSpPr>
            <p:spPr bwMode="auto">
              <a:xfrm>
                <a:off x="518" y="2633"/>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4" name="Line 1699"/>
              <p:cNvSpPr>
                <a:spLocks noChangeAspect="1" noChangeShapeType="1"/>
              </p:cNvSpPr>
              <p:nvPr/>
            </p:nvSpPr>
            <p:spPr bwMode="auto">
              <a:xfrm>
                <a:off x="564" y="2633"/>
                <a:ext cx="0"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5" name="Line 1700"/>
              <p:cNvSpPr>
                <a:spLocks noChangeAspect="1" noChangeShapeType="1"/>
              </p:cNvSpPr>
              <p:nvPr/>
            </p:nvSpPr>
            <p:spPr bwMode="auto">
              <a:xfrm>
                <a:off x="518" y="2668"/>
                <a:ext cx="47"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6" name="Freeform 1701"/>
              <p:cNvSpPr>
                <a:spLocks noChangeAspect="1"/>
              </p:cNvSpPr>
              <p:nvPr/>
            </p:nvSpPr>
            <p:spPr bwMode="auto">
              <a:xfrm>
                <a:off x="590" y="2690"/>
                <a:ext cx="26" cy="47"/>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7" name="Freeform 1702"/>
              <p:cNvSpPr>
                <a:spLocks noChangeAspect="1"/>
              </p:cNvSpPr>
              <p:nvPr/>
            </p:nvSpPr>
            <p:spPr bwMode="auto">
              <a:xfrm>
                <a:off x="1974" y="1437"/>
                <a:ext cx="51" cy="69"/>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8" name="Line 1703"/>
              <p:cNvSpPr>
                <a:spLocks noChangeAspect="1" noChangeShapeType="1"/>
              </p:cNvSpPr>
              <p:nvPr/>
            </p:nvSpPr>
            <p:spPr bwMode="auto">
              <a:xfrm>
                <a:off x="2055" y="1433"/>
                <a:ext cx="1" cy="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99" name="Line 1704"/>
              <p:cNvSpPr>
                <a:spLocks noChangeAspect="1" noChangeShapeType="1"/>
              </p:cNvSpPr>
              <p:nvPr/>
            </p:nvSpPr>
            <p:spPr bwMode="auto">
              <a:xfrm>
                <a:off x="1998" y="1532"/>
                <a:ext cx="0" cy="9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grpSp>
      <p:grpSp>
        <p:nvGrpSpPr>
          <p:cNvPr id="221218" name="Group 1705"/>
          <p:cNvGrpSpPr>
            <a:grpSpLocks/>
          </p:cNvGrpSpPr>
          <p:nvPr/>
        </p:nvGrpSpPr>
        <p:grpSpPr bwMode="auto">
          <a:xfrm>
            <a:off x="3505200" y="3276601"/>
            <a:ext cx="1184275" cy="996950"/>
            <a:chOff x="2021" y="1719"/>
            <a:chExt cx="746" cy="628"/>
          </a:xfrm>
          <a:noFill/>
        </p:grpSpPr>
        <p:sp>
          <p:nvSpPr>
            <p:cNvPr id="276978" name="AutoShape 1706"/>
            <p:cNvSpPr>
              <a:spLocks noChangeArrowheads="1"/>
            </p:cNvSpPr>
            <p:nvPr/>
          </p:nvSpPr>
          <p:spPr bwMode="auto">
            <a:xfrm>
              <a:off x="2021" y="1719"/>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grpSp>
          <p:nvGrpSpPr>
            <p:cNvPr id="276979" name="Group 1707"/>
            <p:cNvGrpSpPr>
              <a:grpSpLocks noChangeAspect="1"/>
            </p:cNvGrpSpPr>
            <p:nvPr/>
          </p:nvGrpSpPr>
          <p:grpSpPr bwMode="auto">
            <a:xfrm>
              <a:off x="2241" y="2060"/>
              <a:ext cx="306" cy="214"/>
              <a:chOff x="4174" y="604"/>
              <a:chExt cx="1221" cy="853"/>
            </a:xfrm>
            <a:grpFill/>
          </p:grpSpPr>
          <p:sp>
            <p:nvSpPr>
              <p:cNvPr id="276981" name="Line 1708"/>
              <p:cNvSpPr>
                <a:spLocks noChangeAspect="1" noChangeShapeType="1"/>
              </p:cNvSpPr>
              <p:nvPr/>
            </p:nvSpPr>
            <p:spPr bwMode="auto">
              <a:xfrm rot="13195722" flipV="1">
                <a:off x="4844" y="824"/>
                <a:ext cx="96"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2" name="Line 1709"/>
              <p:cNvSpPr>
                <a:spLocks noChangeAspect="1" noChangeShapeType="1"/>
              </p:cNvSpPr>
              <p:nvPr/>
            </p:nvSpPr>
            <p:spPr bwMode="auto">
              <a:xfrm>
                <a:off x="5099" y="913"/>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3" name="Line 1710"/>
              <p:cNvSpPr>
                <a:spLocks noChangeAspect="1" noChangeShapeType="1"/>
              </p:cNvSpPr>
              <p:nvPr/>
            </p:nvSpPr>
            <p:spPr bwMode="auto">
              <a:xfrm>
                <a:off x="5148" y="913"/>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4" name="Line 1711"/>
              <p:cNvSpPr>
                <a:spLocks noChangeAspect="1" noChangeShapeType="1"/>
              </p:cNvSpPr>
              <p:nvPr/>
            </p:nvSpPr>
            <p:spPr bwMode="auto">
              <a:xfrm>
                <a:off x="5099" y="913"/>
                <a:ext cx="49"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5" name="Line 1712"/>
              <p:cNvSpPr>
                <a:spLocks noChangeAspect="1" noChangeShapeType="1"/>
              </p:cNvSpPr>
              <p:nvPr/>
            </p:nvSpPr>
            <p:spPr bwMode="auto">
              <a:xfrm rot="20728682" flipV="1">
                <a:off x="4772" y="955"/>
                <a:ext cx="68" cy="9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6" name="Line 1713"/>
              <p:cNvSpPr>
                <a:spLocks noChangeAspect="1" noChangeShapeType="1"/>
              </p:cNvSpPr>
              <p:nvPr/>
            </p:nvSpPr>
            <p:spPr bwMode="auto">
              <a:xfrm rot="15995416" flipH="1">
                <a:off x="4198" y="1215"/>
                <a:ext cx="97"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7" name="Line 1714"/>
              <p:cNvSpPr>
                <a:spLocks noChangeAspect="1" noChangeShapeType="1"/>
              </p:cNvSpPr>
              <p:nvPr/>
            </p:nvSpPr>
            <p:spPr bwMode="auto">
              <a:xfrm rot="5604584">
                <a:off x="4343" y="1217"/>
                <a:ext cx="95"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8" name="Line 1715"/>
              <p:cNvSpPr>
                <a:spLocks noChangeAspect="1" noChangeShapeType="1"/>
              </p:cNvSpPr>
              <p:nvPr/>
            </p:nvSpPr>
            <p:spPr bwMode="auto">
              <a:xfrm>
                <a:off x="4174" y="107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89" name="Line 1716"/>
              <p:cNvSpPr>
                <a:spLocks noChangeAspect="1" noChangeShapeType="1"/>
              </p:cNvSpPr>
              <p:nvPr/>
            </p:nvSpPr>
            <p:spPr bwMode="auto">
              <a:xfrm>
                <a:off x="4463" y="107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0" name="Line 1717"/>
              <p:cNvSpPr>
                <a:spLocks noChangeAspect="1" noChangeShapeType="1"/>
              </p:cNvSpPr>
              <p:nvPr/>
            </p:nvSpPr>
            <p:spPr bwMode="auto">
              <a:xfrm rot="5604584" flipH="1" flipV="1">
                <a:off x="4199" y="957"/>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1" name="Line 1718"/>
              <p:cNvSpPr>
                <a:spLocks noChangeAspect="1" noChangeShapeType="1"/>
              </p:cNvSpPr>
              <p:nvPr/>
            </p:nvSpPr>
            <p:spPr bwMode="auto">
              <a:xfrm rot="15995416" flipV="1">
                <a:off x="4343" y="958"/>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2" name="Line 1719"/>
              <p:cNvSpPr>
                <a:spLocks noChangeAspect="1" noChangeShapeType="1"/>
              </p:cNvSpPr>
              <p:nvPr/>
            </p:nvSpPr>
            <p:spPr bwMode="auto">
              <a:xfrm rot="5604584">
                <a:off x="4668" y="1229"/>
                <a:ext cx="72"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3" name="Line 1720"/>
              <p:cNvSpPr>
                <a:spLocks noChangeAspect="1" noChangeShapeType="1"/>
              </p:cNvSpPr>
              <p:nvPr/>
            </p:nvSpPr>
            <p:spPr bwMode="auto">
              <a:xfrm>
                <a:off x="4752" y="1077"/>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4" name="Line 1721"/>
              <p:cNvSpPr>
                <a:spLocks noChangeAspect="1" noChangeShapeType="1"/>
              </p:cNvSpPr>
              <p:nvPr/>
            </p:nvSpPr>
            <p:spPr bwMode="auto">
              <a:xfrm rot="15995416" flipV="1">
                <a:off x="4478" y="1230"/>
                <a:ext cx="72"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5" name="Line 1722"/>
              <p:cNvSpPr>
                <a:spLocks noChangeAspect="1" noChangeShapeType="1"/>
              </p:cNvSpPr>
              <p:nvPr/>
            </p:nvSpPr>
            <p:spPr bwMode="auto">
              <a:xfrm>
                <a:off x="4586" y="128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6" name="Line 1723"/>
              <p:cNvSpPr>
                <a:spLocks noChangeAspect="1" noChangeShapeType="1"/>
              </p:cNvSpPr>
              <p:nvPr/>
            </p:nvSpPr>
            <p:spPr bwMode="auto">
              <a:xfrm>
                <a:off x="4634" y="1286"/>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7" name="Line 1724"/>
              <p:cNvSpPr>
                <a:spLocks noChangeAspect="1" noChangeShapeType="1"/>
              </p:cNvSpPr>
              <p:nvPr/>
            </p:nvSpPr>
            <p:spPr bwMode="auto">
              <a:xfrm>
                <a:off x="4586" y="1286"/>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8" name="Line 1725"/>
              <p:cNvSpPr>
                <a:spLocks noChangeAspect="1" noChangeShapeType="1"/>
              </p:cNvSpPr>
              <p:nvPr/>
            </p:nvSpPr>
            <p:spPr bwMode="auto">
              <a:xfrm>
                <a:off x="4466" y="1074"/>
                <a:ext cx="28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99" name="Line 1726"/>
              <p:cNvSpPr>
                <a:spLocks noChangeAspect="1" noChangeShapeType="1"/>
              </p:cNvSpPr>
              <p:nvPr/>
            </p:nvSpPr>
            <p:spPr bwMode="auto">
              <a:xfrm>
                <a:off x="5009" y="729"/>
                <a:ext cx="0" cy="11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0" name="Oval 1727"/>
              <p:cNvSpPr>
                <a:spLocks noChangeAspect="1" noChangeArrowheads="1"/>
              </p:cNvSpPr>
              <p:nvPr/>
            </p:nvSpPr>
            <p:spPr bwMode="auto">
              <a:xfrm rot="10800000">
                <a:off x="4216" y="1059"/>
                <a:ext cx="208" cy="207"/>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01" name="Line 1728"/>
              <p:cNvSpPr>
                <a:spLocks noChangeAspect="1" noChangeShapeType="1"/>
              </p:cNvSpPr>
              <p:nvPr/>
            </p:nvSpPr>
            <p:spPr bwMode="auto">
              <a:xfrm rot="5604584">
                <a:off x="5182" y="853"/>
                <a:ext cx="72"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2" name="Line 1729"/>
              <p:cNvSpPr>
                <a:spLocks noChangeAspect="1" noChangeShapeType="1"/>
              </p:cNvSpPr>
              <p:nvPr/>
            </p:nvSpPr>
            <p:spPr bwMode="auto">
              <a:xfrm>
                <a:off x="4980" y="695"/>
                <a:ext cx="0" cy="1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3" name="Line 1730"/>
              <p:cNvSpPr>
                <a:spLocks noChangeAspect="1" noChangeShapeType="1"/>
              </p:cNvSpPr>
              <p:nvPr/>
            </p:nvSpPr>
            <p:spPr bwMode="auto">
              <a:xfrm>
                <a:off x="5264" y="694"/>
                <a:ext cx="2" cy="1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4" name="Line 1731"/>
              <p:cNvSpPr>
                <a:spLocks noChangeAspect="1" noChangeShapeType="1"/>
              </p:cNvSpPr>
              <p:nvPr/>
            </p:nvSpPr>
            <p:spPr bwMode="auto">
              <a:xfrm rot="15995416" flipV="1">
                <a:off x="4995" y="850"/>
                <a:ext cx="72" cy="10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5" name="Line 1732"/>
              <p:cNvSpPr>
                <a:spLocks noChangeAspect="1" noChangeShapeType="1"/>
              </p:cNvSpPr>
              <p:nvPr/>
            </p:nvSpPr>
            <p:spPr bwMode="auto">
              <a:xfrm>
                <a:off x="4978" y="695"/>
                <a:ext cx="290"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6" name="Line 1733"/>
              <p:cNvSpPr>
                <a:spLocks noChangeAspect="1" noChangeShapeType="1"/>
              </p:cNvSpPr>
              <p:nvPr/>
            </p:nvSpPr>
            <p:spPr bwMode="auto">
              <a:xfrm>
                <a:off x="5234" y="731"/>
                <a:ext cx="1" cy="11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7" name="Line 1734"/>
              <p:cNvSpPr>
                <a:spLocks noChangeAspect="1" noChangeShapeType="1"/>
              </p:cNvSpPr>
              <p:nvPr/>
            </p:nvSpPr>
            <p:spPr bwMode="auto">
              <a:xfrm rot="1250085">
                <a:off x="4780" y="913"/>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8" name="Line 1735"/>
              <p:cNvSpPr>
                <a:spLocks noChangeAspect="1" noChangeShapeType="1"/>
              </p:cNvSpPr>
              <p:nvPr/>
            </p:nvSpPr>
            <p:spPr bwMode="auto">
              <a:xfrm rot="8404278">
                <a:off x="4848" y="604"/>
                <a:ext cx="97"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09" name="Line 1736"/>
              <p:cNvSpPr>
                <a:spLocks noChangeAspect="1" noChangeShapeType="1"/>
              </p:cNvSpPr>
              <p:nvPr/>
            </p:nvSpPr>
            <p:spPr bwMode="auto">
              <a:xfrm rot="8404278">
                <a:off x="5299" y="821"/>
                <a:ext cx="96"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0" name="Line 1737"/>
              <p:cNvSpPr>
                <a:spLocks noChangeAspect="1" noChangeShapeType="1"/>
              </p:cNvSpPr>
              <p:nvPr/>
            </p:nvSpPr>
            <p:spPr bwMode="auto">
              <a:xfrm flipH="1" flipV="1">
                <a:off x="4763" y="1262"/>
                <a:ext cx="72"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1" name="Line 1738"/>
              <p:cNvSpPr>
                <a:spLocks noChangeAspect="1" noChangeShapeType="1"/>
              </p:cNvSpPr>
              <p:nvPr/>
            </p:nvSpPr>
            <p:spPr bwMode="auto">
              <a:xfrm flipH="1" flipV="1">
                <a:off x="4774" y="1238"/>
                <a:ext cx="72"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2" name="Oval 1739"/>
              <p:cNvSpPr>
                <a:spLocks noChangeAspect="1" noChangeArrowheads="1"/>
              </p:cNvSpPr>
              <p:nvPr/>
            </p:nvSpPr>
            <p:spPr bwMode="auto">
              <a:xfrm>
                <a:off x="4846" y="1284"/>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7013" name="Line 1740"/>
              <p:cNvSpPr>
                <a:spLocks noChangeAspect="1" noChangeShapeType="1"/>
              </p:cNvSpPr>
              <p:nvPr/>
            </p:nvSpPr>
            <p:spPr bwMode="auto">
              <a:xfrm>
                <a:off x="5096" y="100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4" name="Line 1741"/>
              <p:cNvSpPr>
                <a:spLocks noChangeAspect="1" noChangeShapeType="1"/>
              </p:cNvSpPr>
              <p:nvPr/>
            </p:nvSpPr>
            <p:spPr bwMode="auto">
              <a:xfrm>
                <a:off x="5145" y="100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5" name="Line 1742"/>
              <p:cNvSpPr>
                <a:spLocks noChangeAspect="1" noChangeShapeType="1"/>
              </p:cNvSpPr>
              <p:nvPr/>
            </p:nvSpPr>
            <p:spPr bwMode="auto">
              <a:xfrm>
                <a:off x="5096" y="1044"/>
                <a:ext cx="4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6" name="Line 1743"/>
              <p:cNvSpPr>
                <a:spLocks noChangeAspect="1" noChangeShapeType="1"/>
              </p:cNvSpPr>
              <p:nvPr/>
            </p:nvSpPr>
            <p:spPr bwMode="auto">
              <a:xfrm>
                <a:off x="4583" y="1385"/>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7" name="Line 1744"/>
              <p:cNvSpPr>
                <a:spLocks noChangeAspect="1" noChangeShapeType="1"/>
              </p:cNvSpPr>
              <p:nvPr/>
            </p:nvSpPr>
            <p:spPr bwMode="auto">
              <a:xfrm>
                <a:off x="4631" y="1385"/>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7018" name="Line 1745"/>
              <p:cNvSpPr>
                <a:spLocks noChangeAspect="1" noChangeShapeType="1"/>
              </p:cNvSpPr>
              <p:nvPr/>
            </p:nvSpPr>
            <p:spPr bwMode="auto">
              <a:xfrm>
                <a:off x="4583" y="1421"/>
                <a:ext cx="4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sp>
          <p:nvSpPr>
            <p:cNvPr id="276980" name="Text Box 1746"/>
            <p:cNvSpPr txBox="1">
              <a:spLocks noChangeAspect="1" noChangeArrowheads="1"/>
            </p:cNvSpPr>
            <p:nvPr/>
          </p:nvSpPr>
          <p:spPr bwMode="auto">
            <a:xfrm>
              <a:off x="2134" y="1758"/>
              <a:ext cx="520" cy="244"/>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Semaxinib</a:t>
              </a:r>
              <a:r>
                <a:rPr lang="en-US" sz="1000" dirty="0" smtClean="0">
                  <a:solidFill>
                    <a:srgbClr val="FFFFFF"/>
                  </a:solidFill>
                </a:rPr>
                <a:t> </a:t>
              </a:r>
              <a:br>
                <a:rPr lang="en-US" sz="1000" dirty="0" smtClean="0">
                  <a:solidFill>
                    <a:srgbClr val="FFFFFF"/>
                  </a:solidFill>
                </a:rPr>
              </a:br>
              <a:r>
                <a:rPr lang="en-US" sz="800" b="0" dirty="0" smtClean="0">
                  <a:solidFill>
                    <a:srgbClr val="FFFFFF"/>
                  </a:solidFill>
                </a:rPr>
                <a:t>SU5416</a:t>
              </a:r>
            </a:p>
          </p:txBody>
        </p:sp>
      </p:grpSp>
      <p:grpSp>
        <p:nvGrpSpPr>
          <p:cNvPr id="221219" name="Group 1747"/>
          <p:cNvGrpSpPr>
            <a:grpSpLocks/>
          </p:cNvGrpSpPr>
          <p:nvPr/>
        </p:nvGrpSpPr>
        <p:grpSpPr bwMode="auto">
          <a:xfrm>
            <a:off x="1860550" y="3276603"/>
            <a:ext cx="1184275" cy="996951"/>
            <a:chOff x="1220" y="1719"/>
            <a:chExt cx="746" cy="628"/>
          </a:xfrm>
          <a:noFill/>
        </p:grpSpPr>
        <p:sp>
          <p:nvSpPr>
            <p:cNvPr id="276933" name="AutoShape 1748"/>
            <p:cNvSpPr>
              <a:spLocks noChangeArrowheads="1"/>
            </p:cNvSpPr>
            <p:nvPr/>
          </p:nvSpPr>
          <p:spPr bwMode="auto">
            <a:xfrm>
              <a:off x="1220" y="1719"/>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76934" name="Text Box 1749"/>
            <p:cNvSpPr txBox="1">
              <a:spLocks noChangeAspect="1" noChangeArrowheads="1"/>
            </p:cNvSpPr>
            <p:nvPr/>
          </p:nvSpPr>
          <p:spPr bwMode="auto">
            <a:xfrm>
              <a:off x="1354" y="1752"/>
              <a:ext cx="477" cy="243"/>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Vatalanib</a:t>
              </a:r>
              <a:r>
                <a:rPr lang="en-US" sz="1000" dirty="0" smtClean="0">
                  <a:solidFill>
                    <a:srgbClr val="FFFFFF"/>
                  </a:solidFill>
                </a:rPr>
                <a:t/>
              </a:r>
              <a:br>
                <a:rPr lang="en-US" sz="1000" dirty="0" smtClean="0">
                  <a:solidFill>
                    <a:srgbClr val="FFFFFF"/>
                  </a:solidFill>
                </a:rPr>
              </a:br>
              <a:r>
                <a:rPr lang="en-US" sz="800" b="0" dirty="0" smtClean="0">
                  <a:solidFill>
                    <a:srgbClr val="FFFFFF"/>
                  </a:solidFill>
                </a:rPr>
                <a:t>PTK-787</a:t>
              </a:r>
            </a:p>
          </p:txBody>
        </p:sp>
        <p:grpSp>
          <p:nvGrpSpPr>
            <p:cNvPr id="276935" name="Group 1750"/>
            <p:cNvGrpSpPr>
              <a:grpSpLocks noChangeAspect="1"/>
            </p:cNvGrpSpPr>
            <p:nvPr/>
          </p:nvGrpSpPr>
          <p:grpSpPr bwMode="auto">
            <a:xfrm>
              <a:off x="1460" y="1977"/>
              <a:ext cx="265" cy="354"/>
              <a:chOff x="1943" y="812"/>
              <a:chExt cx="529" cy="708"/>
            </a:xfrm>
            <a:grpFill/>
          </p:grpSpPr>
          <p:sp>
            <p:nvSpPr>
              <p:cNvPr id="276936" name="Line 1751"/>
              <p:cNvSpPr>
                <a:spLocks noChangeAspect="1" noChangeShapeType="1"/>
              </p:cNvSpPr>
              <p:nvPr/>
            </p:nvSpPr>
            <p:spPr bwMode="auto">
              <a:xfrm rot="5604584">
                <a:off x="2189" y="957"/>
                <a:ext cx="32"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37" name="Freeform 1752"/>
              <p:cNvSpPr>
                <a:spLocks noChangeAspect="1"/>
              </p:cNvSpPr>
              <p:nvPr/>
            </p:nvSpPr>
            <p:spPr bwMode="auto">
              <a:xfrm>
                <a:off x="2147" y="989"/>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38" name="Line 1753"/>
              <p:cNvSpPr>
                <a:spLocks noChangeAspect="1" noChangeShapeType="1"/>
              </p:cNvSpPr>
              <p:nvPr/>
            </p:nvSpPr>
            <p:spPr bwMode="auto">
              <a:xfrm flipH="1">
                <a:off x="2157" y="1033"/>
                <a:ext cx="0" cy="6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39" name="Line 1754"/>
              <p:cNvSpPr>
                <a:spLocks noChangeAspect="1" noChangeShapeType="1"/>
              </p:cNvSpPr>
              <p:nvPr/>
            </p:nvSpPr>
            <p:spPr bwMode="auto">
              <a:xfrm>
                <a:off x="2109" y="989"/>
                <a:ext cx="0" cy="3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0" name="Line 1755"/>
              <p:cNvSpPr>
                <a:spLocks noChangeAspect="1" noChangeShapeType="1"/>
              </p:cNvSpPr>
              <p:nvPr/>
            </p:nvSpPr>
            <p:spPr bwMode="auto">
              <a:xfrm>
                <a:off x="2132" y="989"/>
                <a:ext cx="0" cy="3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1" name="Line 1756"/>
              <p:cNvSpPr>
                <a:spLocks noChangeAspect="1" noChangeShapeType="1"/>
              </p:cNvSpPr>
              <p:nvPr/>
            </p:nvSpPr>
            <p:spPr bwMode="auto">
              <a:xfrm>
                <a:off x="2109" y="1006"/>
                <a:ext cx="23"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2" name="Line 1757"/>
              <p:cNvSpPr>
                <a:spLocks noChangeAspect="1" noChangeShapeType="1"/>
              </p:cNvSpPr>
              <p:nvPr/>
            </p:nvSpPr>
            <p:spPr bwMode="auto">
              <a:xfrm rot="5604584" flipH="1" flipV="1">
                <a:off x="2099" y="1076"/>
                <a:ext cx="49"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3" name="Line 1758"/>
              <p:cNvSpPr>
                <a:spLocks noChangeAspect="1" noChangeShapeType="1"/>
              </p:cNvSpPr>
              <p:nvPr/>
            </p:nvSpPr>
            <p:spPr bwMode="auto">
              <a:xfrm rot="15995416" flipH="1">
                <a:off x="2165" y="1086"/>
                <a:ext cx="37"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4" name="Line 1759"/>
              <p:cNvSpPr>
                <a:spLocks noChangeAspect="1" noChangeShapeType="1"/>
              </p:cNvSpPr>
              <p:nvPr/>
            </p:nvSpPr>
            <p:spPr bwMode="auto">
              <a:xfrm>
                <a:off x="2232" y="1164"/>
                <a:ext cx="0" cy="3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5" name="Line 1760"/>
              <p:cNvSpPr>
                <a:spLocks noChangeAspect="1" noChangeShapeType="1"/>
              </p:cNvSpPr>
              <p:nvPr/>
            </p:nvSpPr>
            <p:spPr bwMode="auto">
              <a:xfrm rot="15995416" flipV="1">
                <a:off x="2319" y="1331"/>
                <a:ext cx="47"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6" name="Line 1761"/>
              <p:cNvSpPr>
                <a:spLocks noChangeAspect="1" noChangeShapeType="1"/>
              </p:cNvSpPr>
              <p:nvPr/>
            </p:nvSpPr>
            <p:spPr bwMode="auto">
              <a:xfrm rot="5604584" flipH="1" flipV="1">
                <a:off x="2248" y="1331"/>
                <a:ext cx="48"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7" name="Line 1762"/>
              <p:cNvSpPr>
                <a:spLocks noChangeAspect="1" noChangeShapeType="1"/>
              </p:cNvSpPr>
              <p:nvPr/>
            </p:nvSpPr>
            <p:spPr bwMode="auto">
              <a:xfrm flipH="1" flipV="1">
                <a:off x="2379" y="1388"/>
                <a:ext cx="0" cy="6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8" name="Line 1763"/>
              <p:cNvSpPr>
                <a:spLocks noChangeAspect="1" noChangeShapeType="1"/>
              </p:cNvSpPr>
              <p:nvPr/>
            </p:nvSpPr>
            <p:spPr bwMode="auto">
              <a:xfrm flipH="1" flipV="1">
                <a:off x="2235" y="1389"/>
                <a:ext cx="1" cy="8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49" name="Line 1764"/>
              <p:cNvSpPr>
                <a:spLocks noChangeAspect="1" noChangeShapeType="1"/>
              </p:cNvSpPr>
              <p:nvPr/>
            </p:nvSpPr>
            <p:spPr bwMode="auto">
              <a:xfrm rot="5604584">
                <a:off x="2315" y="1478"/>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0" name="Line 1765"/>
              <p:cNvSpPr>
                <a:spLocks noChangeAspect="1" noChangeShapeType="1"/>
              </p:cNvSpPr>
              <p:nvPr/>
            </p:nvSpPr>
            <p:spPr bwMode="auto">
              <a:xfrm rot="15995416" flipH="1">
                <a:off x="2248" y="1461"/>
                <a:ext cx="47"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1" name="Line 1766"/>
              <p:cNvSpPr>
                <a:spLocks noChangeAspect="1" noChangeShapeType="1"/>
              </p:cNvSpPr>
              <p:nvPr/>
            </p:nvSpPr>
            <p:spPr bwMode="auto">
              <a:xfrm rot="15815969" flipV="1">
                <a:off x="2165" y="1107"/>
                <a:ext cx="31" cy="3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2" name="Line 1767"/>
              <p:cNvSpPr>
                <a:spLocks noChangeAspect="1" noChangeShapeType="1"/>
              </p:cNvSpPr>
              <p:nvPr/>
            </p:nvSpPr>
            <p:spPr bwMode="auto">
              <a:xfrm rot="15995416" flipH="1">
                <a:off x="1956" y="1205"/>
                <a:ext cx="49"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3" name="Line 1768"/>
              <p:cNvSpPr>
                <a:spLocks noChangeAspect="1" noChangeShapeType="1"/>
              </p:cNvSpPr>
              <p:nvPr/>
            </p:nvSpPr>
            <p:spPr bwMode="auto">
              <a:xfrm rot="5604584">
                <a:off x="2029" y="1206"/>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4" name="Line 1769"/>
              <p:cNvSpPr>
                <a:spLocks noChangeAspect="1" noChangeShapeType="1"/>
              </p:cNvSpPr>
              <p:nvPr/>
            </p:nvSpPr>
            <p:spPr bwMode="auto">
              <a:xfrm>
                <a:off x="1944" y="1133"/>
                <a:ext cx="0" cy="8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5" name="Line 1770"/>
              <p:cNvSpPr>
                <a:spLocks noChangeAspect="1" noChangeShapeType="1"/>
              </p:cNvSpPr>
              <p:nvPr/>
            </p:nvSpPr>
            <p:spPr bwMode="auto">
              <a:xfrm>
                <a:off x="2088" y="1136"/>
                <a:ext cx="0" cy="8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6" name="Line 1771"/>
              <p:cNvSpPr>
                <a:spLocks noChangeAspect="1" noChangeShapeType="1"/>
              </p:cNvSpPr>
              <p:nvPr/>
            </p:nvSpPr>
            <p:spPr bwMode="auto">
              <a:xfrm rot="5604584" flipH="1" flipV="1">
                <a:off x="1956" y="1077"/>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7" name="Line 1772"/>
              <p:cNvSpPr>
                <a:spLocks noChangeAspect="1" noChangeShapeType="1"/>
              </p:cNvSpPr>
              <p:nvPr/>
            </p:nvSpPr>
            <p:spPr bwMode="auto">
              <a:xfrm rot="15995416" flipV="1">
                <a:off x="2028" y="1078"/>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58" name="Oval 1773"/>
              <p:cNvSpPr>
                <a:spLocks noChangeAspect="1" noChangeArrowheads="1"/>
              </p:cNvSpPr>
              <p:nvPr/>
            </p:nvSpPr>
            <p:spPr bwMode="auto">
              <a:xfrm rot="10800000">
                <a:off x="1964" y="1128"/>
                <a:ext cx="104" cy="104"/>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959" name="Line 1774"/>
              <p:cNvSpPr>
                <a:spLocks noChangeAspect="1" noChangeShapeType="1"/>
              </p:cNvSpPr>
              <p:nvPr/>
            </p:nvSpPr>
            <p:spPr bwMode="auto">
              <a:xfrm rot="15995416" flipH="1">
                <a:off x="2240" y="952"/>
                <a:ext cx="49"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0" name="Line 1775"/>
              <p:cNvSpPr>
                <a:spLocks noChangeAspect="1" noChangeShapeType="1"/>
              </p:cNvSpPr>
              <p:nvPr/>
            </p:nvSpPr>
            <p:spPr bwMode="auto">
              <a:xfrm rot="5604584">
                <a:off x="2313" y="953"/>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1" name="Line 1776"/>
              <p:cNvSpPr>
                <a:spLocks noChangeAspect="1" noChangeShapeType="1"/>
              </p:cNvSpPr>
              <p:nvPr/>
            </p:nvSpPr>
            <p:spPr bwMode="auto">
              <a:xfrm>
                <a:off x="2228" y="878"/>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2" name="Line 1777"/>
              <p:cNvSpPr>
                <a:spLocks noChangeAspect="1" noChangeShapeType="1"/>
              </p:cNvSpPr>
              <p:nvPr/>
            </p:nvSpPr>
            <p:spPr bwMode="auto">
              <a:xfrm>
                <a:off x="2373" y="880"/>
                <a:ext cx="0" cy="8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3" name="Line 1778"/>
              <p:cNvSpPr>
                <a:spLocks noChangeAspect="1" noChangeShapeType="1"/>
              </p:cNvSpPr>
              <p:nvPr/>
            </p:nvSpPr>
            <p:spPr bwMode="auto">
              <a:xfrm rot="5604584" flipH="1" flipV="1">
                <a:off x="2241" y="823"/>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4" name="Line 1779"/>
              <p:cNvSpPr>
                <a:spLocks noChangeAspect="1" noChangeShapeType="1"/>
              </p:cNvSpPr>
              <p:nvPr/>
            </p:nvSpPr>
            <p:spPr bwMode="auto">
              <a:xfrm rot="15995416" flipV="1">
                <a:off x="2313" y="824"/>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5" name="Oval 1780"/>
              <p:cNvSpPr>
                <a:spLocks noChangeAspect="1" noChangeArrowheads="1"/>
              </p:cNvSpPr>
              <p:nvPr/>
            </p:nvSpPr>
            <p:spPr bwMode="auto">
              <a:xfrm rot="10800000">
                <a:off x="2249" y="874"/>
                <a:ext cx="104" cy="104"/>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966" name="Line 1781"/>
              <p:cNvSpPr>
                <a:spLocks noChangeAspect="1" noChangeShapeType="1"/>
              </p:cNvSpPr>
              <p:nvPr/>
            </p:nvSpPr>
            <p:spPr bwMode="auto">
              <a:xfrm rot="5604584">
                <a:off x="2379" y="841"/>
                <a:ext cx="36" cy="4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7" name="Freeform 1782"/>
              <p:cNvSpPr>
                <a:spLocks noChangeAspect="1"/>
              </p:cNvSpPr>
              <p:nvPr/>
            </p:nvSpPr>
            <p:spPr bwMode="auto">
              <a:xfrm>
                <a:off x="2220" y="1204"/>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8" name="Freeform 1783"/>
              <p:cNvSpPr>
                <a:spLocks noChangeAspect="1"/>
              </p:cNvSpPr>
              <p:nvPr/>
            </p:nvSpPr>
            <p:spPr bwMode="auto">
              <a:xfrm>
                <a:off x="2217" y="1119"/>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69" name="Line 1784"/>
              <p:cNvSpPr>
                <a:spLocks noChangeAspect="1" noChangeShapeType="1"/>
              </p:cNvSpPr>
              <p:nvPr/>
            </p:nvSpPr>
            <p:spPr bwMode="auto">
              <a:xfrm rot="15995416" flipH="1">
                <a:off x="2101" y="1206"/>
                <a:ext cx="48"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0" name="Line 1785"/>
              <p:cNvSpPr>
                <a:spLocks noChangeAspect="1" noChangeShapeType="1"/>
              </p:cNvSpPr>
              <p:nvPr/>
            </p:nvSpPr>
            <p:spPr bwMode="auto">
              <a:xfrm rot="5604584">
                <a:off x="2169" y="1223"/>
                <a:ext cx="34" cy="5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1" name="Line 1786"/>
              <p:cNvSpPr>
                <a:spLocks noChangeAspect="1" noChangeShapeType="1"/>
              </p:cNvSpPr>
              <p:nvPr/>
            </p:nvSpPr>
            <p:spPr bwMode="auto">
              <a:xfrm rot="5604584">
                <a:off x="2166" y="1211"/>
                <a:ext cx="27" cy="4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2" name="Freeform 1787"/>
              <p:cNvSpPr>
                <a:spLocks noChangeAspect="1"/>
              </p:cNvSpPr>
              <p:nvPr/>
            </p:nvSpPr>
            <p:spPr bwMode="auto">
              <a:xfrm>
                <a:off x="2431" y="814"/>
                <a:ext cx="25" cy="35"/>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3" name="Line 1788"/>
              <p:cNvSpPr>
                <a:spLocks noChangeAspect="1" noChangeShapeType="1"/>
              </p:cNvSpPr>
              <p:nvPr/>
            </p:nvSpPr>
            <p:spPr bwMode="auto">
              <a:xfrm>
                <a:off x="2471" y="812"/>
                <a:ext cx="1"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4" name="Line 1789"/>
              <p:cNvSpPr>
                <a:spLocks noChangeAspect="1" noChangeShapeType="1"/>
              </p:cNvSpPr>
              <p:nvPr/>
            </p:nvSpPr>
            <p:spPr bwMode="auto">
              <a:xfrm>
                <a:off x="2160" y="1263"/>
                <a:ext cx="0" cy="8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5" name="Line 1790"/>
              <p:cNvSpPr>
                <a:spLocks noChangeAspect="1" noChangeShapeType="1"/>
              </p:cNvSpPr>
              <p:nvPr/>
            </p:nvSpPr>
            <p:spPr bwMode="auto">
              <a:xfrm rot="15995416" flipH="1">
                <a:off x="2172" y="1332"/>
                <a:ext cx="49"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6" name="Freeform 1791"/>
              <p:cNvSpPr>
                <a:spLocks noChangeAspect="1"/>
              </p:cNvSpPr>
              <p:nvPr/>
            </p:nvSpPr>
            <p:spPr bwMode="auto">
              <a:xfrm>
                <a:off x="2366" y="1455"/>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77" name="Oval 1792"/>
              <p:cNvSpPr>
                <a:spLocks noChangeAspect="1" noChangeArrowheads="1"/>
              </p:cNvSpPr>
              <p:nvPr/>
            </p:nvSpPr>
            <p:spPr bwMode="auto">
              <a:xfrm rot="10800000">
                <a:off x="2255" y="1379"/>
                <a:ext cx="104" cy="104"/>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grpSp>
      <p:grpSp>
        <p:nvGrpSpPr>
          <p:cNvPr id="221220" name="Group 1793"/>
          <p:cNvGrpSpPr>
            <a:grpSpLocks/>
          </p:cNvGrpSpPr>
          <p:nvPr/>
        </p:nvGrpSpPr>
        <p:grpSpPr bwMode="auto">
          <a:xfrm>
            <a:off x="5113338" y="3265491"/>
            <a:ext cx="1184275" cy="996951"/>
            <a:chOff x="390" y="1719"/>
            <a:chExt cx="746" cy="628"/>
          </a:xfrm>
          <a:noFill/>
        </p:grpSpPr>
        <p:sp>
          <p:nvSpPr>
            <p:cNvPr id="276868" name="AutoShape 1794"/>
            <p:cNvSpPr>
              <a:spLocks noChangeArrowheads="1"/>
            </p:cNvSpPr>
            <p:nvPr/>
          </p:nvSpPr>
          <p:spPr bwMode="auto">
            <a:xfrm>
              <a:off x="390" y="1719"/>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grpSp>
          <p:nvGrpSpPr>
            <p:cNvPr id="276869" name="Group 1795"/>
            <p:cNvGrpSpPr>
              <a:grpSpLocks noChangeAspect="1"/>
            </p:cNvGrpSpPr>
            <p:nvPr/>
          </p:nvGrpSpPr>
          <p:grpSpPr bwMode="auto">
            <a:xfrm>
              <a:off x="445" y="2005"/>
              <a:ext cx="635" cy="268"/>
              <a:chOff x="2105" y="1256"/>
              <a:chExt cx="2538" cy="1071"/>
            </a:xfrm>
            <a:grpFill/>
          </p:grpSpPr>
          <p:sp>
            <p:nvSpPr>
              <p:cNvPr id="276871" name="Line 1796"/>
              <p:cNvSpPr>
                <a:spLocks noChangeAspect="1" noChangeShapeType="1"/>
              </p:cNvSpPr>
              <p:nvPr/>
            </p:nvSpPr>
            <p:spPr bwMode="auto">
              <a:xfrm rot="13195722" flipV="1">
                <a:off x="3014" y="1694"/>
                <a:ext cx="96"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2" name="Line 1797"/>
              <p:cNvSpPr>
                <a:spLocks noChangeAspect="1" noChangeShapeType="1"/>
              </p:cNvSpPr>
              <p:nvPr/>
            </p:nvSpPr>
            <p:spPr bwMode="auto">
              <a:xfrm>
                <a:off x="3269" y="1783"/>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3" name="Line 1798"/>
              <p:cNvSpPr>
                <a:spLocks noChangeAspect="1" noChangeShapeType="1"/>
              </p:cNvSpPr>
              <p:nvPr/>
            </p:nvSpPr>
            <p:spPr bwMode="auto">
              <a:xfrm>
                <a:off x="3318" y="1783"/>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4" name="Line 1799"/>
              <p:cNvSpPr>
                <a:spLocks noChangeAspect="1" noChangeShapeType="1"/>
              </p:cNvSpPr>
              <p:nvPr/>
            </p:nvSpPr>
            <p:spPr bwMode="auto">
              <a:xfrm>
                <a:off x="3269" y="1783"/>
                <a:ext cx="49"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5" name="Line 1800"/>
              <p:cNvSpPr>
                <a:spLocks noChangeAspect="1" noChangeShapeType="1"/>
              </p:cNvSpPr>
              <p:nvPr/>
            </p:nvSpPr>
            <p:spPr bwMode="auto">
              <a:xfrm rot="20728682" flipV="1">
                <a:off x="2942" y="1825"/>
                <a:ext cx="68" cy="9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6" name="Line 1801"/>
              <p:cNvSpPr>
                <a:spLocks noChangeAspect="1" noChangeShapeType="1"/>
              </p:cNvSpPr>
              <p:nvPr/>
            </p:nvSpPr>
            <p:spPr bwMode="auto">
              <a:xfrm rot="15995416" flipH="1">
                <a:off x="2368" y="2085"/>
                <a:ext cx="97"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7" name="Line 1802"/>
              <p:cNvSpPr>
                <a:spLocks noChangeAspect="1" noChangeShapeType="1"/>
              </p:cNvSpPr>
              <p:nvPr/>
            </p:nvSpPr>
            <p:spPr bwMode="auto">
              <a:xfrm rot="5604584">
                <a:off x="2513" y="2087"/>
                <a:ext cx="95"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8" name="Line 1803"/>
              <p:cNvSpPr>
                <a:spLocks noChangeAspect="1" noChangeShapeType="1"/>
              </p:cNvSpPr>
              <p:nvPr/>
            </p:nvSpPr>
            <p:spPr bwMode="auto">
              <a:xfrm>
                <a:off x="2344" y="194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79" name="Line 1804"/>
              <p:cNvSpPr>
                <a:spLocks noChangeAspect="1" noChangeShapeType="1"/>
              </p:cNvSpPr>
              <p:nvPr/>
            </p:nvSpPr>
            <p:spPr bwMode="auto">
              <a:xfrm>
                <a:off x="2633" y="1945"/>
                <a:ext cx="0" cy="16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0" name="Line 1805"/>
              <p:cNvSpPr>
                <a:spLocks noChangeAspect="1" noChangeShapeType="1"/>
              </p:cNvSpPr>
              <p:nvPr/>
            </p:nvSpPr>
            <p:spPr bwMode="auto">
              <a:xfrm rot="5604584" flipH="1" flipV="1">
                <a:off x="2369" y="1827"/>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1" name="Line 1806"/>
              <p:cNvSpPr>
                <a:spLocks noChangeAspect="1" noChangeShapeType="1"/>
              </p:cNvSpPr>
              <p:nvPr/>
            </p:nvSpPr>
            <p:spPr bwMode="auto">
              <a:xfrm rot="15995416" flipV="1">
                <a:off x="2513" y="1828"/>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2" name="Line 1807"/>
              <p:cNvSpPr>
                <a:spLocks noChangeAspect="1" noChangeShapeType="1"/>
              </p:cNvSpPr>
              <p:nvPr/>
            </p:nvSpPr>
            <p:spPr bwMode="auto">
              <a:xfrm rot="5604584">
                <a:off x="2838" y="2099"/>
                <a:ext cx="72"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3" name="Line 1808"/>
              <p:cNvSpPr>
                <a:spLocks noChangeAspect="1" noChangeShapeType="1"/>
              </p:cNvSpPr>
              <p:nvPr/>
            </p:nvSpPr>
            <p:spPr bwMode="auto">
              <a:xfrm>
                <a:off x="2922" y="1947"/>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4" name="Line 1809"/>
              <p:cNvSpPr>
                <a:spLocks noChangeAspect="1" noChangeShapeType="1"/>
              </p:cNvSpPr>
              <p:nvPr/>
            </p:nvSpPr>
            <p:spPr bwMode="auto">
              <a:xfrm rot="15995416" flipV="1">
                <a:off x="2648" y="2100"/>
                <a:ext cx="72"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5" name="Line 1810"/>
              <p:cNvSpPr>
                <a:spLocks noChangeAspect="1" noChangeShapeType="1"/>
              </p:cNvSpPr>
              <p:nvPr/>
            </p:nvSpPr>
            <p:spPr bwMode="auto">
              <a:xfrm>
                <a:off x="2756" y="215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6" name="Line 1811"/>
              <p:cNvSpPr>
                <a:spLocks noChangeAspect="1" noChangeShapeType="1"/>
              </p:cNvSpPr>
              <p:nvPr/>
            </p:nvSpPr>
            <p:spPr bwMode="auto">
              <a:xfrm>
                <a:off x="2804" y="2156"/>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7" name="Line 1812"/>
              <p:cNvSpPr>
                <a:spLocks noChangeAspect="1" noChangeShapeType="1"/>
              </p:cNvSpPr>
              <p:nvPr/>
            </p:nvSpPr>
            <p:spPr bwMode="auto">
              <a:xfrm>
                <a:off x="2756" y="2156"/>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8" name="Line 1813"/>
              <p:cNvSpPr>
                <a:spLocks noChangeAspect="1" noChangeShapeType="1"/>
              </p:cNvSpPr>
              <p:nvPr/>
            </p:nvSpPr>
            <p:spPr bwMode="auto">
              <a:xfrm>
                <a:off x="2636" y="1944"/>
                <a:ext cx="28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89" name="Line 1814"/>
              <p:cNvSpPr>
                <a:spLocks noChangeAspect="1" noChangeShapeType="1"/>
              </p:cNvSpPr>
              <p:nvPr/>
            </p:nvSpPr>
            <p:spPr bwMode="auto">
              <a:xfrm>
                <a:off x="3179" y="1599"/>
                <a:ext cx="0" cy="11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0" name="Oval 1815"/>
              <p:cNvSpPr>
                <a:spLocks noChangeAspect="1" noChangeArrowheads="1"/>
              </p:cNvSpPr>
              <p:nvPr/>
            </p:nvSpPr>
            <p:spPr bwMode="auto">
              <a:xfrm rot="10800000">
                <a:off x="2386" y="1929"/>
                <a:ext cx="208" cy="207"/>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891" name="Line 1816"/>
              <p:cNvSpPr>
                <a:spLocks noChangeAspect="1" noChangeShapeType="1"/>
              </p:cNvSpPr>
              <p:nvPr/>
            </p:nvSpPr>
            <p:spPr bwMode="auto">
              <a:xfrm rot="5604584">
                <a:off x="3352" y="1723"/>
                <a:ext cx="72"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2" name="Line 1817"/>
              <p:cNvSpPr>
                <a:spLocks noChangeAspect="1" noChangeShapeType="1"/>
              </p:cNvSpPr>
              <p:nvPr/>
            </p:nvSpPr>
            <p:spPr bwMode="auto">
              <a:xfrm>
                <a:off x="3150" y="1565"/>
                <a:ext cx="0" cy="1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3" name="Line 1818"/>
              <p:cNvSpPr>
                <a:spLocks noChangeAspect="1" noChangeShapeType="1"/>
              </p:cNvSpPr>
              <p:nvPr/>
            </p:nvSpPr>
            <p:spPr bwMode="auto">
              <a:xfrm>
                <a:off x="3434" y="1564"/>
                <a:ext cx="2" cy="17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4" name="Line 1819"/>
              <p:cNvSpPr>
                <a:spLocks noChangeAspect="1" noChangeShapeType="1"/>
              </p:cNvSpPr>
              <p:nvPr/>
            </p:nvSpPr>
            <p:spPr bwMode="auto">
              <a:xfrm rot="15995416" flipV="1">
                <a:off x="3165" y="1720"/>
                <a:ext cx="72" cy="10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5" name="Line 1820"/>
              <p:cNvSpPr>
                <a:spLocks noChangeAspect="1" noChangeShapeType="1"/>
              </p:cNvSpPr>
              <p:nvPr/>
            </p:nvSpPr>
            <p:spPr bwMode="auto">
              <a:xfrm>
                <a:off x="3148" y="1565"/>
                <a:ext cx="290"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6" name="Line 1821"/>
              <p:cNvSpPr>
                <a:spLocks noChangeAspect="1" noChangeShapeType="1"/>
              </p:cNvSpPr>
              <p:nvPr/>
            </p:nvSpPr>
            <p:spPr bwMode="auto">
              <a:xfrm>
                <a:off x="3404" y="1601"/>
                <a:ext cx="1" cy="11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7" name="Line 1822"/>
              <p:cNvSpPr>
                <a:spLocks noChangeAspect="1" noChangeShapeType="1"/>
              </p:cNvSpPr>
              <p:nvPr/>
            </p:nvSpPr>
            <p:spPr bwMode="auto">
              <a:xfrm rot="1250085">
                <a:off x="2950" y="1783"/>
                <a:ext cx="0" cy="16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8" name="Line 1823"/>
              <p:cNvSpPr>
                <a:spLocks noChangeAspect="1" noChangeShapeType="1"/>
              </p:cNvSpPr>
              <p:nvPr/>
            </p:nvSpPr>
            <p:spPr bwMode="auto">
              <a:xfrm rot="8404278">
                <a:off x="3018" y="1474"/>
                <a:ext cx="97"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99" name="Line 1824"/>
              <p:cNvSpPr>
                <a:spLocks noChangeAspect="1" noChangeShapeType="1"/>
              </p:cNvSpPr>
              <p:nvPr/>
            </p:nvSpPr>
            <p:spPr bwMode="auto">
              <a:xfrm rot="8404278">
                <a:off x="3469" y="1691"/>
                <a:ext cx="96"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0" name="Line 1825"/>
              <p:cNvSpPr>
                <a:spLocks noChangeAspect="1" noChangeShapeType="1"/>
              </p:cNvSpPr>
              <p:nvPr/>
            </p:nvSpPr>
            <p:spPr bwMode="auto">
              <a:xfrm flipH="1" flipV="1">
                <a:off x="2927" y="2126"/>
                <a:ext cx="72"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1" name="Line 1826"/>
              <p:cNvSpPr>
                <a:spLocks noChangeAspect="1" noChangeShapeType="1"/>
              </p:cNvSpPr>
              <p:nvPr/>
            </p:nvSpPr>
            <p:spPr bwMode="auto">
              <a:xfrm flipH="1" flipV="1">
                <a:off x="2938" y="2102"/>
                <a:ext cx="72"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2" name="Oval 1827"/>
              <p:cNvSpPr>
                <a:spLocks noChangeAspect="1" noChangeArrowheads="1"/>
              </p:cNvSpPr>
              <p:nvPr/>
            </p:nvSpPr>
            <p:spPr bwMode="auto">
              <a:xfrm>
                <a:off x="3010" y="2148"/>
                <a:ext cx="48" cy="72"/>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903" name="Line 1828"/>
              <p:cNvSpPr>
                <a:spLocks noChangeAspect="1" noChangeShapeType="1"/>
              </p:cNvSpPr>
              <p:nvPr/>
            </p:nvSpPr>
            <p:spPr bwMode="auto">
              <a:xfrm>
                <a:off x="3266" y="187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4" name="Line 1829"/>
              <p:cNvSpPr>
                <a:spLocks noChangeAspect="1" noChangeShapeType="1"/>
              </p:cNvSpPr>
              <p:nvPr/>
            </p:nvSpPr>
            <p:spPr bwMode="auto">
              <a:xfrm>
                <a:off x="3315" y="1878"/>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5" name="Line 1830"/>
              <p:cNvSpPr>
                <a:spLocks noChangeAspect="1" noChangeShapeType="1"/>
              </p:cNvSpPr>
              <p:nvPr/>
            </p:nvSpPr>
            <p:spPr bwMode="auto">
              <a:xfrm>
                <a:off x="3266" y="1914"/>
                <a:ext cx="4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6" name="Line 1831"/>
              <p:cNvSpPr>
                <a:spLocks noChangeAspect="1" noChangeShapeType="1"/>
              </p:cNvSpPr>
              <p:nvPr/>
            </p:nvSpPr>
            <p:spPr bwMode="auto">
              <a:xfrm>
                <a:off x="2753" y="2255"/>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7" name="Line 1832"/>
              <p:cNvSpPr>
                <a:spLocks noChangeAspect="1" noChangeShapeType="1"/>
              </p:cNvSpPr>
              <p:nvPr/>
            </p:nvSpPr>
            <p:spPr bwMode="auto">
              <a:xfrm>
                <a:off x="2801" y="2255"/>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8" name="Line 1833"/>
              <p:cNvSpPr>
                <a:spLocks noChangeAspect="1" noChangeShapeType="1"/>
              </p:cNvSpPr>
              <p:nvPr/>
            </p:nvSpPr>
            <p:spPr bwMode="auto">
              <a:xfrm>
                <a:off x="2753" y="2291"/>
                <a:ext cx="4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09" name="Freeform 1834"/>
              <p:cNvSpPr>
                <a:spLocks noChangeAspect="1"/>
              </p:cNvSpPr>
              <p:nvPr/>
            </p:nvSpPr>
            <p:spPr bwMode="auto">
              <a:xfrm>
                <a:off x="2105" y="1823"/>
                <a:ext cx="46" cy="73"/>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0" name="Line 1835"/>
              <p:cNvSpPr>
                <a:spLocks noChangeAspect="1" noChangeShapeType="1"/>
              </p:cNvSpPr>
              <p:nvPr/>
            </p:nvSpPr>
            <p:spPr bwMode="auto">
              <a:xfrm flipH="1">
                <a:off x="2105" y="1858"/>
                <a:ext cx="39"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1" name="Line 1836"/>
              <p:cNvSpPr>
                <a:spLocks noChangeAspect="1" noChangeShapeType="1"/>
              </p:cNvSpPr>
              <p:nvPr/>
            </p:nvSpPr>
            <p:spPr bwMode="auto">
              <a:xfrm rot="8404278">
                <a:off x="2213" y="1845"/>
                <a:ext cx="97" cy="14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2" name="Line 1837"/>
              <p:cNvSpPr>
                <a:spLocks noChangeAspect="1" noChangeShapeType="1"/>
              </p:cNvSpPr>
              <p:nvPr/>
            </p:nvSpPr>
            <p:spPr bwMode="auto">
              <a:xfrm rot="5604584" flipH="1" flipV="1">
                <a:off x="3456" y="1453"/>
                <a:ext cx="97"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3" name="Line 1838"/>
              <p:cNvSpPr>
                <a:spLocks noChangeAspect="1" noChangeShapeType="1"/>
              </p:cNvSpPr>
              <p:nvPr/>
            </p:nvSpPr>
            <p:spPr bwMode="auto">
              <a:xfrm rot="15995416" flipH="1">
                <a:off x="3589" y="1465"/>
                <a:ext cx="73" cy="9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4" name="Line 1839"/>
              <p:cNvSpPr>
                <a:spLocks noChangeAspect="1" noChangeShapeType="1"/>
              </p:cNvSpPr>
              <p:nvPr/>
            </p:nvSpPr>
            <p:spPr bwMode="auto">
              <a:xfrm>
                <a:off x="3565" y="1381"/>
                <a:ext cx="0"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5" name="Line 1840"/>
              <p:cNvSpPr>
                <a:spLocks noChangeAspect="1" noChangeShapeType="1"/>
              </p:cNvSpPr>
              <p:nvPr/>
            </p:nvSpPr>
            <p:spPr bwMode="auto">
              <a:xfrm>
                <a:off x="3589" y="1381"/>
                <a:ext cx="0" cy="9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6" name="Oval 1841"/>
              <p:cNvSpPr>
                <a:spLocks noChangeAspect="1" noChangeArrowheads="1"/>
              </p:cNvSpPr>
              <p:nvPr/>
            </p:nvSpPr>
            <p:spPr bwMode="auto">
              <a:xfrm>
                <a:off x="3553" y="1296"/>
                <a:ext cx="48" cy="73"/>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917" name="Line 1842"/>
              <p:cNvSpPr>
                <a:spLocks noChangeAspect="1" noChangeShapeType="1"/>
              </p:cNvSpPr>
              <p:nvPr/>
            </p:nvSpPr>
            <p:spPr bwMode="auto">
              <a:xfrm>
                <a:off x="3709" y="1509"/>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8" name="Line 1843"/>
              <p:cNvSpPr>
                <a:spLocks noChangeAspect="1" noChangeShapeType="1"/>
              </p:cNvSpPr>
              <p:nvPr/>
            </p:nvSpPr>
            <p:spPr bwMode="auto">
              <a:xfrm>
                <a:off x="3757" y="1507"/>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19" name="Line 1844"/>
              <p:cNvSpPr>
                <a:spLocks noChangeAspect="1" noChangeShapeType="1"/>
              </p:cNvSpPr>
              <p:nvPr/>
            </p:nvSpPr>
            <p:spPr bwMode="auto">
              <a:xfrm>
                <a:off x="3709" y="1507"/>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0" name="Line 1845"/>
              <p:cNvSpPr>
                <a:spLocks noChangeAspect="1" noChangeShapeType="1"/>
              </p:cNvSpPr>
              <p:nvPr/>
            </p:nvSpPr>
            <p:spPr bwMode="auto">
              <a:xfrm>
                <a:off x="3706" y="1606"/>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1" name="Line 1846"/>
              <p:cNvSpPr>
                <a:spLocks noChangeAspect="1" noChangeShapeType="1"/>
              </p:cNvSpPr>
              <p:nvPr/>
            </p:nvSpPr>
            <p:spPr bwMode="auto">
              <a:xfrm>
                <a:off x="3754" y="1606"/>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2" name="Line 1847"/>
              <p:cNvSpPr>
                <a:spLocks noChangeAspect="1" noChangeShapeType="1"/>
              </p:cNvSpPr>
              <p:nvPr/>
            </p:nvSpPr>
            <p:spPr bwMode="auto">
              <a:xfrm>
                <a:off x="3706" y="1642"/>
                <a:ext cx="48"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3" name="Line 1848"/>
              <p:cNvSpPr>
                <a:spLocks noChangeAspect="1" noChangeShapeType="1"/>
              </p:cNvSpPr>
              <p:nvPr/>
            </p:nvSpPr>
            <p:spPr bwMode="auto">
              <a:xfrm rot="5604584" flipH="1" flipV="1">
                <a:off x="3826" y="1424"/>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4" name="Line 1849"/>
              <p:cNvSpPr>
                <a:spLocks noChangeAspect="1" noChangeShapeType="1"/>
              </p:cNvSpPr>
              <p:nvPr/>
            </p:nvSpPr>
            <p:spPr bwMode="auto">
              <a:xfrm rot="15995416" flipV="1">
                <a:off x="3970" y="1425"/>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5" name="Line 1850"/>
              <p:cNvSpPr>
                <a:spLocks noChangeAspect="1" noChangeShapeType="1"/>
              </p:cNvSpPr>
              <p:nvPr/>
            </p:nvSpPr>
            <p:spPr bwMode="auto">
              <a:xfrm rot="5604584" flipH="1" flipV="1">
                <a:off x="4113" y="1423"/>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6" name="Line 1851"/>
              <p:cNvSpPr>
                <a:spLocks noChangeAspect="1" noChangeShapeType="1"/>
              </p:cNvSpPr>
              <p:nvPr/>
            </p:nvSpPr>
            <p:spPr bwMode="auto">
              <a:xfrm>
                <a:off x="4266" y="1412"/>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7" name="Line 1852"/>
              <p:cNvSpPr>
                <a:spLocks noChangeAspect="1" noChangeShapeType="1"/>
              </p:cNvSpPr>
              <p:nvPr/>
            </p:nvSpPr>
            <p:spPr bwMode="auto">
              <a:xfrm>
                <a:off x="4314" y="1410"/>
                <a:ext cx="0"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8" name="Line 1853"/>
              <p:cNvSpPr>
                <a:spLocks noChangeAspect="1" noChangeShapeType="1"/>
              </p:cNvSpPr>
              <p:nvPr/>
            </p:nvSpPr>
            <p:spPr bwMode="auto">
              <a:xfrm>
                <a:off x="4266" y="1410"/>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29" name="Line 1854"/>
              <p:cNvSpPr>
                <a:spLocks noChangeAspect="1" noChangeShapeType="1"/>
              </p:cNvSpPr>
              <p:nvPr/>
            </p:nvSpPr>
            <p:spPr bwMode="auto">
              <a:xfrm rot="9414877" flipH="1" flipV="1">
                <a:off x="4374" y="1466"/>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30" name="Line 1855"/>
              <p:cNvSpPr>
                <a:spLocks noChangeAspect="1" noChangeShapeType="1"/>
              </p:cNvSpPr>
              <p:nvPr/>
            </p:nvSpPr>
            <p:spPr bwMode="auto">
              <a:xfrm rot="14405709" flipV="1">
                <a:off x="4523" y="1518"/>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31" name="Line 1856"/>
              <p:cNvSpPr>
                <a:spLocks noChangeAspect="1" noChangeShapeType="1"/>
              </p:cNvSpPr>
              <p:nvPr/>
            </p:nvSpPr>
            <p:spPr bwMode="auto">
              <a:xfrm rot="12185123" flipH="1">
                <a:off x="4361" y="1282"/>
                <a:ext cx="96" cy="14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932" name="Line 1857"/>
              <p:cNvSpPr>
                <a:spLocks noChangeAspect="1" noChangeShapeType="1"/>
              </p:cNvSpPr>
              <p:nvPr/>
            </p:nvSpPr>
            <p:spPr bwMode="auto">
              <a:xfrm rot="7194291">
                <a:off x="4510" y="1232"/>
                <a:ext cx="96" cy="14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sp>
          <p:nvSpPr>
            <p:cNvPr id="276870" name="Text Box 1858"/>
            <p:cNvSpPr txBox="1">
              <a:spLocks noChangeAspect="1" noChangeArrowheads="1"/>
            </p:cNvSpPr>
            <p:nvPr/>
          </p:nvSpPr>
          <p:spPr bwMode="auto">
            <a:xfrm>
              <a:off x="544" y="1734"/>
              <a:ext cx="438" cy="261"/>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Sunitinib</a:t>
              </a:r>
              <a:endParaRPr lang="en-US" sz="1000" dirty="0" smtClean="0">
                <a:solidFill>
                  <a:srgbClr val="FFFFFF"/>
                </a:solidFill>
              </a:endParaRPr>
            </a:p>
            <a:p>
              <a:pPr algn="l" eaLnBrk="1" hangingPunct="1"/>
              <a:r>
                <a:rPr lang="en-US" sz="800" b="0" dirty="0" err="1" smtClean="0">
                  <a:solidFill>
                    <a:srgbClr val="FFFFFF"/>
                  </a:solidFill>
                </a:rPr>
                <a:t>Sutent</a:t>
              </a:r>
              <a:endParaRPr lang="en-US" sz="800" b="0" dirty="0" smtClean="0">
                <a:solidFill>
                  <a:srgbClr val="FFFFFF"/>
                </a:solidFill>
              </a:endParaRPr>
            </a:p>
          </p:txBody>
        </p:sp>
      </p:grpSp>
      <p:sp>
        <p:nvSpPr>
          <p:cNvPr id="221221" name="AutoShape 1859"/>
          <p:cNvSpPr>
            <a:spLocks noChangeArrowheads="1"/>
          </p:cNvSpPr>
          <p:nvPr/>
        </p:nvSpPr>
        <p:spPr bwMode="auto">
          <a:xfrm>
            <a:off x="201613" y="3276600"/>
            <a:ext cx="1184275" cy="996950"/>
          </a:xfrm>
          <a:prstGeom prst="roundRect">
            <a:avLst>
              <a:gd name="adj" fmla="val 5019"/>
            </a:avLst>
          </a:prstGeom>
          <a:no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grpSp>
        <p:nvGrpSpPr>
          <p:cNvPr id="221222" name="Group 1860"/>
          <p:cNvGrpSpPr>
            <a:grpSpLocks noChangeAspect="1"/>
          </p:cNvGrpSpPr>
          <p:nvPr/>
        </p:nvGrpSpPr>
        <p:grpSpPr bwMode="auto">
          <a:xfrm>
            <a:off x="273050" y="3827463"/>
            <a:ext cx="1041400" cy="265112"/>
            <a:chOff x="2873" y="3461"/>
            <a:chExt cx="1313" cy="334"/>
          </a:xfrm>
        </p:grpSpPr>
        <p:sp>
          <p:nvSpPr>
            <p:cNvPr id="276790" name="Line 1861"/>
            <p:cNvSpPr>
              <a:spLocks noChangeAspect="1" noChangeShapeType="1"/>
            </p:cNvSpPr>
            <p:nvPr/>
          </p:nvSpPr>
          <p:spPr bwMode="auto">
            <a:xfrm rot="15995416" flipH="1">
              <a:off x="3042" y="3592"/>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1" name="Line 1862"/>
            <p:cNvSpPr>
              <a:spLocks noChangeAspect="1" noChangeShapeType="1"/>
            </p:cNvSpPr>
            <p:nvPr/>
          </p:nvSpPr>
          <p:spPr bwMode="auto">
            <a:xfrm rot="5604584">
              <a:off x="3114" y="3593"/>
              <a:ext cx="47"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2" name="Line 1863"/>
            <p:cNvSpPr>
              <a:spLocks noChangeAspect="1" noChangeShapeType="1"/>
            </p:cNvSpPr>
            <p:nvPr/>
          </p:nvSpPr>
          <p:spPr bwMode="auto">
            <a:xfrm>
              <a:off x="3031" y="3519"/>
              <a:ext cx="0" cy="89"/>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3" name="Line 1864"/>
            <p:cNvSpPr>
              <a:spLocks noChangeAspect="1" noChangeShapeType="1"/>
            </p:cNvSpPr>
            <p:nvPr/>
          </p:nvSpPr>
          <p:spPr bwMode="auto">
            <a:xfrm>
              <a:off x="3174" y="3521"/>
              <a:ext cx="0" cy="89"/>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4" name="Line 1865"/>
            <p:cNvSpPr>
              <a:spLocks noChangeAspect="1" noChangeShapeType="1"/>
            </p:cNvSpPr>
            <p:nvPr/>
          </p:nvSpPr>
          <p:spPr bwMode="auto">
            <a:xfrm rot="5604584" flipH="1" flipV="1">
              <a:off x="3042" y="3464"/>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5" name="Line 1866"/>
            <p:cNvSpPr>
              <a:spLocks noChangeAspect="1" noChangeShapeType="1"/>
            </p:cNvSpPr>
            <p:nvPr/>
          </p:nvSpPr>
          <p:spPr bwMode="auto">
            <a:xfrm rot="15995416" flipV="1">
              <a:off x="3114" y="3464"/>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6" name="Oval 1867"/>
            <p:cNvSpPr>
              <a:spLocks noChangeAspect="1" noChangeArrowheads="1"/>
            </p:cNvSpPr>
            <p:nvPr/>
          </p:nvSpPr>
          <p:spPr bwMode="auto">
            <a:xfrm rot="10800000">
              <a:off x="3051" y="3514"/>
              <a:ext cx="104" cy="103"/>
            </a:xfrm>
            <a:prstGeom prst="ellipse">
              <a:avLst/>
            </a:pr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797" name="Line 1868"/>
            <p:cNvSpPr>
              <a:spLocks noChangeAspect="1" noChangeShapeType="1"/>
            </p:cNvSpPr>
            <p:nvPr/>
          </p:nvSpPr>
          <p:spPr bwMode="auto">
            <a:xfrm rot="5604584">
              <a:off x="2986" y="3599"/>
              <a:ext cx="36"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8" name="Line 1869"/>
            <p:cNvSpPr>
              <a:spLocks noChangeAspect="1" noChangeShapeType="1"/>
            </p:cNvSpPr>
            <p:nvPr/>
          </p:nvSpPr>
          <p:spPr bwMode="auto">
            <a:xfrm rot="5604584">
              <a:off x="3899" y="3610"/>
              <a:ext cx="36" cy="53"/>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799" name="Line 1870"/>
            <p:cNvSpPr>
              <a:spLocks noChangeAspect="1" noChangeShapeType="1"/>
            </p:cNvSpPr>
            <p:nvPr/>
          </p:nvSpPr>
          <p:spPr bwMode="auto">
            <a:xfrm rot="15995416" flipH="1">
              <a:off x="3831" y="3596"/>
              <a:ext cx="48" cy="71"/>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0" name="Line 1871"/>
            <p:cNvSpPr>
              <a:spLocks noChangeAspect="1" noChangeShapeType="1"/>
            </p:cNvSpPr>
            <p:nvPr/>
          </p:nvSpPr>
          <p:spPr bwMode="auto">
            <a:xfrm rot="15995416" flipV="1">
              <a:off x="3902" y="3469"/>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1" name="Line 1872"/>
            <p:cNvSpPr>
              <a:spLocks noChangeAspect="1" noChangeShapeType="1"/>
            </p:cNvSpPr>
            <p:nvPr/>
          </p:nvSpPr>
          <p:spPr bwMode="auto">
            <a:xfrm rot="5604584" flipH="1" flipV="1">
              <a:off x="3831" y="3469"/>
              <a:ext cx="48" cy="71"/>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2" name="Line 1873"/>
            <p:cNvSpPr>
              <a:spLocks noChangeAspect="1" noChangeShapeType="1"/>
            </p:cNvSpPr>
            <p:nvPr/>
          </p:nvSpPr>
          <p:spPr bwMode="auto">
            <a:xfrm flipH="1" flipV="1">
              <a:off x="3962" y="3525"/>
              <a:ext cx="0" cy="6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3" name="Line 1874"/>
            <p:cNvSpPr>
              <a:spLocks noChangeAspect="1" noChangeShapeType="1"/>
            </p:cNvSpPr>
            <p:nvPr/>
          </p:nvSpPr>
          <p:spPr bwMode="auto">
            <a:xfrm flipH="1" flipV="1">
              <a:off x="3819" y="3527"/>
              <a:ext cx="0" cy="83"/>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4" name="Line 1875"/>
            <p:cNvSpPr>
              <a:spLocks noChangeAspect="1" noChangeShapeType="1"/>
            </p:cNvSpPr>
            <p:nvPr/>
          </p:nvSpPr>
          <p:spPr bwMode="auto">
            <a:xfrm flipH="1" flipV="1">
              <a:off x="3976" y="3592"/>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5" name="Line 1876"/>
            <p:cNvSpPr>
              <a:spLocks noChangeAspect="1" noChangeShapeType="1"/>
            </p:cNvSpPr>
            <p:nvPr/>
          </p:nvSpPr>
          <p:spPr bwMode="auto">
            <a:xfrm flipH="1" flipV="1">
              <a:off x="3953" y="3592"/>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6" name="Line 1877"/>
            <p:cNvSpPr>
              <a:spLocks noChangeAspect="1" noChangeShapeType="1"/>
            </p:cNvSpPr>
            <p:nvPr/>
          </p:nvSpPr>
          <p:spPr bwMode="auto">
            <a:xfrm flipH="1" flipV="1">
              <a:off x="3953" y="3592"/>
              <a:ext cx="23"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7" name="Line 1878"/>
            <p:cNvSpPr>
              <a:spLocks noChangeAspect="1" noChangeShapeType="1"/>
            </p:cNvSpPr>
            <p:nvPr/>
          </p:nvSpPr>
          <p:spPr bwMode="auto">
            <a:xfrm flipH="1" flipV="1">
              <a:off x="3947" y="3532"/>
              <a:ext cx="0" cy="51"/>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8" name="Line 1879"/>
            <p:cNvSpPr>
              <a:spLocks noChangeAspect="1" noChangeShapeType="1"/>
            </p:cNvSpPr>
            <p:nvPr/>
          </p:nvSpPr>
          <p:spPr bwMode="auto">
            <a:xfrm rot="5604584">
              <a:off x="3845" y="3496"/>
              <a:ext cx="31" cy="47"/>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09" name="Line 1880"/>
            <p:cNvSpPr>
              <a:spLocks noChangeAspect="1" noChangeShapeType="1"/>
            </p:cNvSpPr>
            <p:nvPr/>
          </p:nvSpPr>
          <p:spPr bwMode="auto">
            <a:xfrm rot="15995416" flipV="1">
              <a:off x="3846" y="3593"/>
              <a:ext cx="32" cy="47"/>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0" name="Line 1881"/>
            <p:cNvSpPr>
              <a:spLocks noChangeAspect="1" noChangeShapeType="1"/>
            </p:cNvSpPr>
            <p:nvPr/>
          </p:nvSpPr>
          <p:spPr bwMode="auto">
            <a:xfrm>
              <a:off x="3891" y="3652"/>
              <a:ext cx="0" cy="83"/>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1" name="Line 1882"/>
            <p:cNvSpPr>
              <a:spLocks noChangeAspect="1" noChangeShapeType="1"/>
            </p:cNvSpPr>
            <p:nvPr/>
          </p:nvSpPr>
          <p:spPr bwMode="auto">
            <a:xfrm rot="15995416" flipV="1">
              <a:off x="3901" y="3720"/>
              <a:ext cx="49"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2" name="Line 1883"/>
            <p:cNvSpPr>
              <a:spLocks noChangeAspect="1" noChangeShapeType="1"/>
            </p:cNvSpPr>
            <p:nvPr/>
          </p:nvSpPr>
          <p:spPr bwMode="auto">
            <a:xfrm flipV="1">
              <a:off x="3848" y="3744"/>
              <a:ext cx="36" cy="24"/>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3" name="Line 1884"/>
            <p:cNvSpPr>
              <a:spLocks noChangeAspect="1" noChangeShapeType="1"/>
            </p:cNvSpPr>
            <p:nvPr/>
          </p:nvSpPr>
          <p:spPr bwMode="auto">
            <a:xfrm flipV="1">
              <a:off x="3843" y="3732"/>
              <a:ext cx="35" cy="24"/>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4" name="Oval 1885"/>
            <p:cNvSpPr>
              <a:spLocks noChangeAspect="1" noChangeArrowheads="1"/>
            </p:cNvSpPr>
            <p:nvPr/>
          </p:nvSpPr>
          <p:spPr bwMode="auto">
            <a:xfrm flipH="1">
              <a:off x="3816" y="3755"/>
              <a:ext cx="24" cy="36"/>
            </a:xfrm>
            <a:prstGeom prst="ellipse">
              <a:avLst/>
            </a:pr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815" name="Freeform 1886"/>
            <p:cNvSpPr>
              <a:spLocks noChangeAspect="1"/>
            </p:cNvSpPr>
            <p:nvPr/>
          </p:nvSpPr>
          <p:spPr bwMode="auto">
            <a:xfrm>
              <a:off x="2873" y="3575"/>
              <a:ext cx="23" cy="36"/>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6" name="Line 1887"/>
            <p:cNvSpPr>
              <a:spLocks noChangeAspect="1" noChangeShapeType="1"/>
            </p:cNvSpPr>
            <p:nvPr/>
          </p:nvSpPr>
          <p:spPr bwMode="auto">
            <a:xfrm flipH="1">
              <a:off x="2873" y="3592"/>
              <a:ext cx="19"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7" name="Line 1888"/>
            <p:cNvSpPr>
              <a:spLocks noChangeAspect="1" noChangeShapeType="1"/>
            </p:cNvSpPr>
            <p:nvPr/>
          </p:nvSpPr>
          <p:spPr bwMode="auto">
            <a:xfrm flipH="1">
              <a:off x="2982" y="3633"/>
              <a:ext cx="0" cy="84"/>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8" name="Line 1889"/>
            <p:cNvSpPr>
              <a:spLocks noChangeAspect="1" noChangeShapeType="1"/>
            </p:cNvSpPr>
            <p:nvPr/>
          </p:nvSpPr>
          <p:spPr bwMode="auto">
            <a:xfrm flipH="1" flipV="1">
              <a:off x="2911" y="3594"/>
              <a:ext cx="72" cy="39"/>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19" name="Line 1890"/>
            <p:cNvSpPr>
              <a:spLocks noChangeAspect="1" noChangeShapeType="1"/>
            </p:cNvSpPr>
            <p:nvPr/>
          </p:nvSpPr>
          <p:spPr bwMode="auto">
            <a:xfrm flipH="1">
              <a:off x="2913" y="3632"/>
              <a:ext cx="72"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0" name="Freeform 1891"/>
            <p:cNvSpPr>
              <a:spLocks noChangeAspect="1"/>
            </p:cNvSpPr>
            <p:nvPr/>
          </p:nvSpPr>
          <p:spPr bwMode="auto">
            <a:xfrm>
              <a:off x="2972" y="3730"/>
              <a:ext cx="23" cy="36"/>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1" name="Line 1892"/>
            <p:cNvSpPr>
              <a:spLocks noChangeAspect="1" noChangeShapeType="1"/>
            </p:cNvSpPr>
            <p:nvPr/>
          </p:nvSpPr>
          <p:spPr bwMode="auto">
            <a:xfrm flipH="1">
              <a:off x="2972" y="3747"/>
              <a:ext cx="19"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2" name="Freeform 1893"/>
            <p:cNvSpPr>
              <a:spLocks noChangeAspect="1"/>
            </p:cNvSpPr>
            <p:nvPr/>
          </p:nvSpPr>
          <p:spPr bwMode="auto">
            <a:xfrm>
              <a:off x="2877" y="3667"/>
              <a:ext cx="23" cy="36"/>
            </a:xfrm>
            <a:custGeom>
              <a:avLst/>
              <a:gdLst>
                <a:gd name="T0" fmla="*/ 0 w 384"/>
                <a:gd name="T1" fmla="*/ 0 h 612"/>
                <a:gd name="T2" fmla="*/ 0 w 384"/>
                <a:gd name="T3" fmla="*/ 0 h 612"/>
                <a:gd name="T4" fmla="*/ 0 w 384"/>
                <a:gd name="T5" fmla="*/ 0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3" name="Line 1894"/>
            <p:cNvSpPr>
              <a:spLocks noChangeAspect="1" noChangeShapeType="1"/>
            </p:cNvSpPr>
            <p:nvPr/>
          </p:nvSpPr>
          <p:spPr bwMode="auto">
            <a:xfrm flipH="1">
              <a:off x="2877" y="3684"/>
              <a:ext cx="19"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4" name="Line 1895"/>
            <p:cNvSpPr>
              <a:spLocks noChangeAspect="1" noChangeShapeType="1"/>
            </p:cNvSpPr>
            <p:nvPr/>
          </p:nvSpPr>
          <p:spPr bwMode="auto">
            <a:xfrm rot="15995416" flipH="1">
              <a:off x="3774" y="3490"/>
              <a:ext cx="37"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5" name="Oval 1896"/>
            <p:cNvSpPr>
              <a:spLocks noChangeAspect="1" noChangeArrowheads="1"/>
            </p:cNvSpPr>
            <p:nvPr/>
          </p:nvSpPr>
          <p:spPr bwMode="auto">
            <a:xfrm>
              <a:off x="3732" y="3477"/>
              <a:ext cx="24" cy="36"/>
            </a:xfrm>
            <a:prstGeom prst="ellipse">
              <a:avLst/>
            </a:pr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826" name="Line 1897"/>
            <p:cNvSpPr>
              <a:spLocks noChangeAspect="1" noChangeShapeType="1"/>
            </p:cNvSpPr>
            <p:nvPr/>
          </p:nvSpPr>
          <p:spPr bwMode="auto">
            <a:xfrm rot="5604584">
              <a:off x="3679" y="3489"/>
              <a:ext cx="36"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7" name="Line 1898"/>
            <p:cNvSpPr>
              <a:spLocks noChangeAspect="1" noChangeShapeType="1"/>
            </p:cNvSpPr>
            <p:nvPr/>
          </p:nvSpPr>
          <p:spPr bwMode="auto">
            <a:xfrm rot="15995416" flipH="1">
              <a:off x="3537" y="3604"/>
              <a:ext cx="49"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8" name="Line 1899"/>
            <p:cNvSpPr>
              <a:spLocks noChangeAspect="1" noChangeShapeType="1"/>
            </p:cNvSpPr>
            <p:nvPr/>
          </p:nvSpPr>
          <p:spPr bwMode="auto">
            <a:xfrm rot="5604584">
              <a:off x="3610" y="3604"/>
              <a:ext cx="48" cy="71"/>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29" name="Line 1900"/>
            <p:cNvSpPr>
              <a:spLocks noChangeAspect="1" noChangeShapeType="1"/>
            </p:cNvSpPr>
            <p:nvPr/>
          </p:nvSpPr>
          <p:spPr bwMode="auto">
            <a:xfrm>
              <a:off x="3527" y="3531"/>
              <a:ext cx="0" cy="89"/>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0" name="Line 1901"/>
            <p:cNvSpPr>
              <a:spLocks noChangeAspect="1" noChangeShapeType="1"/>
            </p:cNvSpPr>
            <p:nvPr/>
          </p:nvSpPr>
          <p:spPr bwMode="auto">
            <a:xfrm>
              <a:off x="3669" y="3533"/>
              <a:ext cx="0" cy="89"/>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1" name="Line 1902"/>
            <p:cNvSpPr>
              <a:spLocks noChangeAspect="1" noChangeShapeType="1"/>
            </p:cNvSpPr>
            <p:nvPr/>
          </p:nvSpPr>
          <p:spPr bwMode="auto">
            <a:xfrm rot="5604584" flipH="1" flipV="1">
              <a:off x="3538" y="3475"/>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2" name="Line 1903"/>
            <p:cNvSpPr>
              <a:spLocks noChangeAspect="1" noChangeShapeType="1"/>
            </p:cNvSpPr>
            <p:nvPr/>
          </p:nvSpPr>
          <p:spPr bwMode="auto">
            <a:xfrm rot="15995416" flipV="1">
              <a:off x="3610" y="3475"/>
              <a:ext cx="48" cy="71"/>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3" name="Oval 1904"/>
            <p:cNvSpPr>
              <a:spLocks noChangeAspect="1" noChangeArrowheads="1"/>
            </p:cNvSpPr>
            <p:nvPr/>
          </p:nvSpPr>
          <p:spPr bwMode="auto">
            <a:xfrm rot="10800000">
              <a:off x="3546" y="3526"/>
              <a:ext cx="104" cy="103"/>
            </a:xfrm>
            <a:prstGeom prst="ellipse">
              <a:avLst/>
            </a:pr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834" name="Line 1905"/>
            <p:cNvSpPr>
              <a:spLocks noChangeAspect="1" noChangeShapeType="1"/>
            </p:cNvSpPr>
            <p:nvPr/>
          </p:nvSpPr>
          <p:spPr bwMode="auto">
            <a:xfrm rot="10800000">
              <a:off x="4002" y="3759"/>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5" name="Line 1906"/>
            <p:cNvSpPr>
              <a:spLocks noChangeAspect="1" noChangeShapeType="1"/>
            </p:cNvSpPr>
            <p:nvPr/>
          </p:nvSpPr>
          <p:spPr bwMode="auto">
            <a:xfrm rot="10800000">
              <a:off x="3978" y="3759"/>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6" name="Line 1907"/>
            <p:cNvSpPr>
              <a:spLocks noChangeAspect="1" noChangeShapeType="1"/>
            </p:cNvSpPr>
            <p:nvPr/>
          </p:nvSpPr>
          <p:spPr bwMode="auto">
            <a:xfrm rot="10800000">
              <a:off x="3978" y="3759"/>
              <a:ext cx="24"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7" name="Line 1908"/>
            <p:cNvSpPr>
              <a:spLocks noChangeAspect="1" noChangeShapeType="1"/>
            </p:cNvSpPr>
            <p:nvPr/>
          </p:nvSpPr>
          <p:spPr bwMode="auto">
            <a:xfrm>
              <a:off x="3978" y="3713"/>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8" name="Line 1909"/>
            <p:cNvSpPr>
              <a:spLocks noChangeAspect="1" noChangeShapeType="1"/>
            </p:cNvSpPr>
            <p:nvPr/>
          </p:nvSpPr>
          <p:spPr bwMode="auto">
            <a:xfrm>
              <a:off x="4002" y="3713"/>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39" name="Line 1910"/>
            <p:cNvSpPr>
              <a:spLocks noChangeAspect="1" noChangeShapeType="1"/>
            </p:cNvSpPr>
            <p:nvPr/>
          </p:nvSpPr>
          <p:spPr bwMode="auto">
            <a:xfrm>
              <a:off x="3978" y="3731"/>
              <a:ext cx="24"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0" name="Line 1911"/>
            <p:cNvSpPr>
              <a:spLocks noChangeAspect="1" noChangeShapeType="1"/>
            </p:cNvSpPr>
            <p:nvPr/>
          </p:nvSpPr>
          <p:spPr bwMode="auto">
            <a:xfrm rot="5604584">
              <a:off x="4030" y="3722"/>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1" name="Line 1912"/>
            <p:cNvSpPr>
              <a:spLocks noChangeAspect="1" noChangeShapeType="1"/>
            </p:cNvSpPr>
            <p:nvPr/>
          </p:nvSpPr>
          <p:spPr bwMode="auto">
            <a:xfrm rot="15995416" flipH="1">
              <a:off x="3182" y="3601"/>
              <a:ext cx="36"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2" name="Line 1913"/>
            <p:cNvSpPr>
              <a:spLocks noChangeAspect="1" noChangeShapeType="1"/>
            </p:cNvSpPr>
            <p:nvPr/>
          </p:nvSpPr>
          <p:spPr bwMode="auto">
            <a:xfrm>
              <a:off x="3236" y="3633"/>
              <a:ext cx="0" cy="37"/>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3" name="Line 1914"/>
            <p:cNvSpPr>
              <a:spLocks noChangeAspect="1" noChangeShapeType="1"/>
            </p:cNvSpPr>
            <p:nvPr/>
          </p:nvSpPr>
          <p:spPr bwMode="auto">
            <a:xfrm>
              <a:off x="3260" y="3633"/>
              <a:ext cx="0" cy="37"/>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4" name="Line 1915"/>
            <p:cNvSpPr>
              <a:spLocks noChangeAspect="1" noChangeShapeType="1"/>
            </p:cNvSpPr>
            <p:nvPr/>
          </p:nvSpPr>
          <p:spPr bwMode="auto">
            <a:xfrm>
              <a:off x="3236" y="3633"/>
              <a:ext cx="24" cy="37"/>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5" name="Line 1916"/>
            <p:cNvSpPr>
              <a:spLocks noChangeAspect="1" noChangeShapeType="1"/>
            </p:cNvSpPr>
            <p:nvPr/>
          </p:nvSpPr>
          <p:spPr bwMode="auto">
            <a:xfrm rot="5604584" flipH="1" flipV="1">
              <a:off x="3290" y="3595"/>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6" name="Line 1917"/>
            <p:cNvSpPr>
              <a:spLocks noChangeAspect="1" noChangeShapeType="1"/>
            </p:cNvSpPr>
            <p:nvPr/>
          </p:nvSpPr>
          <p:spPr bwMode="auto">
            <a:xfrm rot="15995416" flipV="1">
              <a:off x="3362" y="3595"/>
              <a:ext cx="48" cy="72"/>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7" name="Line 1918"/>
            <p:cNvSpPr>
              <a:spLocks noChangeAspect="1" noChangeShapeType="1"/>
            </p:cNvSpPr>
            <p:nvPr/>
          </p:nvSpPr>
          <p:spPr bwMode="auto">
            <a:xfrm>
              <a:off x="3439" y="3636"/>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8" name="Line 1919"/>
            <p:cNvSpPr>
              <a:spLocks noChangeAspect="1" noChangeShapeType="1"/>
            </p:cNvSpPr>
            <p:nvPr/>
          </p:nvSpPr>
          <p:spPr bwMode="auto">
            <a:xfrm>
              <a:off x="3463" y="3636"/>
              <a:ext cx="0"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49" name="Line 1920"/>
            <p:cNvSpPr>
              <a:spLocks noChangeAspect="1" noChangeShapeType="1"/>
            </p:cNvSpPr>
            <p:nvPr/>
          </p:nvSpPr>
          <p:spPr bwMode="auto">
            <a:xfrm>
              <a:off x="3439" y="3636"/>
              <a:ext cx="24" cy="36"/>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0" name="Line 1921"/>
            <p:cNvSpPr>
              <a:spLocks noChangeAspect="1" noChangeShapeType="1"/>
            </p:cNvSpPr>
            <p:nvPr/>
          </p:nvSpPr>
          <p:spPr bwMode="auto">
            <a:xfrm rot="5604584">
              <a:off x="3483" y="3613"/>
              <a:ext cx="36"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1" name="Line 1922"/>
            <p:cNvSpPr>
              <a:spLocks noChangeAspect="1" noChangeShapeType="1"/>
            </p:cNvSpPr>
            <p:nvPr/>
          </p:nvSpPr>
          <p:spPr bwMode="auto">
            <a:xfrm>
              <a:off x="3339" y="3552"/>
              <a:ext cx="0"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2" name="Line 1923"/>
            <p:cNvSpPr>
              <a:spLocks noChangeAspect="1" noChangeShapeType="1"/>
            </p:cNvSpPr>
            <p:nvPr/>
          </p:nvSpPr>
          <p:spPr bwMode="auto">
            <a:xfrm>
              <a:off x="3357" y="3552"/>
              <a:ext cx="0"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3" name="Oval 1924"/>
            <p:cNvSpPr>
              <a:spLocks noChangeAspect="1" noChangeArrowheads="1"/>
            </p:cNvSpPr>
            <p:nvPr/>
          </p:nvSpPr>
          <p:spPr bwMode="auto">
            <a:xfrm>
              <a:off x="3336" y="3507"/>
              <a:ext cx="24" cy="36"/>
            </a:xfrm>
            <a:prstGeom prst="ellipse">
              <a:avLst/>
            </a:pr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76854" name="Line 1925"/>
            <p:cNvSpPr>
              <a:spLocks noChangeAspect="1" noChangeShapeType="1"/>
            </p:cNvSpPr>
            <p:nvPr/>
          </p:nvSpPr>
          <p:spPr bwMode="auto">
            <a:xfrm>
              <a:off x="3237" y="3680"/>
              <a:ext cx="0" cy="3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5" name="Line 1926"/>
            <p:cNvSpPr>
              <a:spLocks noChangeAspect="1" noChangeShapeType="1"/>
            </p:cNvSpPr>
            <p:nvPr/>
          </p:nvSpPr>
          <p:spPr bwMode="auto">
            <a:xfrm>
              <a:off x="3261" y="3680"/>
              <a:ext cx="0" cy="3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6" name="Line 1927"/>
            <p:cNvSpPr>
              <a:spLocks noChangeAspect="1" noChangeShapeType="1"/>
            </p:cNvSpPr>
            <p:nvPr/>
          </p:nvSpPr>
          <p:spPr bwMode="auto">
            <a:xfrm>
              <a:off x="3237" y="3697"/>
              <a:ext cx="24"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7" name="Line 1928"/>
            <p:cNvSpPr>
              <a:spLocks noChangeAspect="1" noChangeShapeType="1"/>
            </p:cNvSpPr>
            <p:nvPr/>
          </p:nvSpPr>
          <p:spPr bwMode="auto">
            <a:xfrm>
              <a:off x="3440" y="3683"/>
              <a:ext cx="0" cy="3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8" name="Line 1929"/>
            <p:cNvSpPr>
              <a:spLocks noChangeAspect="1" noChangeShapeType="1"/>
            </p:cNvSpPr>
            <p:nvPr/>
          </p:nvSpPr>
          <p:spPr bwMode="auto">
            <a:xfrm>
              <a:off x="3464" y="3683"/>
              <a:ext cx="0" cy="35"/>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59" name="Line 1930"/>
            <p:cNvSpPr>
              <a:spLocks noChangeAspect="1" noChangeShapeType="1"/>
            </p:cNvSpPr>
            <p:nvPr/>
          </p:nvSpPr>
          <p:spPr bwMode="auto">
            <a:xfrm>
              <a:off x="3440" y="3700"/>
              <a:ext cx="24"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0" name="Line 1931"/>
            <p:cNvSpPr>
              <a:spLocks noChangeAspect="1" noChangeShapeType="1"/>
            </p:cNvSpPr>
            <p:nvPr/>
          </p:nvSpPr>
          <p:spPr bwMode="auto">
            <a:xfrm rot="15995416" flipV="1">
              <a:off x="2985" y="3479"/>
              <a:ext cx="36" cy="4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1" name="Freeform 1932"/>
            <p:cNvSpPr>
              <a:spLocks noChangeAspect="1"/>
            </p:cNvSpPr>
            <p:nvPr/>
          </p:nvSpPr>
          <p:spPr bwMode="auto">
            <a:xfrm>
              <a:off x="2916" y="3462"/>
              <a:ext cx="27" cy="34"/>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2" name="Line 1933"/>
            <p:cNvSpPr>
              <a:spLocks noChangeAspect="1" noChangeShapeType="1"/>
            </p:cNvSpPr>
            <p:nvPr/>
          </p:nvSpPr>
          <p:spPr bwMode="auto">
            <a:xfrm>
              <a:off x="2959" y="3461"/>
              <a:ext cx="0" cy="37"/>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3" name="Freeform 1934"/>
            <p:cNvSpPr>
              <a:spLocks noChangeAspect="1"/>
            </p:cNvSpPr>
            <p:nvPr/>
          </p:nvSpPr>
          <p:spPr bwMode="auto">
            <a:xfrm>
              <a:off x="4103" y="3707"/>
              <a:ext cx="23" cy="36"/>
            </a:xfrm>
            <a:custGeom>
              <a:avLst/>
              <a:gdLst>
                <a:gd name="T0" fmla="*/ 1 w 88"/>
                <a:gd name="T1" fmla="*/ 0 h 135"/>
                <a:gd name="T2" fmla="*/ 0 w 88"/>
                <a:gd name="T3" fmla="*/ 0 h 135"/>
                <a:gd name="T4" fmla="*/ 0 w 88"/>
                <a:gd name="T5" fmla="*/ 0 h 135"/>
                <a:gd name="T6" fmla="*/ 0 w 88"/>
                <a:gd name="T7" fmla="*/ 0 h 135"/>
                <a:gd name="T8" fmla="*/ 0 w 88"/>
                <a:gd name="T9" fmla="*/ 0 h 135"/>
                <a:gd name="T10" fmla="*/ 0 w 88"/>
                <a:gd name="T11" fmla="*/ 1 h 135"/>
                <a:gd name="T12" fmla="*/ 0 w 88"/>
                <a:gd name="T13" fmla="*/ 1 h 135"/>
                <a:gd name="T14" fmla="*/ 0 w 88"/>
                <a:gd name="T15" fmla="*/ 1 h 135"/>
                <a:gd name="T16" fmla="*/ 1 w 88"/>
                <a:gd name="T17" fmla="*/ 1 h 1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135"/>
                <a:gd name="T29" fmla="*/ 88 w 88"/>
                <a:gd name="T30" fmla="*/ 135 h 1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135">
                  <a:moveTo>
                    <a:pt x="86" y="31"/>
                  </a:moveTo>
                  <a:cubicBezTo>
                    <a:pt x="84" y="28"/>
                    <a:pt x="81" y="18"/>
                    <a:pt x="74" y="13"/>
                  </a:cubicBezTo>
                  <a:cubicBezTo>
                    <a:pt x="67" y="8"/>
                    <a:pt x="55" y="0"/>
                    <a:pt x="44" y="1"/>
                  </a:cubicBezTo>
                  <a:cubicBezTo>
                    <a:pt x="33" y="2"/>
                    <a:pt x="17" y="6"/>
                    <a:pt x="10" y="17"/>
                  </a:cubicBezTo>
                  <a:cubicBezTo>
                    <a:pt x="3" y="28"/>
                    <a:pt x="0" y="48"/>
                    <a:pt x="0" y="65"/>
                  </a:cubicBezTo>
                  <a:cubicBezTo>
                    <a:pt x="0" y="82"/>
                    <a:pt x="4" y="105"/>
                    <a:pt x="12" y="117"/>
                  </a:cubicBezTo>
                  <a:cubicBezTo>
                    <a:pt x="20" y="129"/>
                    <a:pt x="37" y="135"/>
                    <a:pt x="48" y="135"/>
                  </a:cubicBezTo>
                  <a:cubicBezTo>
                    <a:pt x="59" y="135"/>
                    <a:pt x="71" y="125"/>
                    <a:pt x="78" y="119"/>
                  </a:cubicBezTo>
                  <a:cubicBezTo>
                    <a:pt x="85" y="113"/>
                    <a:pt x="86" y="103"/>
                    <a:pt x="88" y="99"/>
                  </a:cubicBezTo>
                </a:path>
              </a:pathLst>
            </a:cu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4" name="Line 1935"/>
            <p:cNvSpPr>
              <a:spLocks noChangeAspect="1" noChangeShapeType="1"/>
            </p:cNvSpPr>
            <p:nvPr/>
          </p:nvSpPr>
          <p:spPr bwMode="auto">
            <a:xfrm>
              <a:off x="4140" y="3707"/>
              <a:ext cx="0" cy="3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5" name="Line 1936"/>
            <p:cNvSpPr>
              <a:spLocks noChangeAspect="1" noChangeShapeType="1"/>
            </p:cNvSpPr>
            <p:nvPr/>
          </p:nvSpPr>
          <p:spPr bwMode="auto">
            <a:xfrm>
              <a:off x="4165" y="3707"/>
              <a:ext cx="0" cy="3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6" name="Line 1937"/>
            <p:cNvSpPr>
              <a:spLocks noChangeAspect="1" noChangeShapeType="1"/>
            </p:cNvSpPr>
            <p:nvPr/>
          </p:nvSpPr>
          <p:spPr bwMode="auto">
            <a:xfrm>
              <a:off x="4140" y="3726"/>
              <a:ext cx="25"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76867" name="Freeform 1938"/>
            <p:cNvSpPr>
              <a:spLocks noChangeAspect="1"/>
            </p:cNvSpPr>
            <p:nvPr/>
          </p:nvSpPr>
          <p:spPr bwMode="auto">
            <a:xfrm>
              <a:off x="4173" y="3733"/>
              <a:ext cx="13" cy="24"/>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sp>
        <p:nvSpPr>
          <p:cNvPr id="221223" name="Text Box 1939"/>
          <p:cNvSpPr txBox="1">
            <a:spLocks noChangeAspect="1" noChangeArrowheads="1"/>
          </p:cNvSpPr>
          <p:nvPr/>
        </p:nvSpPr>
        <p:spPr bwMode="auto">
          <a:xfrm>
            <a:off x="382588" y="3311525"/>
            <a:ext cx="820737"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err="1" smtClean="0">
                <a:solidFill>
                  <a:srgbClr val="FFFFFF"/>
                </a:solidFill>
              </a:rPr>
              <a:t>Sorafenib</a:t>
            </a:r>
            <a:endParaRPr lang="en-US" sz="1000" dirty="0" smtClean="0">
              <a:solidFill>
                <a:srgbClr val="FFFFFF"/>
              </a:solidFill>
            </a:endParaRPr>
          </a:p>
          <a:p>
            <a:pPr algn="l" eaLnBrk="1" hangingPunct="1"/>
            <a:r>
              <a:rPr lang="en-US" sz="800" b="0" dirty="0" err="1" smtClean="0">
                <a:solidFill>
                  <a:srgbClr val="FFFFFF"/>
                </a:solidFill>
              </a:rPr>
              <a:t>Nexavar</a:t>
            </a:r>
            <a:endParaRPr lang="en-US" sz="800" b="0" dirty="0" smtClean="0">
              <a:solidFill>
                <a:srgbClr val="FFFFFF"/>
              </a:solidFill>
            </a:endParaRPr>
          </a:p>
        </p:txBody>
      </p:sp>
      <p:grpSp>
        <p:nvGrpSpPr>
          <p:cNvPr id="221224" name="Group 1940"/>
          <p:cNvGrpSpPr>
            <a:grpSpLocks/>
          </p:cNvGrpSpPr>
          <p:nvPr/>
        </p:nvGrpSpPr>
        <p:grpSpPr bwMode="auto">
          <a:xfrm flipV="1">
            <a:off x="112713" y="969963"/>
            <a:ext cx="8912225" cy="420687"/>
            <a:chOff x="78" y="175"/>
            <a:chExt cx="5614" cy="265"/>
          </a:xfrm>
        </p:grpSpPr>
        <p:grpSp>
          <p:nvGrpSpPr>
            <p:cNvPr id="221342" name="Group 1941"/>
            <p:cNvGrpSpPr>
              <a:grpSpLocks/>
            </p:cNvGrpSpPr>
            <p:nvPr/>
          </p:nvGrpSpPr>
          <p:grpSpPr bwMode="auto">
            <a:xfrm>
              <a:off x="346" y="175"/>
              <a:ext cx="1116" cy="90"/>
              <a:chOff x="1146" y="1142"/>
              <a:chExt cx="1116" cy="90"/>
            </a:xfrm>
          </p:grpSpPr>
          <p:grpSp>
            <p:nvGrpSpPr>
              <p:cNvPr id="276566" name="Group 1942"/>
              <p:cNvGrpSpPr>
                <a:grpSpLocks/>
              </p:cNvGrpSpPr>
              <p:nvPr/>
            </p:nvGrpSpPr>
            <p:grpSpPr bwMode="auto">
              <a:xfrm>
                <a:off x="1146" y="1142"/>
                <a:ext cx="29" cy="90"/>
                <a:chOff x="1215" y="1142"/>
                <a:chExt cx="29" cy="90"/>
              </a:xfrm>
            </p:grpSpPr>
            <p:grpSp>
              <p:nvGrpSpPr>
                <p:cNvPr id="276784" name="Group 1943"/>
                <p:cNvGrpSpPr>
                  <a:grpSpLocks/>
                </p:cNvGrpSpPr>
                <p:nvPr/>
              </p:nvGrpSpPr>
              <p:grpSpPr bwMode="auto">
                <a:xfrm>
                  <a:off x="1215" y="1181"/>
                  <a:ext cx="29" cy="51"/>
                  <a:chOff x="1215" y="1181"/>
                  <a:chExt cx="29" cy="51"/>
                </a:xfrm>
              </p:grpSpPr>
              <p:sp>
                <p:nvSpPr>
                  <p:cNvPr id="276788" name="Line 194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89" name="Oval 194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85" name="Group 1946"/>
                <p:cNvGrpSpPr>
                  <a:grpSpLocks/>
                </p:cNvGrpSpPr>
                <p:nvPr/>
              </p:nvGrpSpPr>
              <p:grpSpPr bwMode="auto">
                <a:xfrm>
                  <a:off x="1215" y="1142"/>
                  <a:ext cx="29" cy="50"/>
                  <a:chOff x="1215" y="1142"/>
                  <a:chExt cx="29" cy="50"/>
                </a:xfrm>
              </p:grpSpPr>
              <p:sp>
                <p:nvSpPr>
                  <p:cNvPr id="276786" name="Line 194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87" name="Oval 194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67" name="Group 1949"/>
              <p:cNvGrpSpPr>
                <a:grpSpLocks/>
              </p:cNvGrpSpPr>
              <p:nvPr/>
            </p:nvGrpSpPr>
            <p:grpSpPr bwMode="auto">
              <a:xfrm>
                <a:off x="1181" y="1142"/>
                <a:ext cx="29" cy="90"/>
                <a:chOff x="1250" y="1142"/>
                <a:chExt cx="29" cy="90"/>
              </a:xfrm>
            </p:grpSpPr>
            <p:grpSp>
              <p:nvGrpSpPr>
                <p:cNvPr id="276778" name="Group 1950"/>
                <p:cNvGrpSpPr>
                  <a:grpSpLocks/>
                </p:cNvGrpSpPr>
                <p:nvPr/>
              </p:nvGrpSpPr>
              <p:grpSpPr bwMode="auto">
                <a:xfrm>
                  <a:off x="1250" y="1181"/>
                  <a:ext cx="29" cy="51"/>
                  <a:chOff x="1215" y="1181"/>
                  <a:chExt cx="29" cy="51"/>
                </a:xfrm>
              </p:grpSpPr>
              <p:sp>
                <p:nvSpPr>
                  <p:cNvPr id="276782" name="Line 195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83" name="Oval 195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79" name="Group 1953"/>
                <p:cNvGrpSpPr>
                  <a:grpSpLocks/>
                </p:cNvGrpSpPr>
                <p:nvPr/>
              </p:nvGrpSpPr>
              <p:grpSpPr bwMode="auto">
                <a:xfrm>
                  <a:off x="1250" y="1142"/>
                  <a:ext cx="29" cy="50"/>
                  <a:chOff x="1215" y="1142"/>
                  <a:chExt cx="29" cy="50"/>
                </a:xfrm>
              </p:grpSpPr>
              <p:sp>
                <p:nvSpPr>
                  <p:cNvPr id="276780" name="Line 195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81" name="Oval 195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68" name="Group 1956"/>
              <p:cNvGrpSpPr>
                <a:grpSpLocks/>
              </p:cNvGrpSpPr>
              <p:nvPr/>
            </p:nvGrpSpPr>
            <p:grpSpPr bwMode="auto">
              <a:xfrm>
                <a:off x="1216" y="1142"/>
                <a:ext cx="29" cy="90"/>
                <a:chOff x="1285" y="1143"/>
                <a:chExt cx="29" cy="90"/>
              </a:xfrm>
            </p:grpSpPr>
            <p:grpSp>
              <p:nvGrpSpPr>
                <p:cNvPr id="276772" name="Group 1957"/>
                <p:cNvGrpSpPr>
                  <a:grpSpLocks/>
                </p:cNvGrpSpPr>
                <p:nvPr/>
              </p:nvGrpSpPr>
              <p:grpSpPr bwMode="auto">
                <a:xfrm>
                  <a:off x="1285" y="1182"/>
                  <a:ext cx="29" cy="51"/>
                  <a:chOff x="1215" y="1181"/>
                  <a:chExt cx="29" cy="51"/>
                </a:xfrm>
              </p:grpSpPr>
              <p:sp>
                <p:nvSpPr>
                  <p:cNvPr id="276776" name="Line 195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77" name="Oval 195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73" name="Group 1960"/>
                <p:cNvGrpSpPr>
                  <a:grpSpLocks/>
                </p:cNvGrpSpPr>
                <p:nvPr/>
              </p:nvGrpSpPr>
              <p:grpSpPr bwMode="auto">
                <a:xfrm>
                  <a:off x="1285" y="1143"/>
                  <a:ext cx="29" cy="50"/>
                  <a:chOff x="1215" y="1142"/>
                  <a:chExt cx="29" cy="50"/>
                </a:xfrm>
              </p:grpSpPr>
              <p:sp>
                <p:nvSpPr>
                  <p:cNvPr id="276774" name="Line 196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75" name="Oval 196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69" name="Group 1963"/>
              <p:cNvGrpSpPr>
                <a:grpSpLocks/>
              </p:cNvGrpSpPr>
              <p:nvPr/>
            </p:nvGrpSpPr>
            <p:grpSpPr bwMode="auto">
              <a:xfrm>
                <a:off x="1251" y="1142"/>
                <a:ext cx="29" cy="90"/>
                <a:chOff x="1320" y="1143"/>
                <a:chExt cx="29" cy="90"/>
              </a:xfrm>
            </p:grpSpPr>
            <p:grpSp>
              <p:nvGrpSpPr>
                <p:cNvPr id="276766" name="Group 1964"/>
                <p:cNvGrpSpPr>
                  <a:grpSpLocks/>
                </p:cNvGrpSpPr>
                <p:nvPr/>
              </p:nvGrpSpPr>
              <p:grpSpPr bwMode="auto">
                <a:xfrm>
                  <a:off x="1320" y="1182"/>
                  <a:ext cx="29" cy="51"/>
                  <a:chOff x="1215" y="1181"/>
                  <a:chExt cx="29" cy="51"/>
                </a:xfrm>
              </p:grpSpPr>
              <p:sp>
                <p:nvSpPr>
                  <p:cNvPr id="276770" name="Line 196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71" name="Oval 196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67" name="Group 1967"/>
                <p:cNvGrpSpPr>
                  <a:grpSpLocks/>
                </p:cNvGrpSpPr>
                <p:nvPr/>
              </p:nvGrpSpPr>
              <p:grpSpPr bwMode="auto">
                <a:xfrm>
                  <a:off x="1320" y="1143"/>
                  <a:ext cx="29" cy="50"/>
                  <a:chOff x="1215" y="1142"/>
                  <a:chExt cx="29" cy="50"/>
                </a:xfrm>
              </p:grpSpPr>
              <p:sp>
                <p:nvSpPr>
                  <p:cNvPr id="276768" name="Line 196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69" name="Oval 196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0" name="Group 1970"/>
              <p:cNvGrpSpPr>
                <a:grpSpLocks/>
              </p:cNvGrpSpPr>
              <p:nvPr/>
            </p:nvGrpSpPr>
            <p:grpSpPr bwMode="auto">
              <a:xfrm>
                <a:off x="1286" y="1142"/>
                <a:ext cx="29" cy="90"/>
                <a:chOff x="1355" y="1146"/>
                <a:chExt cx="29" cy="90"/>
              </a:xfrm>
            </p:grpSpPr>
            <p:grpSp>
              <p:nvGrpSpPr>
                <p:cNvPr id="276760" name="Group 1971"/>
                <p:cNvGrpSpPr>
                  <a:grpSpLocks/>
                </p:cNvGrpSpPr>
                <p:nvPr/>
              </p:nvGrpSpPr>
              <p:grpSpPr bwMode="auto">
                <a:xfrm>
                  <a:off x="1355" y="1185"/>
                  <a:ext cx="29" cy="51"/>
                  <a:chOff x="1215" y="1181"/>
                  <a:chExt cx="29" cy="51"/>
                </a:xfrm>
              </p:grpSpPr>
              <p:sp>
                <p:nvSpPr>
                  <p:cNvPr id="276764" name="Line 197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65" name="Oval 197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61" name="Group 1974"/>
                <p:cNvGrpSpPr>
                  <a:grpSpLocks/>
                </p:cNvGrpSpPr>
                <p:nvPr/>
              </p:nvGrpSpPr>
              <p:grpSpPr bwMode="auto">
                <a:xfrm>
                  <a:off x="1355" y="1146"/>
                  <a:ext cx="29" cy="50"/>
                  <a:chOff x="1215" y="1142"/>
                  <a:chExt cx="29" cy="50"/>
                </a:xfrm>
              </p:grpSpPr>
              <p:sp>
                <p:nvSpPr>
                  <p:cNvPr id="276762" name="Line 197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63" name="Oval 197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1" name="Group 1977"/>
              <p:cNvGrpSpPr>
                <a:grpSpLocks/>
              </p:cNvGrpSpPr>
              <p:nvPr/>
            </p:nvGrpSpPr>
            <p:grpSpPr bwMode="auto">
              <a:xfrm>
                <a:off x="1321" y="1142"/>
                <a:ext cx="29" cy="90"/>
                <a:chOff x="1390" y="1146"/>
                <a:chExt cx="29" cy="90"/>
              </a:xfrm>
            </p:grpSpPr>
            <p:grpSp>
              <p:nvGrpSpPr>
                <p:cNvPr id="276754" name="Group 1978"/>
                <p:cNvGrpSpPr>
                  <a:grpSpLocks/>
                </p:cNvGrpSpPr>
                <p:nvPr/>
              </p:nvGrpSpPr>
              <p:grpSpPr bwMode="auto">
                <a:xfrm>
                  <a:off x="1390" y="1185"/>
                  <a:ext cx="29" cy="51"/>
                  <a:chOff x="1215" y="1181"/>
                  <a:chExt cx="29" cy="51"/>
                </a:xfrm>
              </p:grpSpPr>
              <p:sp>
                <p:nvSpPr>
                  <p:cNvPr id="276758" name="Line 197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59" name="Oval 198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55" name="Group 1981"/>
                <p:cNvGrpSpPr>
                  <a:grpSpLocks/>
                </p:cNvGrpSpPr>
                <p:nvPr/>
              </p:nvGrpSpPr>
              <p:grpSpPr bwMode="auto">
                <a:xfrm>
                  <a:off x="1390" y="1146"/>
                  <a:ext cx="29" cy="50"/>
                  <a:chOff x="1215" y="1142"/>
                  <a:chExt cx="29" cy="50"/>
                </a:xfrm>
              </p:grpSpPr>
              <p:sp>
                <p:nvSpPr>
                  <p:cNvPr id="276756" name="Line 198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57" name="Oval 198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2" name="Group 1984"/>
              <p:cNvGrpSpPr>
                <a:grpSpLocks/>
              </p:cNvGrpSpPr>
              <p:nvPr/>
            </p:nvGrpSpPr>
            <p:grpSpPr bwMode="auto">
              <a:xfrm>
                <a:off x="1356" y="1142"/>
                <a:ext cx="29" cy="90"/>
                <a:chOff x="1425" y="1147"/>
                <a:chExt cx="29" cy="90"/>
              </a:xfrm>
            </p:grpSpPr>
            <p:grpSp>
              <p:nvGrpSpPr>
                <p:cNvPr id="276748" name="Group 1985"/>
                <p:cNvGrpSpPr>
                  <a:grpSpLocks/>
                </p:cNvGrpSpPr>
                <p:nvPr/>
              </p:nvGrpSpPr>
              <p:grpSpPr bwMode="auto">
                <a:xfrm>
                  <a:off x="1425" y="1186"/>
                  <a:ext cx="29" cy="51"/>
                  <a:chOff x="1215" y="1181"/>
                  <a:chExt cx="29" cy="51"/>
                </a:xfrm>
              </p:grpSpPr>
              <p:sp>
                <p:nvSpPr>
                  <p:cNvPr id="276752" name="Line 198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53" name="Oval 198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49" name="Group 1988"/>
                <p:cNvGrpSpPr>
                  <a:grpSpLocks/>
                </p:cNvGrpSpPr>
                <p:nvPr/>
              </p:nvGrpSpPr>
              <p:grpSpPr bwMode="auto">
                <a:xfrm>
                  <a:off x="1425" y="1147"/>
                  <a:ext cx="29" cy="50"/>
                  <a:chOff x="1215" y="1142"/>
                  <a:chExt cx="29" cy="50"/>
                </a:xfrm>
              </p:grpSpPr>
              <p:sp>
                <p:nvSpPr>
                  <p:cNvPr id="276750" name="Line 198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51" name="Oval 199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3" name="Group 1991"/>
              <p:cNvGrpSpPr>
                <a:grpSpLocks/>
              </p:cNvGrpSpPr>
              <p:nvPr/>
            </p:nvGrpSpPr>
            <p:grpSpPr bwMode="auto">
              <a:xfrm>
                <a:off x="1391" y="1142"/>
                <a:ext cx="29" cy="90"/>
                <a:chOff x="1460" y="1147"/>
                <a:chExt cx="29" cy="90"/>
              </a:xfrm>
            </p:grpSpPr>
            <p:grpSp>
              <p:nvGrpSpPr>
                <p:cNvPr id="276742" name="Group 1992"/>
                <p:cNvGrpSpPr>
                  <a:grpSpLocks/>
                </p:cNvGrpSpPr>
                <p:nvPr/>
              </p:nvGrpSpPr>
              <p:grpSpPr bwMode="auto">
                <a:xfrm>
                  <a:off x="1460" y="1186"/>
                  <a:ext cx="29" cy="51"/>
                  <a:chOff x="1215" y="1181"/>
                  <a:chExt cx="29" cy="51"/>
                </a:xfrm>
              </p:grpSpPr>
              <p:sp>
                <p:nvSpPr>
                  <p:cNvPr id="276746" name="Line 199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47" name="Oval 199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43" name="Group 1995"/>
                <p:cNvGrpSpPr>
                  <a:grpSpLocks/>
                </p:cNvGrpSpPr>
                <p:nvPr/>
              </p:nvGrpSpPr>
              <p:grpSpPr bwMode="auto">
                <a:xfrm>
                  <a:off x="1460" y="1147"/>
                  <a:ext cx="29" cy="50"/>
                  <a:chOff x="1215" y="1142"/>
                  <a:chExt cx="29" cy="50"/>
                </a:xfrm>
              </p:grpSpPr>
              <p:sp>
                <p:nvSpPr>
                  <p:cNvPr id="276744" name="Line 199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45" name="Oval 199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4" name="Group 1998"/>
              <p:cNvGrpSpPr>
                <a:grpSpLocks/>
              </p:cNvGrpSpPr>
              <p:nvPr/>
            </p:nvGrpSpPr>
            <p:grpSpPr bwMode="auto">
              <a:xfrm>
                <a:off x="1426" y="1142"/>
                <a:ext cx="29" cy="90"/>
                <a:chOff x="1215" y="1142"/>
                <a:chExt cx="29" cy="90"/>
              </a:xfrm>
            </p:grpSpPr>
            <p:grpSp>
              <p:nvGrpSpPr>
                <p:cNvPr id="276736" name="Group 1999"/>
                <p:cNvGrpSpPr>
                  <a:grpSpLocks/>
                </p:cNvGrpSpPr>
                <p:nvPr/>
              </p:nvGrpSpPr>
              <p:grpSpPr bwMode="auto">
                <a:xfrm>
                  <a:off x="1215" y="1181"/>
                  <a:ext cx="29" cy="51"/>
                  <a:chOff x="1215" y="1181"/>
                  <a:chExt cx="29" cy="51"/>
                </a:xfrm>
              </p:grpSpPr>
              <p:sp>
                <p:nvSpPr>
                  <p:cNvPr id="276740" name="Line 200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41" name="Oval 200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37" name="Group 2002"/>
                <p:cNvGrpSpPr>
                  <a:grpSpLocks/>
                </p:cNvGrpSpPr>
                <p:nvPr/>
              </p:nvGrpSpPr>
              <p:grpSpPr bwMode="auto">
                <a:xfrm>
                  <a:off x="1215" y="1142"/>
                  <a:ext cx="29" cy="50"/>
                  <a:chOff x="1215" y="1142"/>
                  <a:chExt cx="29" cy="50"/>
                </a:xfrm>
              </p:grpSpPr>
              <p:sp>
                <p:nvSpPr>
                  <p:cNvPr id="276738" name="Line 200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39" name="Oval 200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5" name="Group 2005"/>
              <p:cNvGrpSpPr>
                <a:grpSpLocks/>
              </p:cNvGrpSpPr>
              <p:nvPr/>
            </p:nvGrpSpPr>
            <p:grpSpPr bwMode="auto">
              <a:xfrm>
                <a:off x="1461" y="1142"/>
                <a:ext cx="29" cy="90"/>
                <a:chOff x="1250" y="1142"/>
                <a:chExt cx="29" cy="90"/>
              </a:xfrm>
            </p:grpSpPr>
            <p:grpSp>
              <p:nvGrpSpPr>
                <p:cNvPr id="276730" name="Group 2006"/>
                <p:cNvGrpSpPr>
                  <a:grpSpLocks/>
                </p:cNvGrpSpPr>
                <p:nvPr/>
              </p:nvGrpSpPr>
              <p:grpSpPr bwMode="auto">
                <a:xfrm>
                  <a:off x="1250" y="1181"/>
                  <a:ext cx="29" cy="51"/>
                  <a:chOff x="1215" y="1181"/>
                  <a:chExt cx="29" cy="51"/>
                </a:xfrm>
              </p:grpSpPr>
              <p:sp>
                <p:nvSpPr>
                  <p:cNvPr id="276734" name="Line 200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35" name="Oval 200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31" name="Group 2009"/>
                <p:cNvGrpSpPr>
                  <a:grpSpLocks/>
                </p:cNvGrpSpPr>
                <p:nvPr/>
              </p:nvGrpSpPr>
              <p:grpSpPr bwMode="auto">
                <a:xfrm>
                  <a:off x="1250" y="1142"/>
                  <a:ext cx="29" cy="50"/>
                  <a:chOff x="1215" y="1142"/>
                  <a:chExt cx="29" cy="50"/>
                </a:xfrm>
              </p:grpSpPr>
              <p:sp>
                <p:nvSpPr>
                  <p:cNvPr id="276732" name="Line 201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33" name="Oval 201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6" name="Group 2012"/>
              <p:cNvGrpSpPr>
                <a:grpSpLocks/>
              </p:cNvGrpSpPr>
              <p:nvPr/>
            </p:nvGrpSpPr>
            <p:grpSpPr bwMode="auto">
              <a:xfrm>
                <a:off x="1496" y="1142"/>
                <a:ext cx="29" cy="90"/>
                <a:chOff x="1285" y="1143"/>
                <a:chExt cx="29" cy="90"/>
              </a:xfrm>
            </p:grpSpPr>
            <p:grpSp>
              <p:nvGrpSpPr>
                <p:cNvPr id="276724" name="Group 2013"/>
                <p:cNvGrpSpPr>
                  <a:grpSpLocks/>
                </p:cNvGrpSpPr>
                <p:nvPr/>
              </p:nvGrpSpPr>
              <p:grpSpPr bwMode="auto">
                <a:xfrm>
                  <a:off x="1285" y="1182"/>
                  <a:ext cx="29" cy="51"/>
                  <a:chOff x="1215" y="1181"/>
                  <a:chExt cx="29" cy="51"/>
                </a:xfrm>
              </p:grpSpPr>
              <p:sp>
                <p:nvSpPr>
                  <p:cNvPr id="276728" name="Line 201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29" name="Oval 201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25" name="Group 2016"/>
                <p:cNvGrpSpPr>
                  <a:grpSpLocks/>
                </p:cNvGrpSpPr>
                <p:nvPr/>
              </p:nvGrpSpPr>
              <p:grpSpPr bwMode="auto">
                <a:xfrm>
                  <a:off x="1285" y="1143"/>
                  <a:ext cx="29" cy="50"/>
                  <a:chOff x="1215" y="1142"/>
                  <a:chExt cx="29" cy="50"/>
                </a:xfrm>
              </p:grpSpPr>
              <p:sp>
                <p:nvSpPr>
                  <p:cNvPr id="276726" name="Line 201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27" name="Oval 201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7" name="Group 2019"/>
              <p:cNvGrpSpPr>
                <a:grpSpLocks/>
              </p:cNvGrpSpPr>
              <p:nvPr/>
            </p:nvGrpSpPr>
            <p:grpSpPr bwMode="auto">
              <a:xfrm>
                <a:off x="1531" y="1142"/>
                <a:ext cx="29" cy="90"/>
                <a:chOff x="1320" y="1143"/>
                <a:chExt cx="29" cy="90"/>
              </a:xfrm>
            </p:grpSpPr>
            <p:grpSp>
              <p:nvGrpSpPr>
                <p:cNvPr id="276718" name="Group 2020"/>
                <p:cNvGrpSpPr>
                  <a:grpSpLocks/>
                </p:cNvGrpSpPr>
                <p:nvPr/>
              </p:nvGrpSpPr>
              <p:grpSpPr bwMode="auto">
                <a:xfrm>
                  <a:off x="1320" y="1182"/>
                  <a:ext cx="29" cy="51"/>
                  <a:chOff x="1215" y="1181"/>
                  <a:chExt cx="29" cy="51"/>
                </a:xfrm>
              </p:grpSpPr>
              <p:sp>
                <p:nvSpPr>
                  <p:cNvPr id="276722" name="Line 202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23" name="Oval 20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19" name="Group 2023"/>
                <p:cNvGrpSpPr>
                  <a:grpSpLocks/>
                </p:cNvGrpSpPr>
                <p:nvPr/>
              </p:nvGrpSpPr>
              <p:grpSpPr bwMode="auto">
                <a:xfrm>
                  <a:off x="1320" y="1143"/>
                  <a:ext cx="29" cy="50"/>
                  <a:chOff x="1215" y="1142"/>
                  <a:chExt cx="29" cy="50"/>
                </a:xfrm>
              </p:grpSpPr>
              <p:sp>
                <p:nvSpPr>
                  <p:cNvPr id="276720" name="Line 202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21" name="Oval 20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8" name="Group 2026"/>
              <p:cNvGrpSpPr>
                <a:grpSpLocks/>
              </p:cNvGrpSpPr>
              <p:nvPr/>
            </p:nvGrpSpPr>
            <p:grpSpPr bwMode="auto">
              <a:xfrm>
                <a:off x="1566" y="1142"/>
                <a:ext cx="29" cy="90"/>
                <a:chOff x="1355" y="1146"/>
                <a:chExt cx="29" cy="90"/>
              </a:xfrm>
            </p:grpSpPr>
            <p:grpSp>
              <p:nvGrpSpPr>
                <p:cNvPr id="276712" name="Group 2027"/>
                <p:cNvGrpSpPr>
                  <a:grpSpLocks/>
                </p:cNvGrpSpPr>
                <p:nvPr/>
              </p:nvGrpSpPr>
              <p:grpSpPr bwMode="auto">
                <a:xfrm>
                  <a:off x="1355" y="1185"/>
                  <a:ext cx="29" cy="51"/>
                  <a:chOff x="1215" y="1181"/>
                  <a:chExt cx="29" cy="51"/>
                </a:xfrm>
              </p:grpSpPr>
              <p:sp>
                <p:nvSpPr>
                  <p:cNvPr id="276716" name="Line 202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17" name="Oval 20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13" name="Group 2030"/>
                <p:cNvGrpSpPr>
                  <a:grpSpLocks/>
                </p:cNvGrpSpPr>
                <p:nvPr/>
              </p:nvGrpSpPr>
              <p:grpSpPr bwMode="auto">
                <a:xfrm>
                  <a:off x="1355" y="1146"/>
                  <a:ext cx="29" cy="50"/>
                  <a:chOff x="1215" y="1142"/>
                  <a:chExt cx="29" cy="50"/>
                </a:xfrm>
              </p:grpSpPr>
              <p:sp>
                <p:nvSpPr>
                  <p:cNvPr id="276714" name="Line 203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15" name="Oval 203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79" name="Group 2033"/>
              <p:cNvGrpSpPr>
                <a:grpSpLocks/>
              </p:cNvGrpSpPr>
              <p:nvPr/>
            </p:nvGrpSpPr>
            <p:grpSpPr bwMode="auto">
              <a:xfrm>
                <a:off x="1601" y="1142"/>
                <a:ext cx="29" cy="90"/>
                <a:chOff x="1390" y="1146"/>
                <a:chExt cx="29" cy="90"/>
              </a:xfrm>
            </p:grpSpPr>
            <p:grpSp>
              <p:nvGrpSpPr>
                <p:cNvPr id="276706" name="Group 2034"/>
                <p:cNvGrpSpPr>
                  <a:grpSpLocks/>
                </p:cNvGrpSpPr>
                <p:nvPr/>
              </p:nvGrpSpPr>
              <p:grpSpPr bwMode="auto">
                <a:xfrm>
                  <a:off x="1390" y="1185"/>
                  <a:ext cx="29" cy="51"/>
                  <a:chOff x="1215" y="1181"/>
                  <a:chExt cx="29" cy="51"/>
                </a:xfrm>
              </p:grpSpPr>
              <p:sp>
                <p:nvSpPr>
                  <p:cNvPr id="276710" name="Line 203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11" name="Oval 203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07" name="Group 2037"/>
                <p:cNvGrpSpPr>
                  <a:grpSpLocks/>
                </p:cNvGrpSpPr>
                <p:nvPr/>
              </p:nvGrpSpPr>
              <p:grpSpPr bwMode="auto">
                <a:xfrm>
                  <a:off x="1390" y="1146"/>
                  <a:ext cx="29" cy="50"/>
                  <a:chOff x="1215" y="1142"/>
                  <a:chExt cx="29" cy="50"/>
                </a:xfrm>
              </p:grpSpPr>
              <p:sp>
                <p:nvSpPr>
                  <p:cNvPr id="276708" name="Line 203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09" name="Oval 203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0" name="Group 2040"/>
              <p:cNvGrpSpPr>
                <a:grpSpLocks/>
              </p:cNvGrpSpPr>
              <p:nvPr/>
            </p:nvGrpSpPr>
            <p:grpSpPr bwMode="auto">
              <a:xfrm>
                <a:off x="1636" y="1142"/>
                <a:ext cx="29" cy="90"/>
                <a:chOff x="1425" y="1147"/>
                <a:chExt cx="29" cy="90"/>
              </a:xfrm>
            </p:grpSpPr>
            <p:grpSp>
              <p:nvGrpSpPr>
                <p:cNvPr id="276700" name="Group 2041"/>
                <p:cNvGrpSpPr>
                  <a:grpSpLocks/>
                </p:cNvGrpSpPr>
                <p:nvPr/>
              </p:nvGrpSpPr>
              <p:grpSpPr bwMode="auto">
                <a:xfrm>
                  <a:off x="1425" y="1186"/>
                  <a:ext cx="29" cy="51"/>
                  <a:chOff x="1215" y="1181"/>
                  <a:chExt cx="29" cy="51"/>
                </a:xfrm>
              </p:grpSpPr>
              <p:sp>
                <p:nvSpPr>
                  <p:cNvPr id="276704" name="Line 204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05" name="Oval 20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701" name="Group 2044"/>
                <p:cNvGrpSpPr>
                  <a:grpSpLocks/>
                </p:cNvGrpSpPr>
                <p:nvPr/>
              </p:nvGrpSpPr>
              <p:grpSpPr bwMode="auto">
                <a:xfrm>
                  <a:off x="1425" y="1147"/>
                  <a:ext cx="29" cy="50"/>
                  <a:chOff x="1215" y="1142"/>
                  <a:chExt cx="29" cy="50"/>
                </a:xfrm>
              </p:grpSpPr>
              <p:sp>
                <p:nvSpPr>
                  <p:cNvPr id="276702" name="Line 204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703" name="Oval 204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1" name="Group 2047"/>
              <p:cNvGrpSpPr>
                <a:grpSpLocks/>
              </p:cNvGrpSpPr>
              <p:nvPr/>
            </p:nvGrpSpPr>
            <p:grpSpPr bwMode="auto">
              <a:xfrm>
                <a:off x="1672" y="1142"/>
                <a:ext cx="29" cy="90"/>
                <a:chOff x="1460" y="1147"/>
                <a:chExt cx="29" cy="90"/>
              </a:xfrm>
            </p:grpSpPr>
            <p:grpSp>
              <p:nvGrpSpPr>
                <p:cNvPr id="276694" name="Group 2048"/>
                <p:cNvGrpSpPr>
                  <a:grpSpLocks/>
                </p:cNvGrpSpPr>
                <p:nvPr/>
              </p:nvGrpSpPr>
              <p:grpSpPr bwMode="auto">
                <a:xfrm>
                  <a:off x="1460" y="1186"/>
                  <a:ext cx="29" cy="51"/>
                  <a:chOff x="1215" y="1181"/>
                  <a:chExt cx="29" cy="51"/>
                </a:xfrm>
              </p:grpSpPr>
              <p:sp>
                <p:nvSpPr>
                  <p:cNvPr id="276698" name="Line 204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99" name="Oval 205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95" name="Group 2051"/>
                <p:cNvGrpSpPr>
                  <a:grpSpLocks/>
                </p:cNvGrpSpPr>
                <p:nvPr/>
              </p:nvGrpSpPr>
              <p:grpSpPr bwMode="auto">
                <a:xfrm>
                  <a:off x="1460" y="1147"/>
                  <a:ext cx="29" cy="50"/>
                  <a:chOff x="1215" y="1142"/>
                  <a:chExt cx="29" cy="50"/>
                </a:xfrm>
              </p:grpSpPr>
              <p:sp>
                <p:nvSpPr>
                  <p:cNvPr id="276696" name="Line 205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97" name="Oval 205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2" name="Group 2054"/>
              <p:cNvGrpSpPr>
                <a:grpSpLocks/>
              </p:cNvGrpSpPr>
              <p:nvPr/>
            </p:nvGrpSpPr>
            <p:grpSpPr bwMode="auto">
              <a:xfrm>
                <a:off x="1707" y="1142"/>
                <a:ext cx="29" cy="90"/>
                <a:chOff x="1215" y="1142"/>
                <a:chExt cx="29" cy="90"/>
              </a:xfrm>
            </p:grpSpPr>
            <p:grpSp>
              <p:nvGrpSpPr>
                <p:cNvPr id="276688" name="Group 2055"/>
                <p:cNvGrpSpPr>
                  <a:grpSpLocks/>
                </p:cNvGrpSpPr>
                <p:nvPr/>
              </p:nvGrpSpPr>
              <p:grpSpPr bwMode="auto">
                <a:xfrm>
                  <a:off x="1215" y="1181"/>
                  <a:ext cx="29" cy="51"/>
                  <a:chOff x="1215" y="1181"/>
                  <a:chExt cx="29" cy="51"/>
                </a:xfrm>
              </p:grpSpPr>
              <p:sp>
                <p:nvSpPr>
                  <p:cNvPr id="276692" name="Line 205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93" name="Oval 205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89" name="Group 2058"/>
                <p:cNvGrpSpPr>
                  <a:grpSpLocks/>
                </p:cNvGrpSpPr>
                <p:nvPr/>
              </p:nvGrpSpPr>
              <p:grpSpPr bwMode="auto">
                <a:xfrm>
                  <a:off x="1215" y="1142"/>
                  <a:ext cx="29" cy="50"/>
                  <a:chOff x="1215" y="1142"/>
                  <a:chExt cx="29" cy="50"/>
                </a:xfrm>
              </p:grpSpPr>
              <p:sp>
                <p:nvSpPr>
                  <p:cNvPr id="276690" name="Line 205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91" name="Oval 206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3" name="Group 2061"/>
              <p:cNvGrpSpPr>
                <a:grpSpLocks/>
              </p:cNvGrpSpPr>
              <p:nvPr/>
            </p:nvGrpSpPr>
            <p:grpSpPr bwMode="auto">
              <a:xfrm>
                <a:off x="1742" y="1142"/>
                <a:ext cx="29" cy="90"/>
                <a:chOff x="1250" y="1142"/>
                <a:chExt cx="29" cy="90"/>
              </a:xfrm>
            </p:grpSpPr>
            <p:grpSp>
              <p:nvGrpSpPr>
                <p:cNvPr id="276682" name="Group 2062"/>
                <p:cNvGrpSpPr>
                  <a:grpSpLocks/>
                </p:cNvGrpSpPr>
                <p:nvPr/>
              </p:nvGrpSpPr>
              <p:grpSpPr bwMode="auto">
                <a:xfrm>
                  <a:off x="1250" y="1181"/>
                  <a:ext cx="29" cy="51"/>
                  <a:chOff x="1215" y="1181"/>
                  <a:chExt cx="29" cy="51"/>
                </a:xfrm>
              </p:grpSpPr>
              <p:sp>
                <p:nvSpPr>
                  <p:cNvPr id="276686" name="Line 206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87" name="Oval 206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83" name="Group 2065"/>
                <p:cNvGrpSpPr>
                  <a:grpSpLocks/>
                </p:cNvGrpSpPr>
                <p:nvPr/>
              </p:nvGrpSpPr>
              <p:grpSpPr bwMode="auto">
                <a:xfrm>
                  <a:off x="1250" y="1142"/>
                  <a:ext cx="29" cy="50"/>
                  <a:chOff x="1215" y="1142"/>
                  <a:chExt cx="29" cy="50"/>
                </a:xfrm>
              </p:grpSpPr>
              <p:sp>
                <p:nvSpPr>
                  <p:cNvPr id="276684" name="Line 206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85" name="Oval 206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4" name="Group 2068"/>
              <p:cNvGrpSpPr>
                <a:grpSpLocks/>
              </p:cNvGrpSpPr>
              <p:nvPr/>
            </p:nvGrpSpPr>
            <p:grpSpPr bwMode="auto">
              <a:xfrm>
                <a:off x="1777" y="1142"/>
                <a:ext cx="29" cy="90"/>
                <a:chOff x="1285" y="1143"/>
                <a:chExt cx="29" cy="90"/>
              </a:xfrm>
            </p:grpSpPr>
            <p:grpSp>
              <p:nvGrpSpPr>
                <p:cNvPr id="276676" name="Group 2069"/>
                <p:cNvGrpSpPr>
                  <a:grpSpLocks/>
                </p:cNvGrpSpPr>
                <p:nvPr/>
              </p:nvGrpSpPr>
              <p:grpSpPr bwMode="auto">
                <a:xfrm>
                  <a:off x="1285" y="1182"/>
                  <a:ext cx="29" cy="51"/>
                  <a:chOff x="1215" y="1181"/>
                  <a:chExt cx="29" cy="51"/>
                </a:xfrm>
              </p:grpSpPr>
              <p:sp>
                <p:nvSpPr>
                  <p:cNvPr id="276680" name="Line 207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81" name="Oval 207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77" name="Group 2072"/>
                <p:cNvGrpSpPr>
                  <a:grpSpLocks/>
                </p:cNvGrpSpPr>
                <p:nvPr/>
              </p:nvGrpSpPr>
              <p:grpSpPr bwMode="auto">
                <a:xfrm>
                  <a:off x="1285" y="1143"/>
                  <a:ext cx="29" cy="50"/>
                  <a:chOff x="1215" y="1142"/>
                  <a:chExt cx="29" cy="50"/>
                </a:xfrm>
              </p:grpSpPr>
              <p:sp>
                <p:nvSpPr>
                  <p:cNvPr id="276678" name="Line 207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79" name="Oval 20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5" name="Group 2075"/>
              <p:cNvGrpSpPr>
                <a:grpSpLocks/>
              </p:cNvGrpSpPr>
              <p:nvPr/>
            </p:nvGrpSpPr>
            <p:grpSpPr bwMode="auto">
              <a:xfrm>
                <a:off x="1812" y="1142"/>
                <a:ext cx="29" cy="90"/>
                <a:chOff x="1320" y="1143"/>
                <a:chExt cx="29" cy="90"/>
              </a:xfrm>
            </p:grpSpPr>
            <p:grpSp>
              <p:nvGrpSpPr>
                <p:cNvPr id="276670" name="Group 2076"/>
                <p:cNvGrpSpPr>
                  <a:grpSpLocks/>
                </p:cNvGrpSpPr>
                <p:nvPr/>
              </p:nvGrpSpPr>
              <p:grpSpPr bwMode="auto">
                <a:xfrm>
                  <a:off x="1320" y="1182"/>
                  <a:ext cx="29" cy="51"/>
                  <a:chOff x="1215" y="1181"/>
                  <a:chExt cx="29" cy="51"/>
                </a:xfrm>
              </p:grpSpPr>
              <p:sp>
                <p:nvSpPr>
                  <p:cNvPr id="276674" name="Line 207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75" name="Oval 207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71" name="Group 2079"/>
                <p:cNvGrpSpPr>
                  <a:grpSpLocks/>
                </p:cNvGrpSpPr>
                <p:nvPr/>
              </p:nvGrpSpPr>
              <p:grpSpPr bwMode="auto">
                <a:xfrm>
                  <a:off x="1320" y="1143"/>
                  <a:ext cx="29" cy="50"/>
                  <a:chOff x="1215" y="1142"/>
                  <a:chExt cx="29" cy="50"/>
                </a:xfrm>
              </p:grpSpPr>
              <p:sp>
                <p:nvSpPr>
                  <p:cNvPr id="276672" name="Line 208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73" name="Oval 20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6" name="Group 2082"/>
              <p:cNvGrpSpPr>
                <a:grpSpLocks/>
              </p:cNvGrpSpPr>
              <p:nvPr/>
            </p:nvGrpSpPr>
            <p:grpSpPr bwMode="auto">
              <a:xfrm>
                <a:off x="1847" y="1142"/>
                <a:ext cx="29" cy="90"/>
                <a:chOff x="1355" y="1146"/>
                <a:chExt cx="29" cy="90"/>
              </a:xfrm>
            </p:grpSpPr>
            <p:grpSp>
              <p:nvGrpSpPr>
                <p:cNvPr id="276664" name="Group 2083"/>
                <p:cNvGrpSpPr>
                  <a:grpSpLocks/>
                </p:cNvGrpSpPr>
                <p:nvPr/>
              </p:nvGrpSpPr>
              <p:grpSpPr bwMode="auto">
                <a:xfrm>
                  <a:off x="1355" y="1185"/>
                  <a:ext cx="29" cy="51"/>
                  <a:chOff x="1215" y="1181"/>
                  <a:chExt cx="29" cy="51"/>
                </a:xfrm>
              </p:grpSpPr>
              <p:sp>
                <p:nvSpPr>
                  <p:cNvPr id="276668" name="Line 208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69" name="Oval 208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65" name="Group 2086"/>
                <p:cNvGrpSpPr>
                  <a:grpSpLocks/>
                </p:cNvGrpSpPr>
                <p:nvPr/>
              </p:nvGrpSpPr>
              <p:grpSpPr bwMode="auto">
                <a:xfrm>
                  <a:off x="1355" y="1146"/>
                  <a:ext cx="29" cy="50"/>
                  <a:chOff x="1215" y="1142"/>
                  <a:chExt cx="29" cy="50"/>
                </a:xfrm>
              </p:grpSpPr>
              <p:sp>
                <p:nvSpPr>
                  <p:cNvPr id="276666" name="Line 208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67" name="Oval 208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7" name="Group 2089"/>
              <p:cNvGrpSpPr>
                <a:grpSpLocks/>
              </p:cNvGrpSpPr>
              <p:nvPr/>
            </p:nvGrpSpPr>
            <p:grpSpPr bwMode="auto">
              <a:xfrm>
                <a:off x="1882" y="1142"/>
                <a:ext cx="29" cy="90"/>
                <a:chOff x="1390" y="1146"/>
                <a:chExt cx="29" cy="90"/>
              </a:xfrm>
            </p:grpSpPr>
            <p:grpSp>
              <p:nvGrpSpPr>
                <p:cNvPr id="276658" name="Group 2090"/>
                <p:cNvGrpSpPr>
                  <a:grpSpLocks/>
                </p:cNvGrpSpPr>
                <p:nvPr/>
              </p:nvGrpSpPr>
              <p:grpSpPr bwMode="auto">
                <a:xfrm>
                  <a:off x="1390" y="1185"/>
                  <a:ext cx="29" cy="51"/>
                  <a:chOff x="1215" y="1181"/>
                  <a:chExt cx="29" cy="51"/>
                </a:xfrm>
              </p:grpSpPr>
              <p:sp>
                <p:nvSpPr>
                  <p:cNvPr id="276662" name="Line 209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63" name="Oval 209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59" name="Group 2093"/>
                <p:cNvGrpSpPr>
                  <a:grpSpLocks/>
                </p:cNvGrpSpPr>
                <p:nvPr/>
              </p:nvGrpSpPr>
              <p:grpSpPr bwMode="auto">
                <a:xfrm>
                  <a:off x="1390" y="1146"/>
                  <a:ext cx="29" cy="50"/>
                  <a:chOff x="1215" y="1142"/>
                  <a:chExt cx="29" cy="50"/>
                </a:xfrm>
              </p:grpSpPr>
              <p:sp>
                <p:nvSpPr>
                  <p:cNvPr id="276660" name="Line 209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61" name="Oval 209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8" name="Group 2096"/>
              <p:cNvGrpSpPr>
                <a:grpSpLocks/>
              </p:cNvGrpSpPr>
              <p:nvPr/>
            </p:nvGrpSpPr>
            <p:grpSpPr bwMode="auto">
              <a:xfrm>
                <a:off x="1917" y="1142"/>
                <a:ext cx="29" cy="90"/>
                <a:chOff x="1425" y="1147"/>
                <a:chExt cx="29" cy="90"/>
              </a:xfrm>
            </p:grpSpPr>
            <p:grpSp>
              <p:nvGrpSpPr>
                <p:cNvPr id="276652" name="Group 2097"/>
                <p:cNvGrpSpPr>
                  <a:grpSpLocks/>
                </p:cNvGrpSpPr>
                <p:nvPr/>
              </p:nvGrpSpPr>
              <p:grpSpPr bwMode="auto">
                <a:xfrm>
                  <a:off x="1425" y="1186"/>
                  <a:ext cx="29" cy="51"/>
                  <a:chOff x="1215" y="1181"/>
                  <a:chExt cx="29" cy="51"/>
                </a:xfrm>
              </p:grpSpPr>
              <p:sp>
                <p:nvSpPr>
                  <p:cNvPr id="276656" name="Line 209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57" name="Oval 209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53" name="Group 2100"/>
                <p:cNvGrpSpPr>
                  <a:grpSpLocks/>
                </p:cNvGrpSpPr>
                <p:nvPr/>
              </p:nvGrpSpPr>
              <p:grpSpPr bwMode="auto">
                <a:xfrm>
                  <a:off x="1425" y="1147"/>
                  <a:ext cx="29" cy="50"/>
                  <a:chOff x="1215" y="1142"/>
                  <a:chExt cx="29" cy="50"/>
                </a:xfrm>
              </p:grpSpPr>
              <p:sp>
                <p:nvSpPr>
                  <p:cNvPr id="276654" name="Line 210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55" name="Oval 210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89" name="Group 2103"/>
              <p:cNvGrpSpPr>
                <a:grpSpLocks/>
              </p:cNvGrpSpPr>
              <p:nvPr/>
            </p:nvGrpSpPr>
            <p:grpSpPr bwMode="auto">
              <a:xfrm>
                <a:off x="1952" y="1142"/>
                <a:ext cx="29" cy="90"/>
                <a:chOff x="1460" y="1147"/>
                <a:chExt cx="29" cy="90"/>
              </a:xfrm>
            </p:grpSpPr>
            <p:grpSp>
              <p:nvGrpSpPr>
                <p:cNvPr id="276646" name="Group 2104"/>
                <p:cNvGrpSpPr>
                  <a:grpSpLocks/>
                </p:cNvGrpSpPr>
                <p:nvPr/>
              </p:nvGrpSpPr>
              <p:grpSpPr bwMode="auto">
                <a:xfrm>
                  <a:off x="1460" y="1186"/>
                  <a:ext cx="29" cy="51"/>
                  <a:chOff x="1215" y="1181"/>
                  <a:chExt cx="29" cy="51"/>
                </a:xfrm>
              </p:grpSpPr>
              <p:sp>
                <p:nvSpPr>
                  <p:cNvPr id="276650" name="Line 210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51" name="Oval 210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47" name="Group 2107"/>
                <p:cNvGrpSpPr>
                  <a:grpSpLocks/>
                </p:cNvGrpSpPr>
                <p:nvPr/>
              </p:nvGrpSpPr>
              <p:grpSpPr bwMode="auto">
                <a:xfrm>
                  <a:off x="1460" y="1147"/>
                  <a:ext cx="29" cy="50"/>
                  <a:chOff x="1215" y="1142"/>
                  <a:chExt cx="29" cy="50"/>
                </a:xfrm>
              </p:grpSpPr>
              <p:sp>
                <p:nvSpPr>
                  <p:cNvPr id="276648" name="Line 210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49" name="Oval 210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0" name="Group 2110"/>
              <p:cNvGrpSpPr>
                <a:grpSpLocks/>
              </p:cNvGrpSpPr>
              <p:nvPr/>
            </p:nvGrpSpPr>
            <p:grpSpPr bwMode="auto">
              <a:xfrm>
                <a:off x="1987" y="1142"/>
                <a:ext cx="29" cy="90"/>
                <a:chOff x="1215" y="1142"/>
                <a:chExt cx="29" cy="90"/>
              </a:xfrm>
            </p:grpSpPr>
            <p:grpSp>
              <p:nvGrpSpPr>
                <p:cNvPr id="276640" name="Group 2111"/>
                <p:cNvGrpSpPr>
                  <a:grpSpLocks/>
                </p:cNvGrpSpPr>
                <p:nvPr/>
              </p:nvGrpSpPr>
              <p:grpSpPr bwMode="auto">
                <a:xfrm>
                  <a:off x="1215" y="1181"/>
                  <a:ext cx="29" cy="51"/>
                  <a:chOff x="1215" y="1181"/>
                  <a:chExt cx="29" cy="51"/>
                </a:xfrm>
              </p:grpSpPr>
              <p:sp>
                <p:nvSpPr>
                  <p:cNvPr id="276644" name="Line 211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45" name="Oval 211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41" name="Group 2114"/>
                <p:cNvGrpSpPr>
                  <a:grpSpLocks/>
                </p:cNvGrpSpPr>
                <p:nvPr/>
              </p:nvGrpSpPr>
              <p:grpSpPr bwMode="auto">
                <a:xfrm>
                  <a:off x="1215" y="1142"/>
                  <a:ext cx="29" cy="50"/>
                  <a:chOff x="1215" y="1142"/>
                  <a:chExt cx="29" cy="50"/>
                </a:xfrm>
              </p:grpSpPr>
              <p:sp>
                <p:nvSpPr>
                  <p:cNvPr id="276642" name="Line 211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43" name="Oval 211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1" name="Group 2117"/>
              <p:cNvGrpSpPr>
                <a:grpSpLocks/>
              </p:cNvGrpSpPr>
              <p:nvPr/>
            </p:nvGrpSpPr>
            <p:grpSpPr bwMode="auto">
              <a:xfrm>
                <a:off x="2022" y="1142"/>
                <a:ext cx="29" cy="90"/>
                <a:chOff x="1250" y="1142"/>
                <a:chExt cx="29" cy="90"/>
              </a:xfrm>
            </p:grpSpPr>
            <p:grpSp>
              <p:nvGrpSpPr>
                <p:cNvPr id="276634" name="Group 2118"/>
                <p:cNvGrpSpPr>
                  <a:grpSpLocks/>
                </p:cNvGrpSpPr>
                <p:nvPr/>
              </p:nvGrpSpPr>
              <p:grpSpPr bwMode="auto">
                <a:xfrm>
                  <a:off x="1250" y="1181"/>
                  <a:ext cx="29" cy="51"/>
                  <a:chOff x="1215" y="1181"/>
                  <a:chExt cx="29" cy="51"/>
                </a:xfrm>
              </p:grpSpPr>
              <p:sp>
                <p:nvSpPr>
                  <p:cNvPr id="276638" name="Line 211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39" name="Oval 212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35" name="Group 2121"/>
                <p:cNvGrpSpPr>
                  <a:grpSpLocks/>
                </p:cNvGrpSpPr>
                <p:nvPr/>
              </p:nvGrpSpPr>
              <p:grpSpPr bwMode="auto">
                <a:xfrm>
                  <a:off x="1250" y="1142"/>
                  <a:ext cx="29" cy="50"/>
                  <a:chOff x="1215" y="1142"/>
                  <a:chExt cx="29" cy="50"/>
                </a:xfrm>
              </p:grpSpPr>
              <p:sp>
                <p:nvSpPr>
                  <p:cNvPr id="276636" name="Line 212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37" name="Oval 212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2" name="Group 2124"/>
              <p:cNvGrpSpPr>
                <a:grpSpLocks/>
              </p:cNvGrpSpPr>
              <p:nvPr/>
            </p:nvGrpSpPr>
            <p:grpSpPr bwMode="auto">
              <a:xfrm>
                <a:off x="2057" y="1142"/>
                <a:ext cx="29" cy="90"/>
                <a:chOff x="1285" y="1143"/>
                <a:chExt cx="29" cy="90"/>
              </a:xfrm>
            </p:grpSpPr>
            <p:grpSp>
              <p:nvGrpSpPr>
                <p:cNvPr id="276628" name="Group 2125"/>
                <p:cNvGrpSpPr>
                  <a:grpSpLocks/>
                </p:cNvGrpSpPr>
                <p:nvPr/>
              </p:nvGrpSpPr>
              <p:grpSpPr bwMode="auto">
                <a:xfrm>
                  <a:off x="1285" y="1182"/>
                  <a:ext cx="29" cy="51"/>
                  <a:chOff x="1215" y="1181"/>
                  <a:chExt cx="29" cy="51"/>
                </a:xfrm>
              </p:grpSpPr>
              <p:sp>
                <p:nvSpPr>
                  <p:cNvPr id="276632" name="Line 212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33" name="Oval 212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29" name="Group 2128"/>
                <p:cNvGrpSpPr>
                  <a:grpSpLocks/>
                </p:cNvGrpSpPr>
                <p:nvPr/>
              </p:nvGrpSpPr>
              <p:grpSpPr bwMode="auto">
                <a:xfrm>
                  <a:off x="1285" y="1143"/>
                  <a:ext cx="29" cy="50"/>
                  <a:chOff x="1215" y="1142"/>
                  <a:chExt cx="29" cy="50"/>
                </a:xfrm>
              </p:grpSpPr>
              <p:sp>
                <p:nvSpPr>
                  <p:cNvPr id="276630" name="Line 212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31" name="Oval 213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3" name="Group 2131"/>
              <p:cNvGrpSpPr>
                <a:grpSpLocks/>
              </p:cNvGrpSpPr>
              <p:nvPr/>
            </p:nvGrpSpPr>
            <p:grpSpPr bwMode="auto">
              <a:xfrm>
                <a:off x="2092" y="1142"/>
                <a:ext cx="29" cy="90"/>
                <a:chOff x="1320" y="1143"/>
                <a:chExt cx="29" cy="90"/>
              </a:xfrm>
            </p:grpSpPr>
            <p:grpSp>
              <p:nvGrpSpPr>
                <p:cNvPr id="276622" name="Group 2132"/>
                <p:cNvGrpSpPr>
                  <a:grpSpLocks/>
                </p:cNvGrpSpPr>
                <p:nvPr/>
              </p:nvGrpSpPr>
              <p:grpSpPr bwMode="auto">
                <a:xfrm>
                  <a:off x="1320" y="1182"/>
                  <a:ext cx="29" cy="51"/>
                  <a:chOff x="1215" y="1181"/>
                  <a:chExt cx="29" cy="51"/>
                </a:xfrm>
              </p:grpSpPr>
              <p:sp>
                <p:nvSpPr>
                  <p:cNvPr id="276626" name="Line 213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27" name="Oval 213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23" name="Group 2135"/>
                <p:cNvGrpSpPr>
                  <a:grpSpLocks/>
                </p:cNvGrpSpPr>
                <p:nvPr/>
              </p:nvGrpSpPr>
              <p:grpSpPr bwMode="auto">
                <a:xfrm>
                  <a:off x="1320" y="1143"/>
                  <a:ext cx="29" cy="50"/>
                  <a:chOff x="1215" y="1142"/>
                  <a:chExt cx="29" cy="50"/>
                </a:xfrm>
              </p:grpSpPr>
              <p:sp>
                <p:nvSpPr>
                  <p:cNvPr id="276624" name="Line 213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25" name="Oval 213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4" name="Group 2138"/>
              <p:cNvGrpSpPr>
                <a:grpSpLocks/>
              </p:cNvGrpSpPr>
              <p:nvPr/>
            </p:nvGrpSpPr>
            <p:grpSpPr bwMode="auto">
              <a:xfrm>
                <a:off x="2127" y="1142"/>
                <a:ext cx="29" cy="90"/>
                <a:chOff x="1355" y="1146"/>
                <a:chExt cx="29" cy="90"/>
              </a:xfrm>
            </p:grpSpPr>
            <p:grpSp>
              <p:nvGrpSpPr>
                <p:cNvPr id="276616" name="Group 2139"/>
                <p:cNvGrpSpPr>
                  <a:grpSpLocks/>
                </p:cNvGrpSpPr>
                <p:nvPr/>
              </p:nvGrpSpPr>
              <p:grpSpPr bwMode="auto">
                <a:xfrm>
                  <a:off x="1355" y="1185"/>
                  <a:ext cx="29" cy="51"/>
                  <a:chOff x="1215" y="1181"/>
                  <a:chExt cx="29" cy="51"/>
                </a:xfrm>
              </p:grpSpPr>
              <p:sp>
                <p:nvSpPr>
                  <p:cNvPr id="276620" name="Line 214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21" name="Oval 214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17" name="Group 2142"/>
                <p:cNvGrpSpPr>
                  <a:grpSpLocks/>
                </p:cNvGrpSpPr>
                <p:nvPr/>
              </p:nvGrpSpPr>
              <p:grpSpPr bwMode="auto">
                <a:xfrm>
                  <a:off x="1355" y="1146"/>
                  <a:ext cx="29" cy="50"/>
                  <a:chOff x="1215" y="1142"/>
                  <a:chExt cx="29" cy="50"/>
                </a:xfrm>
              </p:grpSpPr>
              <p:sp>
                <p:nvSpPr>
                  <p:cNvPr id="276618" name="Line 214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19" name="Oval 214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5" name="Group 2145"/>
              <p:cNvGrpSpPr>
                <a:grpSpLocks/>
              </p:cNvGrpSpPr>
              <p:nvPr/>
            </p:nvGrpSpPr>
            <p:grpSpPr bwMode="auto">
              <a:xfrm>
                <a:off x="2162" y="1142"/>
                <a:ext cx="29" cy="90"/>
                <a:chOff x="1390" y="1146"/>
                <a:chExt cx="29" cy="90"/>
              </a:xfrm>
            </p:grpSpPr>
            <p:grpSp>
              <p:nvGrpSpPr>
                <p:cNvPr id="276610" name="Group 2146"/>
                <p:cNvGrpSpPr>
                  <a:grpSpLocks/>
                </p:cNvGrpSpPr>
                <p:nvPr/>
              </p:nvGrpSpPr>
              <p:grpSpPr bwMode="auto">
                <a:xfrm>
                  <a:off x="1390" y="1185"/>
                  <a:ext cx="29" cy="51"/>
                  <a:chOff x="1215" y="1181"/>
                  <a:chExt cx="29" cy="51"/>
                </a:xfrm>
              </p:grpSpPr>
              <p:sp>
                <p:nvSpPr>
                  <p:cNvPr id="276614" name="Line 214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15" name="Oval 214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11" name="Group 2149"/>
                <p:cNvGrpSpPr>
                  <a:grpSpLocks/>
                </p:cNvGrpSpPr>
                <p:nvPr/>
              </p:nvGrpSpPr>
              <p:grpSpPr bwMode="auto">
                <a:xfrm>
                  <a:off x="1390" y="1146"/>
                  <a:ext cx="29" cy="50"/>
                  <a:chOff x="1215" y="1142"/>
                  <a:chExt cx="29" cy="50"/>
                </a:xfrm>
              </p:grpSpPr>
              <p:sp>
                <p:nvSpPr>
                  <p:cNvPr id="276612" name="Line 215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13" name="Oval 21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6" name="Group 2152"/>
              <p:cNvGrpSpPr>
                <a:grpSpLocks/>
              </p:cNvGrpSpPr>
              <p:nvPr/>
            </p:nvGrpSpPr>
            <p:grpSpPr bwMode="auto">
              <a:xfrm>
                <a:off x="2197" y="1142"/>
                <a:ext cx="29" cy="90"/>
                <a:chOff x="1425" y="1147"/>
                <a:chExt cx="29" cy="90"/>
              </a:xfrm>
            </p:grpSpPr>
            <p:grpSp>
              <p:nvGrpSpPr>
                <p:cNvPr id="276604" name="Group 2153"/>
                <p:cNvGrpSpPr>
                  <a:grpSpLocks/>
                </p:cNvGrpSpPr>
                <p:nvPr/>
              </p:nvGrpSpPr>
              <p:grpSpPr bwMode="auto">
                <a:xfrm>
                  <a:off x="1425" y="1186"/>
                  <a:ext cx="29" cy="51"/>
                  <a:chOff x="1215" y="1181"/>
                  <a:chExt cx="29" cy="51"/>
                </a:xfrm>
              </p:grpSpPr>
              <p:sp>
                <p:nvSpPr>
                  <p:cNvPr id="276608" name="Line 215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09" name="Oval 215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605" name="Group 2156"/>
                <p:cNvGrpSpPr>
                  <a:grpSpLocks/>
                </p:cNvGrpSpPr>
                <p:nvPr/>
              </p:nvGrpSpPr>
              <p:grpSpPr bwMode="auto">
                <a:xfrm>
                  <a:off x="1425" y="1147"/>
                  <a:ext cx="29" cy="50"/>
                  <a:chOff x="1215" y="1142"/>
                  <a:chExt cx="29" cy="50"/>
                </a:xfrm>
              </p:grpSpPr>
              <p:sp>
                <p:nvSpPr>
                  <p:cNvPr id="276606" name="Line 215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07" name="Oval 215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597" name="Group 2159"/>
              <p:cNvGrpSpPr>
                <a:grpSpLocks/>
              </p:cNvGrpSpPr>
              <p:nvPr/>
            </p:nvGrpSpPr>
            <p:grpSpPr bwMode="auto">
              <a:xfrm>
                <a:off x="2233" y="1142"/>
                <a:ext cx="29" cy="90"/>
                <a:chOff x="1460" y="1147"/>
                <a:chExt cx="29" cy="90"/>
              </a:xfrm>
            </p:grpSpPr>
            <p:grpSp>
              <p:nvGrpSpPr>
                <p:cNvPr id="276598" name="Group 2160"/>
                <p:cNvGrpSpPr>
                  <a:grpSpLocks/>
                </p:cNvGrpSpPr>
                <p:nvPr/>
              </p:nvGrpSpPr>
              <p:grpSpPr bwMode="auto">
                <a:xfrm>
                  <a:off x="1460" y="1186"/>
                  <a:ext cx="29" cy="51"/>
                  <a:chOff x="1215" y="1181"/>
                  <a:chExt cx="29" cy="51"/>
                </a:xfrm>
              </p:grpSpPr>
              <p:sp>
                <p:nvSpPr>
                  <p:cNvPr id="276602" name="Line 216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03" name="Oval 216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99" name="Group 2163"/>
                <p:cNvGrpSpPr>
                  <a:grpSpLocks/>
                </p:cNvGrpSpPr>
                <p:nvPr/>
              </p:nvGrpSpPr>
              <p:grpSpPr bwMode="auto">
                <a:xfrm>
                  <a:off x="1460" y="1147"/>
                  <a:ext cx="29" cy="50"/>
                  <a:chOff x="1215" y="1142"/>
                  <a:chExt cx="29" cy="50"/>
                </a:xfrm>
              </p:grpSpPr>
              <p:sp>
                <p:nvSpPr>
                  <p:cNvPr id="276600" name="Line 216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601" name="Oval 216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nvGrpSpPr>
            <p:cNvPr id="221343" name="Group 2166"/>
            <p:cNvGrpSpPr>
              <a:grpSpLocks/>
            </p:cNvGrpSpPr>
            <p:nvPr/>
          </p:nvGrpSpPr>
          <p:grpSpPr bwMode="auto">
            <a:xfrm>
              <a:off x="78" y="178"/>
              <a:ext cx="265" cy="262"/>
              <a:chOff x="878" y="1144"/>
              <a:chExt cx="265" cy="262"/>
            </a:xfrm>
          </p:grpSpPr>
          <p:grpSp>
            <p:nvGrpSpPr>
              <p:cNvPr id="276489" name="Group 2167"/>
              <p:cNvGrpSpPr>
                <a:grpSpLocks/>
              </p:cNvGrpSpPr>
              <p:nvPr/>
            </p:nvGrpSpPr>
            <p:grpSpPr bwMode="auto">
              <a:xfrm rot="-5400000">
                <a:off x="908" y="1347"/>
                <a:ext cx="29" cy="90"/>
                <a:chOff x="1320" y="1143"/>
                <a:chExt cx="29" cy="90"/>
              </a:xfrm>
            </p:grpSpPr>
            <p:grpSp>
              <p:nvGrpSpPr>
                <p:cNvPr id="276560" name="Group 2168"/>
                <p:cNvGrpSpPr>
                  <a:grpSpLocks/>
                </p:cNvGrpSpPr>
                <p:nvPr/>
              </p:nvGrpSpPr>
              <p:grpSpPr bwMode="auto">
                <a:xfrm>
                  <a:off x="1320" y="1182"/>
                  <a:ext cx="29" cy="51"/>
                  <a:chOff x="1215" y="1181"/>
                  <a:chExt cx="29" cy="51"/>
                </a:xfrm>
              </p:grpSpPr>
              <p:sp>
                <p:nvSpPr>
                  <p:cNvPr id="276564" name="Line 216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65" name="Oval 217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61" name="Group 2171"/>
                <p:cNvGrpSpPr>
                  <a:grpSpLocks/>
                </p:cNvGrpSpPr>
                <p:nvPr/>
              </p:nvGrpSpPr>
              <p:grpSpPr bwMode="auto">
                <a:xfrm>
                  <a:off x="1320" y="1143"/>
                  <a:ext cx="29" cy="50"/>
                  <a:chOff x="1215" y="1142"/>
                  <a:chExt cx="29" cy="50"/>
                </a:xfrm>
              </p:grpSpPr>
              <p:sp>
                <p:nvSpPr>
                  <p:cNvPr id="276562" name="Line 217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63" name="Oval 217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0" name="Group 2174"/>
              <p:cNvGrpSpPr>
                <a:grpSpLocks/>
              </p:cNvGrpSpPr>
              <p:nvPr/>
            </p:nvGrpSpPr>
            <p:grpSpPr bwMode="auto">
              <a:xfrm rot="-4860000">
                <a:off x="915" y="1318"/>
                <a:ext cx="29" cy="90"/>
                <a:chOff x="1355" y="1146"/>
                <a:chExt cx="29" cy="90"/>
              </a:xfrm>
            </p:grpSpPr>
            <p:grpSp>
              <p:nvGrpSpPr>
                <p:cNvPr id="276554" name="Group 2175"/>
                <p:cNvGrpSpPr>
                  <a:grpSpLocks/>
                </p:cNvGrpSpPr>
                <p:nvPr/>
              </p:nvGrpSpPr>
              <p:grpSpPr bwMode="auto">
                <a:xfrm>
                  <a:off x="1355" y="1185"/>
                  <a:ext cx="29" cy="51"/>
                  <a:chOff x="1215" y="1181"/>
                  <a:chExt cx="29" cy="51"/>
                </a:xfrm>
              </p:grpSpPr>
              <p:sp>
                <p:nvSpPr>
                  <p:cNvPr id="276558" name="Line 217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59" name="Oval 217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55" name="Group 2178"/>
                <p:cNvGrpSpPr>
                  <a:grpSpLocks/>
                </p:cNvGrpSpPr>
                <p:nvPr/>
              </p:nvGrpSpPr>
              <p:grpSpPr bwMode="auto">
                <a:xfrm>
                  <a:off x="1355" y="1146"/>
                  <a:ext cx="29" cy="50"/>
                  <a:chOff x="1215" y="1142"/>
                  <a:chExt cx="29" cy="50"/>
                </a:xfrm>
              </p:grpSpPr>
              <p:sp>
                <p:nvSpPr>
                  <p:cNvPr id="276556" name="Line 217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57" name="Oval 218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1" name="Group 2181"/>
              <p:cNvGrpSpPr>
                <a:grpSpLocks/>
              </p:cNvGrpSpPr>
              <p:nvPr/>
            </p:nvGrpSpPr>
            <p:grpSpPr bwMode="auto">
              <a:xfrm rot="-4320000">
                <a:off x="921" y="1288"/>
                <a:ext cx="29" cy="90"/>
                <a:chOff x="1390" y="1146"/>
                <a:chExt cx="29" cy="90"/>
              </a:xfrm>
            </p:grpSpPr>
            <p:grpSp>
              <p:nvGrpSpPr>
                <p:cNvPr id="276548" name="Group 2182"/>
                <p:cNvGrpSpPr>
                  <a:grpSpLocks/>
                </p:cNvGrpSpPr>
                <p:nvPr/>
              </p:nvGrpSpPr>
              <p:grpSpPr bwMode="auto">
                <a:xfrm>
                  <a:off x="1390" y="1185"/>
                  <a:ext cx="29" cy="51"/>
                  <a:chOff x="1215" y="1181"/>
                  <a:chExt cx="29" cy="51"/>
                </a:xfrm>
              </p:grpSpPr>
              <p:sp>
                <p:nvSpPr>
                  <p:cNvPr id="276552" name="Line 218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53" name="Oval 218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49" name="Group 2185"/>
                <p:cNvGrpSpPr>
                  <a:grpSpLocks/>
                </p:cNvGrpSpPr>
                <p:nvPr/>
              </p:nvGrpSpPr>
              <p:grpSpPr bwMode="auto">
                <a:xfrm>
                  <a:off x="1390" y="1146"/>
                  <a:ext cx="29" cy="50"/>
                  <a:chOff x="1215" y="1142"/>
                  <a:chExt cx="29" cy="50"/>
                </a:xfrm>
              </p:grpSpPr>
              <p:sp>
                <p:nvSpPr>
                  <p:cNvPr id="276550" name="Line 218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51" name="Oval 218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2" name="Group 2188"/>
              <p:cNvGrpSpPr>
                <a:grpSpLocks/>
              </p:cNvGrpSpPr>
              <p:nvPr/>
            </p:nvGrpSpPr>
            <p:grpSpPr bwMode="auto">
              <a:xfrm rot="-3780000">
                <a:off x="933" y="1259"/>
                <a:ext cx="29" cy="90"/>
                <a:chOff x="1425" y="1147"/>
                <a:chExt cx="29" cy="90"/>
              </a:xfrm>
            </p:grpSpPr>
            <p:grpSp>
              <p:nvGrpSpPr>
                <p:cNvPr id="276542" name="Group 2189"/>
                <p:cNvGrpSpPr>
                  <a:grpSpLocks/>
                </p:cNvGrpSpPr>
                <p:nvPr/>
              </p:nvGrpSpPr>
              <p:grpSpPr bwMode="auto">
                <a:xfrm>
                  <a:off x="1425" y="1186"/>
                  <a:ext cx="29" cy="51"/>
                  <a:chOff x="1215" y="1181"/>
                  <a:chExt cx="29" cy="51"/>
                </a:xfrm>
              </p:grpSpPr>
              <p:sp>
                <p:nvSpPr>
                  <p:cNvPr id="276546" name="Line 219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47" name="Oval 219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43" name="Group 2192"/>
                <p:cNvGrpSpPr>
                  <a:grpSpLocks/>
                </p:cNvGrpSpPr>
                <p:nvPr/>
              </p:nvGrpSpPr>
              <p:grpSpPr bwMode="auto">
                <a:xfrm>
                  <a:off x="1425" y="1147"/>
                  <a:ext cx="29" cy="50"/>
                  <a:chOff x="1215" y="1142"/>
                  <a:chExt cx="29" cy="50"/>
                </a:xfrm>
              </p:grpSpPr>
              <p:sp>
                <p:nvSpPr>
                  <p:cNvPr id="276544" name="Line 219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45" name="Oval 219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3" name="Group 2195"/>
              <p:cNvGrpSpPr>
                <a:grpSpLocks/>
              </p:cNvGrpSpPr>
              <p:nvPr/>
            </p:nvGrpSpPr>
            <p:grpSpPr bwMode="auto">
              <a:xfrm rot="-3240000">
                <a:off x="950" y="1234"/>
                <a:ext cx="29" cy="90"/>
                <a:chOff x="1460" y="1147"/>
                <a:chExt cx="29" cy="90"/>
              </a:xfrm>
            </p:grpSpPr>
            <p:grpSp>
              <p:nvGrpSpPr>
                <p:cNvPr id="276536" name="Group 2196"/>
                <p:cNvGrpSpPr>
                  <a:grpSpLocks/>
                </p:cNvGrpSpPr>
                <p:nvPr/>
              </p:nvGrpSpPr>
              <p:grpSpPr bwMode="auto">
                <a:xfrm>
                  <a:off x="1460" y="1186"/>
                  <a:ext cx="29" cy="51"/>
                  <a:chOff x="1215" y="1181"/>
                  <a:chExt cx="29" cy="51"/>
                </a:xfrm>
              </p:grpSpPr>
              <p:sp>
                <p:nvSpPr>
                  <p:cNvPr id="276540" name="Line 219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41" name="Oval 219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37" name="Group 2199"/>
                <p:cNvGrpSpPr>
                  <a:grpSpLocks/>
                </p:cNvGrpSpPr>
                <p:nvPr/>
              </p:nvGrpSpPr>
              <p:grpSpPr bwMode="auto">
                <a:xfrm>
                  <a:off x="1460" y="1147"/>
                  <a:ext cx="29" cy="50"/>
                  <a:chOff x="1215" y="1142"/>
                  <a:chExt cx="29" cy="50"/>
                </a:xfrm>
              </p:grpSpPr>
              <p:sp>
                <p:nvSpPr>
                  <p:cNvPr id="276538" name="Line 220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39" name="Oval 220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4" name="Group 2202"/>
              <p:cNvGrpSpPr>
                <a:grpSpLocks/>
              </p:cNvGrpSpPr>
              <p:nvPr/>
            </p:nvGrpSpPr>
            <p:grpSpPr bwMode="auto">
              <a:xfrm rot="-2160000">
                <a:off x="994" y="1188"/>
                <a:ext cx="29" cy="90"/>
                <a:chOff x="1215" y="1142"/>
                <a:chExt cx="29" cy="90"/>
              </a:xfrm>
            </p:grpSpPr>
            <p:grpSp>
              <p:nvGrpSpPr>
                <p:cNvPr id="276530" name="Group 2203"/>
                <p:cNvGrpSpPr>
                  <a:grpSpLocks/>
                </p:cNvGrpSpPr>
                <p:nvPr/>
              </p:nvGrpSpPr>
              <p:grpSpPr bwMode="auto">
                <a:xfrm>
                  <a:off x="1215" y="1181"/>
                  <a:ext cx="29" cy="51"/>
                  <a:chOff x="1215" y="1181"/>
                  <a:chExt cx="29" cy="51"/>
                </a:xfrm>
              </p:grpSpPr>
              <p:sp>
                <p:nvSpPr>
                  <p:cNvPr id="276534" name="Line 220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35" name="Oval 220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31" name="Group 2206"/>
                <p:cNvGrpSpPr>
                  <a:grpSpLocks/>
                </p:cNvGrpSpPr>
                <p:nvPr/>
              </p:nvGrpSpPr>
              <p:grpSpPr bwMode="auto">
                <a:xfrm>
                  <a:off x="1215" y="1142"/>
                  <a:ext cx="29" cy="50"/>
                  <a:chOff x="1215" y="1142"/>
                  <a:chExt cx="29" cy="50"/>
                </a:xfrm>
              </p:grpSpPr>
              <p:sp>
                <p:nvSpPr>
                  <p:cNvPr id="276532" name="Line 220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33" name="Oval 220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5" name="Group 2209"/>
              <p:cNvGrpSpPr>
                <a:grpSpLocks/>
              </p:cNvGrpSpPr>
              <p:nvPr/>
            </p:nvGrpSpPr>
            <p:grpSpPr bwMode="auto">
              <a:xfrm rot="-1620000">
                <a:off x="1021" y="1171"/>
                <a:ext cx="29" cy="90"/>
                <a:chOff x="1250" y="1142"/>
                <a:chExt cx="29" cy="90"/>
              </a:xfrm>
            </p:grpSpPr>
            <p:grpSp>
              <p:nvGrpSpPr>
                <p:cNvPr id="276524" name="Group 2210"/>
                <p:cNvGrpSpPr>
                  <a:grpSpLocks/>
                </p:cNvGrpSpPr>
                <p:nvPr/>
              </p:nvGrpSpPr>
              <p:grpSpPr bwMode="auto">
                <a:xfrm>
                  <a:off x="1250" y="1181"/>
                  <a:ext cx="29" cy="51"/>
                  <a:chOff x="1215" y="1181"/>
                  <a:chExt cx="29" cy="51"/>
                </a:xfrm>
              </p:grpSpPr>
              <p:sp>
                <p:nvSpPr>
                  <p:cNvPr id="276528" name="Line 221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29" name="Oval 221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25" name="Group 2213"/>
                <p:cNvGrpSpPr>
                  <a:grpSpLocks/>
                </p:cNvGrpSpPr>
                <p:nvPr/>
              </p:nvGrpSpPr>
              <p:grpSpPr bwMode="auto">
                <a:xfrm>
                  <a:off x="1250" y="1142"/>
                  <a:ext cx="29" cy="50"/>
                  <a:chOff x="1215" y="1142"/>
                  <a:chExt cx="29" cy="50"/>
                </a:xfrm>
              </p:grpSpPr>
              <p:sp>
                <p:nvSpPr>
                  <p:cNvPr id="276526" name="Line 221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27" name="Oval 221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6" name="Group 2216"/>
              <p:cNvGrpSpPr>
                <a:grpSpLocks/>
              </p:cNvGrpSpPr>
              <p:nvPr/>
            </p:nvGrpSpPr>
            <p:grpSpPr bwMode="auto">
              <a:xfrm rot="-1080000">
                <a:off x="1052" y="1157"/>
                <a:ext cx="29" cy="90"/>
                <a:chOff x="1285" y="1143"/>
                <a:chExt cx="29" cy="90"/>
              </a:xfrm>
            </p:grpSpPr>
            <p:grpSp>
              <p:nvGrpSpPr>
                <p:cNvPr id="276518" name="Group 2217"/>
                <p:cNvGrpSpPr>
                  <a:grpSpLocks/>
                </p:cNvGrpSpPr>
                <p:nvPr/>
              </p:nvGrpSpPr>
              <p:grpSpPr bwMode="auto">
                <a:xfrm>
                  <a:off x="1285" y="1182"/>
                  <a:ext cx="29" cy="51"/>
                  <a:chOff x="1215" y="1181"/>
                  <a:chExt cx="29" cy="51"/>
                </a:xfrm>
              </p:grpSpPr>
              <p:sp>
                <p:nvSpPr>
                  <p:cNvPr id="276522" name="Line 221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23" name="Oval 221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19" name="Group 2220"/>
                <p:cNvGrpSpPr>
                  <a:grpSpLocks/>
                </p:cNvGrpSpPr>
                <p:nvPr/>
              </p:nvGrpSpPr>
              <p:grpSpPr bwMode="auto">
                <a:xfrm>
                  <a:off x="1285" y="1143"/>
                  <a:ext cx="29" cy="50"/>
                  <a:chOff x="1215" y="1142"/>
                  <a:chExt cx="29" cy="50"/>
                </a:xfrm>
              </p:grpSpPr>
              <p:sp>
                <p:nvSpPr>
                  <p:cNvPr id="276520" name="Line 222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21" name="Oval 222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7" name="Group 2223"/>
              <p:cNvGrpSpPr>
                <a:grpSpLocks/>
              </p:cNvGrpSpPr>
              <p:nvPr/>
            </p:nvGrpSpPr>
            <p:grpSpPr bwMode="auto">
              <a:xfrm rot="-540000">
                <a:off x="1084" y="1149"/>
                <a:ext cx="29" cy="90"/>
                <a:chOff x="1320" y="1143"/>
                <a:chExt cx="29" cy="90"/>
              </a:xfrm>
            </p:grpSpPr>
            <p:grpSp>
              <p:nvGrpSpPr>
                <p:cNvPr id="276512" name="Group 2224"/>
                <p:cNvGrpSpPr>
                  <a:grpSpLocks/>
                </p:cNvGrpSpPr>
                <p:nvPr/>
              </p:nvGrpSpPr>
              <p:grpSpPr bwMode="auto">
                <a:xfrm>
                  <a:off x="1320" y="1182"/>
                  <a:ext cx="29" cy="51"/>
                  <a:chOff x="1215" y="1181"/>
                  <a:chExt cx="29" cy="51"/>
                </a:xfrm>
              </p:grpSpPr>
              <p:sp>
                <p:nvSpPr>
                  <p:cNvPr id="276516" name="Line 222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17" name="Oval 222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13" name="Group 2227"/>
                <p:cNvGrpSpPr>
                  <a:grpSpLocks/>
                </p:cNvGrpSpPr>
                <p:nvPr/>
              </p:nvGrpSpPr>
              <p:grpSpPr bwMode="auto">
                <a:xfrm>
                  <a:off x="1320" y="1143"/>
                  <a:ext cx="29" cy="50"/>
                  <a:chOff x="1215" y="1142"/>
                  <a:chExt cx="29" cy="50"/>
                </a:xfrm>
              </p:grpSpPr>
              <p:sp>
                <p:nvSpPr>
                  <p:cNvPr id="276514" name="Line 222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15" name="Oval 222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8" name="Group 2230"/>
              <p:cNvGrpSpPr>
                <a:grpSpLocks/>
              </p:cNvGrpSpPr>
              <p:nvPr/>
            </p:nvGrpSpPr>
            <p:grpSpPr bwMode="auto">
              <a:xfrm>
                <a:off x="1114" y="1144"/>
                <a:ext cx="29" cy="90"/>
                <a:chOff x="1355" y="1146"/>
                <a:chExt cx="29" cy="90"/>
              </a:xfrm>
            </p:grpSpPr>
            <p:grpSp>
              <p:nvGrpSpPr>
                <p:cNvPr id="276506" name="Group 2231"/>
                <p:cNvGrpSpPr>
                  <a:grpSpLocks/>
                </p:cNvGrpSpPr>
                <p:nvPr/>
              </p:nvGrpSpPr>
              <p:grpSpPr bwMode="auto">
                <a:xfrm>
                  <a:off x="1355" y="1185"/>
                  <a:ext cx="29" cy="51"/>
                  <a:chOff x="1215" y="1181"/>
                  <a:chExt cx="29" cy="51"/>
                </a:xfrm>
              </p:grpSpPr>
              <p:sp>
                <p:nvSpPr>
                  <p:cNvPr id="276510" name="Line 223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11" name="Oval 223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07" name="Group 2234"/>
                <p:cNvGrpSpPr>
                  <a:grpSpLocks/>
                </p:cNvGrpSpPr>
                <p:nvPr/>
              </p:nvGrpSpPr>
              <p:grpSpPr bwMode="auto">
                <a:xfrm>
                  <a:off x="1355" y="1146"/>
                  <a:ext cx="29" cy="50"/>
                  <a:chOff x="1215" y="1142"/>
                  <a:chExt cx="29" cy="50"/>
                </a:xfrm>
              </p:grpSpPr>
              <p:sp>
                <p:nvSpPr>
                  <p:cNvPr id="276508" name="Line 223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09" name="Oval 223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76499" name="Group 2237"/>
              <p:cNvGrpSpPr>
                <a:grpSpLocks/>
              </p:cNvGrpSpPr>
              <p:nvPr/>
            </p:nvGrpSpPr>
            <p:grpSpPr bwMode="auto">
              <a:xfrm rot="-2700000">
                <a:off x="970" y="1209"/>
                <a:ext cx="29" cy="90"/>
                <a:chOff x="1460" y="1147"/>
                <a:chExt cx="29" cy="90"/>
              </a:xfrm>
            </p:grpSpPr>
            <p:grpSp>
              <p:nvGrpSpPr>
                <p:cNvPr id="276500" name="Group 2238"/>
                <p:cNvGrpSpPr>
                  <a:grpSpLocks/>
                </p:cNvGrpSpPr>
                <p:nvPr/>
              </p:nvGrpSpPr>
              <p:grpSpPr bwMode="auto">
                <a:xfrm>
                  <a:off x="1460" y="1186"/>
                  <a:ext cx="29" cy="51"/>
                  <a:chOff x="1215" y="1181"/>
                  <a:chExt cx="29" cy="51"/>
                </a:xfrm>
              </p:grpSpPr>
              <p:sp>
                <p:nvSpPr>
                  <p:cNvPr id="276504" name="Line 223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05" name="Oval 224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501" name="Group 2241"/>
                <p:cNvGrpSpPr>
                  <a:grpSpLocks/>
                </p:cNvGrpSpPr>
                <p:nvPr/>
              </p:nvGrpSpPr>
              <p:grpSpPr bwMode="auto">
                <a:xfrm>
                  <a:off x="1460" y="1147"/>
                  <a:ext cx="29" cy="50"/>
                  <a:chOff x="1215" y="1142"/>
                  <a:chExt cx="29" cy="50"/>
                </a:xfrm>
              </p:grpSpPr>
              <p:sp>
                <p:nvSpPr>
                  <p:cNvPr id="276502" name="Line 224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503" name="Oval 224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nvGrpSpPr>
            <p:cNvPr id="221344" name="Group 2244"/>
            <p:cNvGrpSpPr>
              <a:grpSpLocks/>
            </p:cNvGrpSpPr>
            <p:nvPr/>
          </p:nvGrpSpPr>
          <p:grpSpPr bwMode="auto">
            <a:xfrm>
              <a:off x="1469" y="175"/>
              <a:ext cx="1116" cy="90"/>
              <a:chOff x="1146" y="1142"/>
              <a:chExt cx="1116" cy="90"/>
            </a:xfrm>
          </p:grpSpPr>
          <p:grpSp>
            <p:nvGrpSpPr>
              <p:cNvPr id="221993" name="Group 2245"/>
              <p:cNvGrpSpPr>
                <a:grpSpLocks/>
              </p:cNvGrpSpPr>
              <p:nvPr/>
            </p:nvGrpSpPr>
            <p:grpSpPr bwMode="auto">
              <a:xfrm>
                <a:off x="1146" y="1142"/>
                <a:ext cx="29" cy="90"/>
                <a:chOff x="1215" y="1142"/>
                <a:chExt cx="29" cy="90"/>
              </a:xfrm>
            </p:grpSpPr>
            <p:grpSp>
              <p:nvGrpSpPr>
                <p:cNvPr id="276483" name="Group 2246"/>
                <p:cNvGrpSpPr>
                  <a:grpSpLocks/>
                </p:cNvGrpSpPr>
                <p:nvPr/>
              </p:nvGrpSpPr>
              <p:grpSpPr bwMode="auto">
                <a:xfrm>
                  <a:off x="1215" y="1181"/>
                  <a:ext cx="29" cy="51"/>
                  <a:chOff x="1215" y="1181"/>
                  <a:chExt cx="29" cy="51"/>
                </a:xfrm>
              </p:grpSpPr>
              <p:sp>
                <p:nvSpPr>
                  <p:cNvPr id="276487" name="Line 224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488" name="Oval 224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76484" name="Group 2249"/>
                <p:cNvGrpSpPr>
                  <a:grpSpLocks/>
                </p:cNvGrpSpPr>
                <p:nvPr/>
              </p:nvGrpSpPr>
              <p:grpSpPr bwMode="auto">
                <a:xfrm>
                  <a:off x="1215" y="1142"/>
                  <a:ext cx="29" cy="50"/>
                  <a:chOff x="1215" y="1142"/>
                  <a:chExt cx="29" cy="50"/>
                </a:xfrm>
              </p:grpSpPr>
              <p:sp>
                <p:nvSpPr>
                  <p:cNvPr id="276485" name="Line 225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486" name="Oval 22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994" name="Group 2252"/>
              <p:cNvGrpSpPr>
                <a:grpSpLocks/>
              </p:cNvGrpSpPr>
              <p:nvPr/>
            </p:nvGrpSpPr>
            <p:grpSpPr bwMode="auto">
              <a:xfrm>
                <a:off x="1181" y="1142"/>
                <a:ext cx="29" cy="90"/>
                <a:chOff x="1250" y="1142"/>
                <a:chExt cx="29" cy="90"/>
              </a:xfrm>
            </p:grpSpPr>
            <p:grpSp>
              <p:nvGrpSpPr>
                <p:cNvPr id="222205" name="Group 2253"/>
                <p:cNvGrpSpPr>
                  <a:grpSpLocks/>
                </p:cNvGrpSpPr>
                <p:nvPr/>
              </p:nvGrpSpPr>
              <p:grpSpPr bwMode="auto">
                <a:xfrm>
                  <a:off x="1250" y="1181"/>
                  <a:ext cx="29" cy="51"/>
                  <a:chOff x="1215" y="1181"/>
                  <a:chExt cx="29" cy="51"/>
                </a:xfrm>
              </p:grpSpPr>
              <p:sp>
                <p:nvSpPr>
                  <p:cNvPr id="276481" name="Line 225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482" name="Oval 225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206" name="Group 2256"/>
                <p:cNvGrpSpPr>
                  <a:grpSpLocks/>
                </p:cNvGrpSpPr>
                <p:nvPr/>
              </p:nvGrpSpPr>
              <p:grpSpPr bwMode="auto">
                <a:xfrm>
                  <a:off x="1250" y="1142"/>
                  <a:ext cx="29" cy="50"/>
                  <a:chOff x="1215" y="1142"/>
                  <a:chExt cx="29" cy="50"/>
                </a:xfrm>
              </p:grpSpPr>
              <p:sp>
                <p:nvSpPr>
                  <p:cNvPr id="222207" name="Line 225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76480" name="Oval 225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995" name="Group 2259"/>
              <p:cNvGrpSpPr>
                <a:grpSpLocks/>
              </p:cNvGrpSpPr>
              <p:nvPr/>
            </p:nvGrpSpPr>
            <p:grpSpPr bwMode="auto">
              <a:xfrm>
                <a:off x="1216" y="1142"/>
                <a:ext cx="29" cy="90"/>
                <a:chOff x="1285" y="1143"/>
                <a:chExt cx="29" cy="90"/>
              </a:xfrm>
            </p:grpSpPr>
            <p:grpSp>
              <p:nvGrpSpPr>
                <p:cNvPr id="222199" name="Group 2260"/>
                <p:cNvGrpSpPr>
                  <a:grpSpLocks/>
                </p:cNvGrpSpPr>
                <p:nvPr/>
              </p:nvGrpSpPr>
              <p:grpSpPr bwMode="auto">
                <a:xfrm>
                  <a:off x="1285" y="1182"/>
                  <a:ext cx="29" cy="51"/>
                  <a:chOff x="1215" y="1181"/>
                  <a:chExt cx="29" cy="51"/>
                </a:xfrm>
              </p:grpSpPr>
              <p:sp>
                <p:nvSpPr>
                  <p:cNvPr id="222203" name="Line 226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204" name="Oval 226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200" name="Group 2263"/>
                <p:cNvGrpSpPr>
                  <a:grpSpLocks/>
                </p:cNvGrpSpPr>
                <p:nvPr/>
              </p:nvGrpSpPr>
              <p:grpSpPr bwMode="auto">
                <a:xfrm>
                  <a:off x="1285" y="1143"/>
                  <a:ext cx="29" cy="50"/>
                  <a:chOff x="1215" y="1142"/>
                  <a:chExt cx="29" cy="50"/>
                </a:xfrm>
              </p:grpSpPr>
              <p:sp>
                <p:nvSpPr>
                  <p:cNvPr id="222201" name="Line 226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202" name="Oval 226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996" name="Group 2266"/>
              <p:cNvGrpSpPr>
                <a:grpSpLocks/>
              </p:cNvGrpSpPr>
              <p:nvPr/>
            </p:nvGrpSpPr>
            <p:grpSpPr bwMode="auto">
              <a:xfrm>
                <a:off x="1251" y="1142"/>
                <a:ext cx="29" cy="90"/>
                <a:chOff x="1320" y="1143"/>
                <a:chExt cx="29" cy="90"/>
              </a:xfrm>
            </p:grpSpPr>
            <p:grpSp>
              <p:nvGrpSpPr>
                <p:cNvPr id="222193" name="Group 2267"/>
                <p:cNvGrpSpPr>
                  <a:grpSpLocks/>
                </p:cNvGrpSpPr>
                <p:nvPr/>
              </p:nvGrpSpPr>
              <p:grpSpPr bwMode="auto">
                <a:xfrm>
                  <a:off x="1320" y="1182"/>
                  <a:ext cx="29" cy="51"/>
                  <a:chOff x="1215" y="1181"/>
                  <a:chExt cx="29" cy="51"/>
                </a:xfrm>
              </p:grpSpPr>
              <p:sp>
                <p:nvSpPr>
                  <p:cNvPr id="222197" name="Line 226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98" name="Oval 226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94" name="Group 2270"/>
                <p:cNvGrpSpPr>
                  <a:grpSpLocks/>
                </p:cNvGrpSpPr>
                <p:nvPr/>
              </p:nvGrpSpPr>
              <p:grpSpPr bwMode="auto">
                <a:xfrm>
                  <a:off x="1320" y="1143"/>
                  <a:ext cx="29" cy="50"/>
                  <a:chOff x="1215" y="1142"/>
                  <a:chExt cx="29" cy="50"/>
                </a:xfrm>
              </p:grpSpPr>
              <p:sp>
                <p:nvSpPr>
                  <p:cNvPr id="222195" name="Line 227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96" name="Oval 227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997" name="Group 2273"/>
              <p:cNvGrpSpPr>
                <a:grpSpLocks/>
              </p:cNvGrpSpPr>
              <p:nvPr/>
            </p:nvGrpSpPr>
            <p:grpSpPr bwMode="auto">
              <a:xfrm>
                <a:off x="1286" y="1142"/>
                <a:ext cx="29" cy="90"/>
                <a:chOff x="1355" y="1146"/>
                <a:chExt cx="29" cy="90"/>
              </a:xfrm>
            </p:grpSpPr>
            <p:grpSp>
              <p:nvGrpSpPr>
                <p:cNvPr id="222187" name="Group 2274"/>
                <p:cNvGrpSpPr>
                  <a:grpSpLocks/>
                </p:cNvGrpSpPr>
                <p:nvPr/>
              </p:nvGrpSpPr>
              <p:grpSpPr bwMode="auto">
                <a:xfrm>
                  <a:off x="1355" y="1185"/>
                  <a:ext cx="29" cy="51"/>
                  <a:chOff x="1215" y="1181"/>
                  <a:chExt cx="29" cy="51"/>
                </a:xfrm>
              </p:grpSpPr>
              <p:sp>
                <p:nvSpPr>
                  <p:cNvPr id="222191" name="Line 227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92" name="Oval 227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88" name="Group 2277"/>
                <p:cNvGrpSpPr>
                  <a:grpSpLocks/>
                </p:cNvGrpSpPr>
                <p:nvPr/>
              </p:nvGrpSpPr>
              <p:grpSpPr bwMode="auto">
                <a:xfrm>
                  <a:off x="1355" y="1146"/>
                  <a:ext cx="29" cy="50"/>
                  <a:chOff x="1215" y="1142"/>
                  <a:chExt cx="29" cy="50"/>
                </a:xfrm>
              </p:grpSpPr>
              <p:sp>
                <p:nvSpPr>
                  <p:cNvPr id="222189" name="Line 227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90" name="Oval 227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998" name="Group 2280"/>
              <p:cNvGrpSpPr>
                <a:grpSpLocks/>
              </p:cNvGrpSpPr>
              <p:nvPr/>
            </p:nvGrpSpPr>
            <p:grpSpPr bwMode="auto">
              <a:xfrm>
                <a:off x="1321" y="1142"/>
                <a:ext cx="29" cy="90"/>
                <a:chOff x="1390" y="1146"/>
                <a:chExt cx="29" cy="90"/>
              </a:xfrm>
            </p:grpSpPr>
            <p:grpSp>
              <p:nvGrpSpPr>
                <p:cNvPr id="222181" name="Group 2281"/>
                <p:cNvGrpSpPr>
                  <a:grpSpLocks/>
                </p:cNvGrpSpPr>
                <p:nvPr/>
              </p:nvGrpSpPr>
              <p:grpSpPr bwMode="auto">
                <a:xfrm>
                  <a:off x="1390" y="1185"/>
                  <a:ext cx="29" cy="51"/>
                  <a:chOff x="1215" y="1181"/>
                  <a:chExt cx="29" cy="51"/>
                </a:xfrm>
              </p:grpSpPr>
              <p:sp>
                <p:nvSpPr>
                  <p:cNvPr id="222185" name="Line 228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86" name="Oval 228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82" name="Group 2284"/>
                <p:cNvGrpSpPr>
                  <a:grpSpLocks/>
                </p:cNvGrpSpPr>
                <p:nvPr/>
              </p:nvGrpSpPr>
              <p:grpSpPr bwMode="auto">
                <a:xfrm>
                  <a:off x="1390" y="1146"/>
                  <a:ext cx="29" cy="50"/>
                  <a:chOff x="1215" y="1142"/>
                  <a:chExt cx="29" cy="50"/>
                </a:xfrm>
              </p:grpSpPr>
              <p:sp>
                <p:nvSpPr>
                  <p:cNvPr id="222183" name="Line 228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84" name="Oval 228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999" name="Group 2287"/>
              <p:cNvGrpSpPr>
                <a:grpSpLocks/>
              </p:cNvGrpSpPr>
              <p:nvPr/>
            </p:nvGrpSpPr>
            <p:grpSpPr bwMode="auto">
              <a:xfrm>
                <a:off x="1356" y="1142"/>
                <a:ext cx="29" cy="90"/>
                <a:chOff x="1425" y="1147"/>
                <a:chExt cx="29" cy="90"/>
              </a:xfrm>
            </p:grpSpPr>
            <p:grpSp>
              <p:nvGrpSpPr>
                <p:cNvPr id="222175" name="Group 2288"/>
                <p:cNvGrpSpPr>
                  <a:grpSpLocks/>
                </p:cNvGrpSpPr>
                <p:nvPr/>
              </p:nvGrpSpPr>
              <p:grpSpPr bwMode="auto">
                <a:xfrm>
                  <a:off x="1425" y="1186"/>
                  <a:ext cx="29" cy="51"/>
                  <a:chOff x="1215" y="1181"/>
                  <a:chExt cx="29" cy="51"/>
                </a:xfrm>
              </p:grpSpPr>
              <p:sp>
                <p:nvSpPr>
                  <p:cNvPr id="222179" name="Line 228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80" name="Oval 229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76" name="Group 2291"/>
                <p:cNvGrpSpPr>
                  <a:grpSpLocks/>
                </p:cNvGrpSpPr>
                <p:nvPr/>
              </p:nvGrpSpPr>
              <p:grpSpPr bwMode="auto">
                <a:xfrm>
                  <a:off x="1425" y="1147"/>
                  <a:ext cx="29" cy="50"/>
                  <a:chOff x="1215" y="1142"/>
                  <a:chExt cx="29" cy="50"/>
                </a:xfrm>
              </p:grpSpPr>
              <p:sp>
                <p:nvSpPr>
                  <p:cNvPr id="222177" name="Line 229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78" name="Oval 229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0" name="Group 2294"/>
              <p:cNvGrpSpPr>
                <a:grpSpLocks/>
              </p:cNvGrpSpPr>
              <p:nvPr/>
            </p:nvGrpSpPr>
            <p:grpSpPr bwMode="auto">
              <a:xfrm>
                <a:off x="1391" y="1142"/>
                <a:ext cx="29" cy="90"/>
                <a:chOff x="1460" y="1147"/>
                <a:chExt cx="29" cy="90"/>
              </a:xfrm>
            </p:grpSpPr>
            <p:grpSp>
              <p:nvGrpSpPr>
                <p:cNvPr id="222169" name="Group 2295"/>
                <p:cNvGrpSpPr>
                  <a:grpSpLocks/>
                </p:cNvGrpSpPr>
                <p:nvPr/>
              </p:nvGrpSpPr>
              <p:grpSpPr bwMode="auto">
                <a:xfrm>
                  <a:off x="1460" y="1186"/>
                  <a:ext cx="29" cy="51"/>
                  <a:chOff x="1215" y="1181"/>
                  <a:chExt cx="29" cy="51"/>
                </a:xfrm>
              </p:grpSpPr>
              <p:sp>
                <p:nvSpPr>
                  <p:cNvPr id="222173" name="Line 229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74" name="Oval 229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70" name="Group 2298"/>
                <p:cNvGrpSpPr>
                  <a:grpSpLocks/>
                </p:cNvGrpSpPr>
                <p:nvPr/>
              </p:nvGrpSpPr>
              <p:grpSpPr bwMode="auto">
                <a:xfrm>
                  <a:off x="1460" y="1147"/>
                  <a:ext cx="29" cy="50"/>
                  <a:chOff x="1215" y="1142"/>
                  <a:chExt cx="29" cy="50"/>
                </a:xfrm>
              </p:grpSpPr>
              <p:sp>
                <p:nvSpPr>
                  <p:cNvPr id="222171" name="Line 229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72" name="Oval 230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1" name="Group 2301"/>
              <p:cNvGrpSpPr>
                <a:grpSpLocks/>
              </p:cNvGrpSpPr>
              <p:nvPr/>
            </p:nvGrpSpPr>
            <p:grpSpPr bwMode="auto">
              <a:xfrm>
                <a:off x="1426" y="1142"/>
                <a:ext cx="29" cy="90"/>
                <a:chOff x="1215" y="1142"/>
                <a:chExt cx="29" cy="90"/>
              </a:xfrm>
            </p:grpSpPr>
            <p:grpSp>
              <p:nvGrpSpPr>
                <p:cNvPr id="222163" name="Group 2302"/>
                <p:cNvGrpSpPr>
                  <a:grpSpLocks/>
                </p:cNvGrpSpPr>
                <p:nvPr/>
              </p:nvGrpSpPr>
              <p:grpSpPr bwMode="auto">
                <a:xfrm>
                  <a:off x="1215" y="1181"/>
                  <a:ext cx="29" cy="51"/>
                  <a:chOff x="1215" y="1181"/>
                  <a:chExt cx="29" cy="51"/>
                </a:xfrm>
              </p:grpSpPr>
              <p:sp>
                <p:nvSpPr>
                  <p:cNvPr id="222167" name="Line 230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68" name="Oval 230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64" name="Group 2305"/>
                <p:cNvGrpSpPr>
                  <a:grpSpLocks/>
                </p:cNvGrpSpPr>
                <p:nvPr/>
              </p:nvGrpSpPr>
              <p:grpSpPr bwMode="auto">
                <a:xfrm>
                  <a:off x="1215" y="1142"/>
                  <a:ext cx="29" cy="50"/>
                  <a:chOff x="1215" y="1142"/>
                  <a:chExt cx="29" cy="50"/>
                </a:xfrm>
              </p:grpSpPr>
              <p:sp>
                <p:nvSpPr>
                  <p:cNvPr id="222165" name="Line 230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66" name="Oval 230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2" name="Group 2308"/>
              <p:cNvGrpSpPr>
                <a:grpSpLocks/>
              </p:cNvGrpSpPr>
              <p:nvPr/>
            </p:nvGrpSpPr>
            <p:grpSpPr bwMode="auto">
              <a:xfrm>
                <a:off x="1461" y="1142"/>
                <a:ext cx="29" cy="90"/>
                <a:chOff x="1250" y="1142"/>
                <a:chExt cx="29" cy="90"/>
              </a:xfrm>
            </p:grpSpPr>
            <p:grpSp>
              <p:nvGrpSpPr>
                <p:cNvPr id="222157" name="Group 2309"/>
                <p:cNvGrpSpPr>
                  <a:grpSpLocks/>
                </p:cNvGrpSpPr>
                <p:nvPr/>
              </p:nvGrpSpPr>
              <p:grpSpPr bwMode="auto">
                <a:xfrm>
                  <a:off x="1250" y="1181"/>
                  <a:ext cx="29" cy="51"/>
                  <a:chOff x="1215" y="1181"/>
                  <a:chExt cx="29" cy="51"/>
                </a:xfrm>
              </p:grpSpPr>
              <p:sp>
                <p:nvSpPr>
                  <p:cNvPr id="222161" name="Line 231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62" name="Oval 231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58" name="Group 2312"/>
                <p:cNvGrpSpPr>
                  <a:grpSpLocks/>
                </p:cNvGrpSpPr>
                <p:nvPr/>
              </p:nvGrpSpPr>
              <p:grpSpPr bwMode="auto">
                <a:xfrm>
                  <a:off x="1250" y="1142"/>
                  <a:ext cx="29" cy="50"/>
                  <a:chOff x="1215" y="1142"/>
                  <a:chExt cx="29" cy="50"/>
                </a:xfrm>
              </p:grpSpPr>
              <p:sp>
                <p:nvSpPr>
                  <p:cNvPr id="222159" name="Line 231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60" name="Oval 231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3" name="Group 2315"/>
              <p:cNvGrpSpPr>
                <a:grpSpLocks/>
              </p:cNvGrpSpPr>
              <p:nvPr/>
            </p:nvGrpSpPr>
            <p:grpSpPr bwMode="auto">
              <a:xfrm>
                <a:off x="1496" y="1142"/>
                <a:ext cx="29" cy="90"/>
                <a:chOff x="1285" y="1143"/>
                <a:chExt cx="29" cy="90"/>
              </a:xfrm>
            </p:grpSpPr>
            <p:grpSp>
              <p:nvGrpSpPr>
                <p:cNvPr id="222151" name="Group 2316"/>
                <p:cNvGrpSpPr>
                  <a:grpSpLocks/>
                </p:cNvGrpSpPr>
                <p:nvPr/>
              </p:nvGrpSpPr>
              <p:grpSpPr bwMode="auto">
                <a:xfrm>
                  <a:off x="1285" y="1182"/>
                  <a:ext cx="29" cy="51"/>
                  <a:chOff x="1215" y="1181"/>
                  <a:chExt cx="29" cy="51"/>
                </a:xfrm>
              </p:grpSpPr>
              <p:sp>
                <p:nvSpPr>
                  <p:cNvPr id="222155" name="Line 231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56" name="Oval 231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52" name="Group 2319"/>
                <p:cNvGrpSpPr>
                  <a:grpSpLocks/>
                </p:cNvGrpSpPr>
                <p:nvPr/>
              </p:nvGrpSpPr>
              <p:grpSpPr bwMode="auto">
                <a:xfrm>
                  <a:off x="1285" y="1143"/>
                  <a:ext cx="29" cy="50"/>
                  <a:chOff x="1215" y="1142"/>
                  <a:chExt cx="29" cy="50"/>
                </a:xfrm>
              </p:grpSpPr>
              <p:sp>
                <p:nvSpPr>
                  <p:cNvPr id="222153" name="Line 232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54" name="Oval 232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4" name="Group 2322"/>
              <p:cNvGrpSpPr>
                <a:grpSpLocks/>
              </p:cNvGrpSpPr>
              <p:nvPr/>
            </p:nvGrpSpPr>
            <p:grpSpPr bwMode="auto">
              <a:xfrm>
                <a:off x="1531" y="1142"/>
                <a:ext cx="29" cy="90"/>
                <a:chOff x="1320" y="1143"/>
                <a:chExt cx="29" cy="90"/>
              </a:xfrm>
            </p:grpSpPr>
            <p:grpSp>
              <p:nvGrpSpPr>
                <p:cNvPr id="222145" name="Group 2323"/>
                <p:cNvGrpSpPr>
                  <a:grpSpLocks/>
                </p:cNvGrpSpPr>
                <p:nvPr/>
              </p:nvGrpSpPr>
              <p:grpSpPr bwMode="auto">
                <a:xfrm>
                  <a:off x="1320" y="1182"/>
                  <a:ext cx="29" cy="51"/>
                  <a:chOff x="1215" y="1181"/>
                  <a:chExt cx="29" cy="51"/>
                </a:xfrm>
              </p:grpSpPr>
              <p:sp>
                <p:nvSpPr>
                  <p:cNvPr id="222149" name="Line 232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50" name="Oval 232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46" name="Group 2326"/>
                <p:cNvGrpSpPr>
                  <a:grpSpLocks/>
                </p:cNvGrpSpPr>
                <p:nvPr/>
              </p:nvGrpSpPr>
              <p:grpSpPr bwMode="auto">
                <a:xfrm>
                  <a:off x="1320" y="1143"/>
                  <a:ext cx="29" cy="50"/>
                  <a:chOff x="1215" y="1142"/>
                  <a:chExt cx="29" cy="50"/>
                </a:xfrm>
              </p:grpSpPr>
              <p:sp>
                <p:nvSpPr>
                  <p:cNvPr id="222147" name="Line 232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48" name="Oval 232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5" name="Group 2329"/>
              <p:cNvGrpSpPr>
                <a:grpSpLocks/>
              </p:cNvGrpSpPr>
              <p:nvPr/>
            </p:nvGrpSpPr>
            <p:grpSpPr bwMode="auto">
              <a:xfrm>
                <a:off x="1566" y="1142"/>
                <a:ext cx="29" cy="90"/>
                <a:chOff x="1355" y="1146"/>
                <a:chExt cx="29" cy="90"/>
              </a:xfrm>
            </p:grpSpPr>
            <p:grpSp>
              <p:nvGrpSpPr>
                <p:cNvPr id="222139" name="Group 2330"/>
                <p:cNvGrpSpPr>
                  <a:grpSpLocks/>
                </p:cNvGrpSpPr>
                <p:nvPr/>
              </p:nvGrpSpPr>
              <p:grpSpPr bwMode="auto">
                <a:xfrm>
                  <a:off x="1355" y="1185"/>
                  <a:ext cx="29" cy="51"/>
                  <a:chOff x="1215" y="1181"/>
                  <a:chExt cx="29" cy="51"/>
                </a:xfrm>
              </p:grpSpPr>
              <p:sp>
                <p:nvSpPr>
                  <p:cNvPr id="222143" name="Line 233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44" name="Oval 233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40" name="Group 2333"/>
                <p:cNvGrpSpPr>
                  <a:grpSpLocks/>
                </p:cNvGrpSpPr>
                <p:nvPr/>
              </p:nvGrpSpPr>
              <p:grpSpPr bwMode="auto">
                <a:xfrm>
                  <a:off x="1355" y="1146"/>
                  <a:ext cx="29" cy="50"/>
                  <a:chOff x="1215" y="1142"/>
                  <a:chExt cx="29" cy="50"/>
                </a:xfrm>
              </p:grpSpPr>
              <p:sp>
                <p:nvSpPr>
                  <p:cNvPr id="222141" name="Line 233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42" name="Oval 233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6" name="Group 2336"/>
              <p:cNvGrpSpPr>
                <a:grpSpLocks/>
              </p:cNvGrpSpPr>
              <p:nvPr/>
            </p:nvGrpSpPr>
            <p:grpSpPr bwMode="auto">
              <a:xfrm>
                <a:off x="1601" y="1142"/>
                <a:ext cx="29" cy="90"/>
                <a:chOff x="1390" y="1146"/>
                <a:chExt cx="29" cy="90"/>
              </a:xfrm>
            </p:grpSpPr>
            <p:grpSp>
              <p:nvGrpSpPr>
                <p:cNvPr id="222133" name="Group 2337"/>
                <p:cNvGrpSpPr>
                  <a:grpSpLocks/>
                </p:cNvGrpSpPr>
                <p:nvPr/>
              </p:nvGrpSpPr>
              <p:grpSpPr bwMode="auto">
                <a:xfrm>
                  <a:off x="1390" y="1185"/>
                  <a:ext cx="29" cy="51"/>
                  <a:chOff x="1215" y="1181"/>
                  <a:chExt cx="29" cy="51"/>
                </a:xfrm>
              </p:grpSpPr>
              <p:sp>
                <p:nvSpPr>
                  <p:cNvPr id="222137" name="Line 233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38" name="Oval 233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34" name="Group 2340"/>
                <p:cNvGrpSpPr>
                  <a:grpSpLocks/>
                </p:cNvGrpSpPr>
                <p:nvPr/>
              </p:nvGrpSpPr>
              <p:grpSpPr bwMode="auto">
                <a:xfrm>
                  <a:off x="1390" y="1146"/>
                  <a:ext cx="29" cy="50"/>
                  <a:chOff x="1215" y="1142"/>
                  <a:chExt cx="29" cy="50"/>
                </a:xfrm>
              </p:grpSpPr>
              <p:sp>
                <p:nvSpPr>
                  <p:cNvPr id="222135" name="Line 234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36" name="Oval 234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7" name="Group 2343"/>
              <p:cNvGrpSpPr>
                <a:grpSpLocks/>
              </p:cNvGrpSpPr>
              <p:nvPr/>
            </p:nvGrpSpPr>
            <p:grpSpPr bwMode="auto">
              <a:xfrm>
                <a:off x="1636" y="1142"/>
                <a:ext cx="29" cy="90"/>
                <a:chOff x="1425" y="1147"/>
                <a:chExt cx="29" cy="90"/>
              </a:xfrm>
            </p:grpSpPr>
            <p:grpSp>
              <p:nvGrpSpPr>
                <p:cNvPr id="222127" name="Group 2344"/>
                <p:cNvGrpSpPr>
                  <a:grpSpLocks/>
                </p:cNvGrpSpPr>
                <p:nvPr/>
              </p:nvGrpSpPr>
              <p:grpSpPr bwMode="auto">
                <a:xfrm>
                  <a:off x="1425" y="1186"/>
                  <a:ext cx="29" cy="51"/>
                  <a:chOff x="1215" y="1181"/>
                  <a:chExt cx="29" cy="51"/>
                </a:xfrm>
              </p:grpSpPr>
              <p:sp>
                <p:nvSpPr>
                  <p:cNvPr id="222131" name="Line 234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32" name="Oval 234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28" name="Group 2347"/>
                <p:cNvGrpSpPr>
                  <a:grpSpLocks/>
                </p:cNvGrpSpPr>
                <p:nvPr/>
              </p:nvGrpSpPr>
              <p:grpSpPr bwMode="auto">
                <a:xfrm>
                  <a:off x="1425" y="1147"/>
                  <a:ext cx="29" cy="50"/>
                  <a:chOff x="1215" y="1142"/>
                  <a:chExt cx="29" cy="50"/>
                </a:xfrm>
              </p:grpSpPr>
              <p:sp>
                <p:nvSpPr>
                  <p:cNvPr id="222129" name="Line 234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30" name="Oval 234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8" name="Group 2350"/>
              <p:cNvGrpSpPr>
                <a:grpSpLocks/>
              </p:cNvGrpSpPr>
              <p:nvPr/>
            </p:nvGrpSpPr>
            <p:grpSpPr bwMode="auto">
              <a:xfrm>
                <a:off x="1672" y="1142"/>
                <a:ext cx="29" cy="90"/>
                <a:chOff x="1460" y="1147"/>
                <a:chExt cx="29" cy="90"/>
              </a:xfrm>
            </p:grpSpPr>
            <p:grpSp>
              <p:nvGrpSpPr>
                <p:cNvPr id="222121" name="Group 2351"/>
                <p:cNvGrpSpPr>
                  <a:grpSpLocks/>
                </p:cNvGrpSpPr>
                <p:nvPr/>
              </p:nvGrpSpPr>
              <p:grpSpPr bwMode="auto">
                <a:xfrm>
                  <a:off x="1460" y="1186"/>
                  <a:ext cx="29" cy="51"/>
                  <a:chOff x="1215" y="1181"/>
                  <a:chExt cx="29" cy="51"/>
                </a:xfrm>
              </p:grpSpPr>
              <p:sp>
                <p:nvSpPr>
                  <p:cNvPr id="222125" name="Line 235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26" name="Oval 235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22" name="Group 2354"/>
                <p:cNvGrpSpPr>
                  <a:grpSpLocks/>
                </p:cNvGrpSpPr>
                <p:nvPr/>
              </p:nvGrpSpPr>
              <p:grpSpPr bwMode="auto">
                <a:xfrm>
                  <a:off x="1460" y="1147"/>
                  <a:ext cx="29" cy="50"/>
                  <a:chOff x="1215" y="1142"/>
                  <a:chExt cx="29" cy="50"/>
                </a:xfrm>
              </p:grpSpPr>
              <p:sp>
                <p:nvSpPr>
                  <p:cNvPr id="222123" name="Line 235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24" name="Oval 235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09" name="Group 2357"/>
              <p:cNvGrpSpPr>
                <a:grpSpLocks/>
              </p:cNvGrpSpPr>
              <p:nvPr/>
            </p:nvGrpSpPr>
            <p:grpSpPr bwMode="auto">
              <a:xfrm>
                <a:off x="1707" y="1142"/>
                <a:ext cx="29" cy="90"/>
                <a:chOff x="1215" y="1142"/>
                <a:chExt cx="29" cy="90"/>
              </a:xfrm>
            </p:grpSpPr>
            <p:grpSp>
              <p:nvGrpSpPr>
                <p:cNvPr id="222115" name="Group 2358"/>
                <p:cNvGrpSpPr>
                  <a:grpSpLocks/>
                </p:cNvGrpSpPr>
                <p:nvPr/>
              </p:nvGrpSpPr>
              <p:grpSpPr bwMode="auto">
                <a:xfrm>
                  <a:off x="1215" y="1181"/>
                  <a:ext cx="29" cy="51"/>
                  <a:chOff x="1215" y="1181"/>
                  <a:chExt cx="29" cy="51"/>
                </a:xfrm>
              </p:grpSpPr>
              <p:sp>
                <p:nvSpPr>
                  <p:cNvPr id="222119" name="Line 235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20" name="Oval 236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16" name="Group 2361"/>
                <p:cNvGrpSpPr>
                  <a:grpSpLocks/>
                </p:cNvGrpSpPr>
                <p:nvPr/>
              </p:nvGrpSpPr>
              <p:grpSpPr bwMode="auto">
                <a:xfrm>
                  <a:off x="1215" y="1142"/>
                  <a:ext cx="29" cy="50"/>
                  <a:chOff x="1215" y="1142"/>
                  <a:chExt cx="29" cy="50"/>
                </a:xfrm>
              </p:grpSpPr>
              <p:sp>
                <p:nvSpPr>
                  <p:cNvPr id="222117" name="Line 236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18" name="Oval 236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0" name="Group 2364"/>
              <p:cNvGrpSpPr>
                <a:grpSpLocks/>
              </p:cNvGrpSpPr>
              <p:nvPr/>
            </p:nvGrpSpPr>
            <p:grpSpPr bwMode="auto">
              <a:xfrm>
                <a:off x="1742" y="1142"/>
                <a:ext cx="29" cy="90"/>
                <a:chOff x="1250" y="1142"/>
                <a:chExt cx="29" cy="90"/>
              </a:xfrm>
            </p:grpSpPr>
            <p:grpSp>
              <p:nvGrpSpPr>
                <p:cNvPr id="222109" name="Group 2365"/>
                <p:cNvGrpSpPr>
                  <a:grpSpLocks/>
                </p:cNvGrpSpPr>
                <p:nvPr/>
              </p:nvGrpSpPr>
              <p:grpSpPr bwMode="auto">
                <a:xfrm>
                  <a:off x="1250" y="1181"/>
                  <a:ext cx="29" cy="51"/>
                  <a:chOff x="1215" y="1181"/>
                  <a:chExt cx="29" cy="51"/>
                </a:xfrm>
              </p:grpSpPr>
              <p:sp>
                <p:nvSpPr>
                  <p:cNvPr id="222113" name="Line 236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14" name="Oval 236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10" name="Group 2368"/>
                <p:cNvGrpSpPr>
                  <a:grpSpLocks/>
                </p:cNvGrpSpPr>
                <p:nvPr/>
              </p:nvGrpSpPr>
              <p:grpSpPr bwMode="auto">
                <a:xfrm>
                  <a:off x="1250" y="1142"/>
                  <a:ext cx="29" cy="50"/>
                  <a:chOff x="1215" y="1142"/>
                  <a:chExt cx="29" cy="50"/>
                </a:xfrm>
              </p:grpSpPr>
              <p:sp>
                <p:nvSpPr>
                  <p:cNvPr id="222111" name="Line 236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12" name="Oval 237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1" name="Group 2371"/>
              <p:cNvGrpSpPr>
                <a:grpSpLocks/>
              </p:cNvGrpSpPr>
              <p:nvPr/>
            </p:nvGrpSpPr>
            <p:grpSpPr bwMode="auto">
              <a:xfrm>
                <a:off x="1777" y="1142"/>
                <a:ext cx="29" cy="90"/>
                <a:chOff x="1285" y="1143"/>
                <a:chExt cx="29" cy="90"/>
              </a:xfrm>
            </p:grpSpPr>
            <p:grpSp>
              <p:nvGrpSpPr>
                <p:cNvPr id="222103" name="Group 2372"/>
                <p:cNvGrpSpPr>
                  <a:grpSpLocks/>
                </p:cNvGrpSpPr>
                <p:nvPr/>
              </p:nvGrpSpPr>
              <p:grpSpPr bwMode="auto">
                <a:xfrm>
                  <a:off x="1285" y="1182"/>
                  <a:ext cx="29" cy="51"/>
                  <a:chOff x="1215" y="1181"/>
                  <a:chExt cx="29" cy="51"/>
                </a:xfrm>
              </p:grpSpPr>
              <p:sp>
                <p:nvSpPr>
                  <p:cNvPr id="222107" name="Line 237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08" name="Oval 237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104" name="Group 2375"/>
                <p:cNvGrpSpPr>
                  <a:grpSpLocks/>
                </p:cNvGrpSpPr>
                <p:nvPr/>
              </p:nvGrpSpPr>
              <p:grpSpPr bwMode="auto">
                <a:xfrm>
                  <a:off x="1285" y="1143"/>
                  <a:ext cx="29" cy="50"/>
                  <a:chOff x="1215" y="1142"/>
                  <a:chExt cx="29" cy="50"/>
                </a:xfrm>
              </p:grpSpPr>
              <p:sp>
                <p:nvSpPr>
                  <p:cNvPr id="222105" name="Line 237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06" name="Oval 237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2" name="Group 2378"/>
              <p:cNvGrpSpPr>
                <a:grpSpLocks/>
              </p:cNvGrpSpPr>
              <p:nvPr/>
            </p:nvGrpSpPr>
            <p:grpSpPr bwMode="auto">
              <a:xfrm>
                <a:off x="1812" y="1142"/>
                <a:ext cx="29" cy="90"/>
                <a:chOff x="1320" y="1143"/>
                <a:chExt cx="29" cy="90"/>
              </a:xfrm>
            </p:grpSpPr>
            <p:grpSp>
              <p:nvGrpSpPr>
                <p:cNvPr id="222097" name="Group 2379"/>
                <p:cNvGrpSpPr>
                  <a:grpSpLocks/>
                </p:cNvGrpSpPr>
                <p:nvPr/>
              </p:nvGrpSpPr>
              <p:grpSpPr bwMode="auto">
                <a:xfrm>
                  <a:off x="1320" y="1182"/>
                  <a:ext cx="29" cy="51"/>
                  <a:chOff x="1215" y="1181"/>
                  <a:chExt cx="29" cy="51"/>
                </a:xfrm>
              </p:grpSpPr>
              <p:sp>
                <p:nvSpPr>
                  <p:cNvPr id="222101" name="Line 238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02" name="Oval 238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98" name="Group 2382"/>
                <p:cNvGrpSpPr>
                  <a:grpSpLocks/>
                </p:cNvGrpSpPr>
                <p:nvPr/>
              </p:nvGrpSpPr>
              <p:grpSpPr bwMode="auto">
                <a:xfrm>
                  <a:off x="1320" y="1143"/>
                  <a:ext cx="29" cy="50"/>
                  <a:chOff x="1215" y="1142"/>
                  <a:chExt cx="29" cy="50"/>
                </a:xfrm>
              </p:grpSpPr>
              <p:sp>
                <p:nvSpPr>
                  <p:cNvPr id="222099" name="Line 238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100" name="Oval 238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3" name="Group 2385"/>
              <p:cNvGrpSpPr>
                <a:grpSpLocks/>
              </p:cNvGrpSpPr>
              <p:nvPr/>
            </p:nvGrpSpPr>
            <p:grpSpPr bwMode="auto">
              <a:xfrm>
                <a:off x="1847" y="1142"/>
                <a:ext cx="29" cy="90"/>
                <a:chOff x="1355" y="1146"/>
                <a:chExt cx="29" cy="90"/>
              </a:xfrm>
            </p:grpSpPr>
            <p:grpSp>
              <p:nvGrpSpPr>
                <p:cNvPr id="222091" name="Group 2386"/>
                <p:cNvGrpSpPr>
                  <a:grpSpLocks/>
                </p:cNvGrpSpPr>
                <p:nvPr/>
              </p:nvGrpSpPr>
              <p:grpSpPr bwMode="auto">
                <a:xfrm>
                  <a:off x="1355" y="1185"/>
                  <a:ext cx="29" cy="51"/>
                  <a:chOff x="1215" y="1181"/>
                  <a:chExt cx="29" cy="51"/>
                </a:xfrm>
              </p:grpSpPr>
              <p:sp>
                <p:nvSpPr>
                  <p:cNvPr id="222095" name="Line 238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96" name="Oval 238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92" name="Group 2389"/>
                <p:cNvGrpSpPr>
                  <a:grpSpLocks/>
                </p:cNvGrpSpPr>
                <p:nvPr/>
              </p:nvGrpSpPr>
              <p:grpSpPr bwMode="auto">
                <a:xfrm>
                  <a:off x="1355" y="1146"/>
                  <a:ext cx="29" cy="50"/>
                  <a:chOff x="1215" y="1142"/>
                  <a:chExt cx="29" cy="50"/>
                </a:xfrm>
              </p:grpSpPr>
              <p:sp>
                <p:nvSpPr>
                  <p:cNvPr id="222093" name="Line 239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94" name="Oval 239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4" name="Group 2392"/>
              <p:cNvGrpSpPr>
                <a:grpSpLocks/>
              </p:cNvGrpSpPr>
              <p:nvPr/>
            </p:nvGrpSpPr>
            <p:grpSpPr bwMode="auto">
              <a:xfrm>
                <a:off x="1882" y="1142"/>
                <a:ext cx="29" cy="90"/>
                <a:chOff x="1390" y="1146"/>
                <a:chExt cx="29" cy="90"/>
              </a:xfrm>
            </p:grpSpPr>
            <p:grpSp>
              <p:nvGrpSpPr>
                <p:cNvPr id="222085" name="Group 2393"/>
                <p:cNvGrpSpPr>
                  <a:grpSpLocks/>
                </p:cNvGrpSpPr>
                <p:nvPr/>
              </p:nvGrpSpPr>
              <p:grpSpPr bwMode="auto">
                <a:xfrm>
                  <a:off x="1390" y="1185"/>
                  <a:ext cx="29" cy="51"/>
                  <a:chOff x="1215" y="1181"/>
                  <a:chExt cx="29" cy="51"/>
                </a:xfrm>
              </p:grpSpPr>
              <p:sp>
                <p:nvSpPr>
                  <p:cNvPr id="222089" name="Line 239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90" name="Oval 239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86" name="Group 2396"/>
                <p:cNvGrpSpPr>
                  <a:grpSpLocks/>
                </p:cNvGrpSpPr>
                <p:nvPr/>
              </p:nvGrpSpPr>
              <p:grpSpPr bwMode="auto">
                <a:xfrm>
                  <a:off x="1390" y="1146"/>
                  <a:ext cx="29" cy="50"/>
                  <a:chOff x="1215" y="1142"/>
                  <a:chExt cx="29" cy="50"/>
                </a:xfrm>
              </p:grpSpPr>
              <p:sp>
                <p:nvSpPr>
                  <p:cNvPr id="222087" name="Line 239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88" name="Oval 239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5" name="Group 2399"/>
              <p:cNvGrpSpPr>
                <a:grpSpLocks/>
              </p:cNvGrpSpPr>
              <p:nvPr/>
            </p:nvGrpSpPr>
            <p:grpSpPr bwMode="auto">
              <a:xfrm>
                <a:off x="1917" y="1142"/>
                <a:ext cx="29" cy="90"/>
                <a:chOff x="1425" y="1147"/>
                <a:chExt cx="29" cy="90"/>
              </a:xfrm>
            </p:grpSpPr>
            <p:grpSp>
              <p:nvGrpSpPr>
                <p:cNvPr id="222079" name="Group 2400"/>
                <p:cNvGrpSpPr>
                  <a:grpSpLocks/>
                </p:cNvGrpSpPr>
                <p:nvPr/>
              </p:nvGrpSpPr>
              <p:grpSpPr bwMode="auto">
                <a:xfrm>
                  <a:off x="1425" y="1186"/>
                  <a:ext cx="29" cy="51"/>
                  <a:chOff x="1215" y="1181"/>
                  <a:chExt cx="29" cy="51"/>
                </a:xfrm>
              </p:grpSpPr>
              <p:sp>
                <p:nvSpPr>
                  <p:cNvPr id="222083" name="Line 240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84" name="Oval 240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80" name="Group 2403"/>
                <p:cNvGrpSpPr>
                  <a:grpSpLocks/>
                </p:cNvGrpSpPr>
                <p:nvPr/>
              </p:nvGrpSpPr>
              <p:grpSpPr bwMode="auto">
                <a:xfrm>
                  <a:off x="1425" y="1147"/>
                  <a:ext cx="29" cy="50"/>
                  <a:chOff x="1215" y="1142"/>
                  <a:chExt cx="29" cy="50"/>
                </a:xfrm>
              </p:grpSpPr>
              <p:sp>
                <p:nvSpPr>
                  <p:cNvPr id="222081" name="Line 240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82" name="Oval 240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6" name="Group 2406"/>
              <p:cNvGrpSpPr>
                <a:grpSpLocks/>
              </p:cNvGrpSpPr>
              <p:nvPr/>
            </p:nvGrpSpPr>
            <p:grpSpPr bwMode="auto">
              <a:xfrm>
                <a:off x="1952" y="1142"/>
                <a:ext cx="29" cy="90"/>
                <a:chOff x="1460" y="1147"/>
                <a:chExt cx="29" cy="90"/>
              </a:xfrm>
            </p:grpSpPr>
            <p:grpSp>
              <p:nvGrpSpPr>
                <p:cNvPr id="222073" name="Group 2407"/>
                <p:cNvGrpSpPr>
                  <a:grpSpLocks/>
                </p:cNvGrpSpPr>
                <p:nvPr/>
              </p:nvGrpSpPr>
              <p:grpSpPr bwMode="auto">
                <a:xfrm>
                  <a:off x="1460" y="1186"/>
                  <a:ext cx="29" cy="51"/>
                  <a:chOff x="1215" y="1181"/>
                  <a:chExt cx="29" cy="51"/>
                </a:xfrm>
              </p:grpSpPr>
              <p:sp>
                <p:nvSpPr>
                  <p:cNvPr id="222077" name="Line 240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78" name="Oval 240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74" name="Group 2410"/>
                <p:cNvGrpSpPr>
                  <a:grpSpLocks/>
                </p:cNvGrpSpPr>
                <p:nvPr/>
              </p:nvGrpSpPr>
              <p:grpSpPr bwMode="auto">
                <a:xfrm>
                  <a:off x="1460" y="1147"/>
                  <a:ext cx="29" cy="50"/>
                  <a:chOff x="1215" y="1142"/>
                  <a:chExt cx="29" cy="50"/>
                </a:xfrm>
              </p:grpSpPr>
              <p:sp>
                <p:nvSpPr>
                  <p:cNvPr id="222075" name="Line 241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76" name="Oval 241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7" name="Group 2413"/>
              <p:cNvGrpSpPr>
                <a:grpSpLocks/>
              </p:cNvGrpSpPr>
              <p:nvPr/>
            </p:nvGrpSpPr>
            <p:grpSpPr bwMode="auto">
              <a:xfrm>
                <a:off x="1987" y="1142"/>
                <a:ext cx="29" cy="90"/>
                <a:chOff x="1215" y="1142"/>
                <a:chExt cx="29" cy="90"/>
              </a:xfrm>
            </p:grpSpPr>
            <p:grpSp>
              <p:nvGrpSpPr>
                <p:cNvPr id="222067" name="Group 2414"/>
                <p:cNvGrpSpPr>
                  <a:grpSpLocks/>
                </p:cNvGrpSpPr>
                <p:nvPr/>
              </p:nvGrpSpPr>
              <p:grpSpPr bwMode="auto">
                <a:xfrm>
                  <a:off x="1215" y="1181"/>
                  <a:ext cx="29" cy="51"/>
                  <a:chOff x="1215" y="1181"/>
                  <a:chExt cx="29" cy="51"/>
                </a:xfrm>
              </p:grpSpPr>
              <p:sp>
                <p:nvSpPr>
                  <p:cNvPr id="222071" name="Line 241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72" name="Oval 241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68" name="Group 2417"/>
                <p:cNvGrpSpPr>
                  <a:grpSpLocks/>
                </p:cNvGrpSpPr>
                <p:nvPr/>
              </p:nvGrpSpPr>
              <p:grpSpPr bwMode="auto">
                <a:xfrm>
                  <a:off x="1215" y="1142"/>
                  <a:ext cx="29" cy="50"/>
                  <a:chOff x="1215" y="1142"/>
                  <a:chExt cx="29" cy="50"/>
                </a:xfrm>
              </p:grpSpPr>
              <p:sp>
                <p:nvSpPr>
                  <p:cNvPr id="222069" name="Line 241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70" name="Oval 241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8" name="Group 2420"/>
              <p:cNvGrpSpPr>
                <a:grpSpLocks/>
              </p:cNvGrpSpPr>
              <p:nvPr/>
            </p:nvGrpSpPr>
            <p:grpSpPr bwMode="auto">
              <a:xfrm>
                <a:off x="2022" y="1142"/>
                <a:ext cx="29" cy="90"/>
                <a:chOff x="1250" y="1142"/>
                <a:chExt cx="29" cy="90"/>
              </a:xfrm>
            </p:grpSpPr>
            <p:grpSp>
              <p:nvGrpSpPr>
                <p:cNvPr id="222061" name="Group 2421"/>
                <p:cNvGrpSpPr>
                  <a:grpSpLocks/>
                </p:cNvGrpSpPr>
                <p:nvPr/>
              </p:nvGrpSpPr>
              <p:grpSpPr bwMode="auto">
                <a:xfrm>
                  <a:off x="1250" y="1181"/>
                  <a:ext cx="29" cy="51"/>
                  <a:chOff x="1215" y="1181"/>
                  <a:chExt cx="29" cy="51"/>
                </a:xfrm>
              </p:grpSpPr>
              <p:sp>
                <p:nvSpPr>
                  <p:cNvPr id="222065" name="Line 242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66" name="Oval 242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62" name="Group 2424"/>
                <p:cNvGrpSpPr>
                  <a:grpSpLocks/>
                </p:cNvGrpSpPr>
                <p:nvPr/>
              </p:nvGrpSpPr>
              <p:grpSpPr bwMode="auto">
                <a:xfrm>
                  <a:off x="1250" y="1142"/>
                  <a:ext cx="29" cy="50"/>
                  <a:chOff x="1215" y="1142"/>
                  <a:chExt cx="29" cy="50"/>
                </a:xfrm>
              </p:grpSpPr>
              <p:sp>
                <p:nvSpPr>
                  <p:cNvPr id="222063" name="Line 242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64" name="Oval 242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19" name="Group 2427"/>
              <p:cNvGrpSpPr>
                <a:grpSpLocks/>
              </p:cNvGrpSpPr>
              <p:nvPr/>
            </p:nvGrpSpPr>
            <p:grpSpPr bwMode="auto">
              <a:xfrm>
                <a:off x="2057" y="1142"/>
                <a:ext cx="29" cy="90"/>
                <a:chOff x="1285" y="1143"/>
                <a:chExt cx="29" cy="90"/>
              </a:xfrm>
            </p:grpSpPr>
            <p:grpSp>
              <p:nvGrpSpPr>
                <p:cNvPr id="222055" name="Group 2428"/>
                <p:cNvGrpSpPr>
                  <a:grpSpLocks/>
                </p:cNvGrpSpPr>
                <p:nvPr/>
              </p:nvGrpSpPr>
              <p:grpSpPr bwMode="auto">
                <a:xfrm>
                  <a:off x="1285" y="1182"/>
                  <a:ext cx="29" cy="51"/>
                  <a:chOff x="1215" y="1181"/>
                  <a:chExt cx="29" cy="51"/>
                </a:xfrm>
              </p:grpSpPr>
              <p:sp>
                <p:nvSpPr>
                  <p:cNvPr id="222059" name="Line 242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60" name="Oval 243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56" name="Group 2431"/>
                <p:cNvGrpSpPr>
                  <a:grpSpLocks/>
                </p:cNvGrpSpPr>
                <p:nvPr/>
              </p:nvGrpSpPr>
              <p:grpSpPr bwMode="auto">
                <a:xfrm>
                  <a:off x="1285" y="1143"/>
                  <a:ext cx="29" cy="50"/>
                  <a:chOff x="1215" y="1142"/>
                  <a:chExt cx="29" cy="50"/>
                </a:xfrm>
              </p:grpSpPr>
              <p:sp>
                <p:nvSpPr>
                  <p:cNvPr id="222057" name="Line 243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58" name="Oval 243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20" name="Group 2434"/>
              <p:cNvGrpSpPr>
                <a:grpSpLocks/>
              </p:cNvGrpSpPr>
              <p:nvPr/>
            </p:nvGrpSpPr>
            <p:grpSpPr bwMode="auto">
              <a:xfrm>
                <a:off x="2092" y="1142"/>
                <a:ext cx="29" cy="90"/>
                <a:chOff x="1320" y="1143"/>
                <a:chExt cx="29" cy="90"/>
              </a:xfrm>
            </p:grpSpPr>
            <p:grpSp>
              <p:nvGrpSpPr>
                <p:cNvPr id="222049" name="Group 2435"/>
                <p:cNvGrpSpPr>
                  <a:grpSpLocks/>
                </p:cNvGrpSpPr>
                <p:nvPr/>
              </p:nvGrpSpPr>
              <p:grpSpPr bwMode="auto">
                <a:xfrm>
                  <a:off x="1320" y="1182"/>
                  <a:ext cx="29" cy="51"/>
                  <a:chOff x="1215" y="1181"/>
                  <a:chExt cx="29" cy="51"/>
                </a:xfrm>
              </p:grpSpPr>
              <p:sp>
                <p:nvSpPr>
                  <p:cNvPr id="222053" name="Line 243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54" name="Oval 243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50" name="Group 2438"/>
                <p:cNvGrpSpPr>
                  <a:grpSpLocks/>
                </p:cNvGrpSpPr>
                <p:nvPr/>
              </p:nvGrpSpPr>
              <p:grpSpPr bwMode="auto">
                <a:xfrm>
                  <a:off x="1320" y="1143"/>
                  <a:ext cx="29" cy="50"/>
                  <a:chOff x="1215" y="1142"/>
                  <a:chExt cx="29" cy="50"/>
                </a:xfrm>
              </p:grpSpPr>
              <p:sp>
                <p:nvSpPr>
                  <p:cNvPr id="222051" name="Line 243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52" name="Oval 244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21" name="Group 2441"/>
              <p:cNvGrpSpPr>
                <a:grpSpLocks/>
              </p:cNvGrpSpPr>
              <p:nvPr/>
            </p:nvGrpSpPr>
            <p:grpSpPr bwMode="auto">
              <a:xfrm>
                <a:off x="2127" y="1142"/>
                <a:ext cx="29" cy="90"/>
                <a:chOff x="1355" y="1146"/>
                <a:chExt cx="29" cy="90"/>
              </a:xfrm>
            </p:grpSpPr>
            <p:grpSp>
              <p:nvGrpSpPr>
                <p:cNvPr id="222043" name="Group 2442"/>
                <p:cNvGrpSpPr>
                  <a:grpSpLocks/>
                </p:cNvGrpSpPr>
                <p:nvPr/>
              </p:nvGrpSpPr>
              <p:grpSpPr bwMode="auto">
                <a:xfrm>
                  <a:off x="1355" y="1185"/>
                  <a:ext cx="29" cy="51"/>
                  <a:chOff x="1215" y="1181"/>
                  <a:chExt cx="29" cy="51"/>
                </a:xfrm>
              </p:grpSpPr>
              <p:sp>
                <p:nvSpPr>
                  <p:cNvPr id="222047" name="Line 244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48" name="Oval 244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44" name="Group 2445"/>
                <p:cNvGrpSpPr>
                  <a:grpSpLocks/>
                </p:cNvGrpSpPr>
                <p:nvPr/>
              </p:nvGrpSpPr>
              <p:grpSpPr bwMode="auto">
                <a:xfrm>
                  <a:off x="1355" y="1146"/>
                  <a:ext cx="29" cy="50"/>
                  <a:chOff x="1215" y="1142"/>
                  <a:chExt cx="29" cy="50"/>
                </a:xfrm>
              </p:grpSpPr>
              <p:sp>
                <p:nvSpPr>
                  <p:cNvPr id="222045" name="Line 244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46" name="Oval 244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22" name="Group 2448"/>
              <p:cNvGrpSpPr>
                <a:grpSpLocks/>
              </p:cNvGrpSpPr>
              <p:nvPr/>
            </p:nvGrpSpPr>
            <p:grpSpPr bwMode="auto">
              <a:xfrm>
                <a:off x="2162" y="1142"/>
                <a:ext cx="29" cy="90"/>
                <a:chOff x="1390" y="1146"/>
                <a:chExt cx="29" cy="90"/>
              </a:xfrm>
            </p:grpSpPr>
            <p:grpSp>
              <p:nvGrpSpPr>
                <p:cNvPr id="222037" name="Group 2449"/>
                <p:cNvGrpSpPr>
                  <a:grpSpLocks/>
                </p:cNvGrpSpPr>
                <p:nvPr/>
              </p:nvGrpSpPr>
              <p:grpSpPr bwMode="auto">
                <a:xfrm>
                  <a:off x="1390" y="1185"/>
                  <a:ext cx="29" cy="51"/>
                  <a:chOff x="1215" y="1181"/>
                  <a:chExt cx="29" cy="51"/>
                </a:xfrm>
              </p:grpSpPr>
              <p:sp>
                <p:nvSpPr>
                  <p:cNvPr id="222041" name="Line 245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42" name="Oval 245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38" name="Group 2452"/>
                <p:cNvGrpSpPr>
                  <a:grpSpLocks/>
                </p:cNvGrpSpPr>
                <p:nvPr/>
              </p:nvGrpSpPr>
              <p:grpSpPr bwMode="auto">
                <a:xfrm>
                  <a:off x="1390" y="1146"/>
                  <a:ext cx="29" cy="50"/>
                  <a:chOff x="1215" y="1142"/>
                  <a:chExt cx="29" cy="50"/>
                </a:xfrm>
              </p:grpSpPr>
              <p:sp>
                <p:nvSpPr>
                  <p:cNvPr id="222039" name="Line 245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40" name="Oval 245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23" name="Group 2455"/>
              <p:cNvGrpSpPr>
                <a:grpSpLocks/>
              </p:cNvGrpSpPr>
              <p:nvPr/>
            </p:nvGrpSpPr>
            <p:grpSpPr bwMode="auto">
              <a:xfrm>
                <a:off x="2197" y="1142"/>
                <a:ext cx="29" cy="90"/>
                <a:chOff x="1425" y="1147"/>
                <a:chExt cx="29" cy="90"/>
              </a:xfrm>
            </p:grpSpPr>
            <p:grpSp>
              <p:nvGrpSpPr>
                <p:cNvPr id="222031" name="Group 2456"/>
                <p:cNvGrpSpPr>
                  <a:grpSpLocks/>
                </p:cNvGrpSpPr>
                <p:nvPr/>
              </p:nvGrpSpPr>
              <p:grpSpPr bwMode="auto">
                <a:xfrm>
                  <a:off x="1425" y="1186"/>
                  <a:ext cx="29" cy="51"/>
                  <a:chOff x="1215" y="1181"/>
                  <a:chExt cx="29" cy="51"/>
                </a:xfrm>
              </p:grpSpPr>
              <p:sp>
                <p:nvSpPr>
                  <p:cNvPr id="222035" name="Line 245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36" name="Oval 245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32" name="Group 2459"/>
                <p:cNvGrpSpPr>
                  <a:grpSpLocks/>
                </p:cNvGrpSpPr>
                <p:nvPr/>
              </p:nvGrpSpPr>
              <p:grpSpPr bwMode="auto">
                <a:xfrm>
                  <a:off x="1425" y="1147"/>
                  <a:ext cx="29" cy="50"/>
                  <a:chOff x="1215" y="1142"/>
                  <a:chExt cx="29" cy="50"/>
                </a:xfrm>
              </p:grpSpPr>
              <p:sp>
                <p:nvSpPr>
                  <p:cNvPr id="222033" name="Line 246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34" name="Oval 246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2024" name="Group 2462"/>
              <p:cNvGrpSpPr>
                <a:grpSpLocks/>
              </p:cNvGrpSpPr>
              <p:nvPr/>
            </p:nvGrpSpPr>
            <p:grpSpPr bwMode="auto">
              <a:xfrm>
                <a:off x="2233" y="1142"/>
                <a:ext cx="29" cy="90"/>
                <a:chOff x="1460" y="1147"/>
                <a:chExt cx="29" cy="90"/>
              </a:xfrm>
            </p:grpSpPr>
            <p:grpSp>
              <p:nvGrpSpPr>
                <p:cNvPr id="222025" name="Group 2463"/>
                <p:cNvGrpSpPr>
                  <a:grpSpLocks/>
                </p:cNvGrpSpPr>
                <p:nvPr/>
              </p:nvGrpSpPr>
              <p:grpSpPr bwMode="auto">
                <a:xfrm>
                  <a:off x="1460" y="1186"/>
                  <a:ext cx="29" cy="51"/>
                  <a:chOff x="1215" y="1181"/>
                  <a:chExt cx="29" cy="51"/>
                </a:xfrm>
              </p:grpSpPr>
              <p:sp>
                <p:nvSpPr>
                  <p:cNvPr id="222029" name="Line 246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30" name="Oval 246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2026" name="Group 2466"/>
                <p:cNvGrpSpPr>
                  <a:grpSpLocks/>
                </p:cNvGrpSpPr>
                <p:nvPr/>
              </p:nvGrpSpPr>
              <p:grpSpPr bwMode="auto">
                <a:xfrm>
                  <a:off x="1460" y="1147"/>
                  <a:ext cx="29" cy="50"/>
                  <a:chOff x="1215" y="1142"/>
                  <a:chExt cx="29" cy="50"/>
                </a:xfrm>
              </p:grpSpPr>
              <p:sp>
                <p:nvSpPr>
                  <p:cNvPr id="222027" name="Line 246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2028" name="Oval 246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nvGrpSpPr>
            <p:cNvPr id="221345" name="Group 2469"/>
            <p:cNvGrpSpPr>
              <a:grpSpLocks/>
            </p:cNvGrpSpPr>
            <p:nvPr/>
          </p:nvGrpSpPr>
          <p:grpSpPr bwMode="auto">
            <a:xfrm>
              <a:off x="3184" y="175"/>
              <a:ext cx="1116" cy="90"/>
              <a:chOff x="1146" y="1142"/>
              <a:chExt cx="1116" cy="90"/>
            </a:xfrm>
          </p:grpSpPr>
          <p:grpSp>
            <p:nvGrpSpPr>
              <p:cNvPr id="221769" name="Group 2470"/>
              <p:cNvGrpSpPr>
                <a:grpSpLocks/>
              </p:cNvGrpSpPr>
              <p:nvPr/>
            </p:nvGrpSpPr>
            <p:grpSpPr bwMode="auto">
              <a:xfrm>
                <a:off x="1146" y="1142"/>
                <a:ext cx="29" cy="90"/>
                <a:chOff x="1215" y="1142"/>
                <a:chExt cx="29" cy="90"/>
              </a:xfrm>
            </p:grpSpPr>
            <p:grpSp>
              <p:nvGrpSpPr>
                <p:cNvPr id="221987" name="Group 2471"/>
                <p:cNvGrpSpPr>
                  <a:grpSpLocks/>
                </p:cNvGrpSpPr>
                <p:nvPr/>
              </p:nvGrpSpPr>
              <p:grpSpPr bwMode="auto">
                <a:xfrm>
                  <a:off x="1215" y="1181"/>
                  <a:ext cx="29" cy="51"/>
                  <a:chOff x="1215" y="1181"/>
                  <a:chExt cx="29" cy="51"/>
                </a:xfrm>
              </p:grpSpPr>
              <p:sp>
                <p:nvSpPr>
                  <p:cNvPr id="221991" name="Line 247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92" name="Oval 247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88" name="Group 2474"/>
                <p:cNvGrpSpPr>
                  <a:grpSpLocks/>
                </p:cNvGrpSpPr>
                <p:nvPr/>
              </p:nvGrpSpPr>
              <p:grpSpPr bwMode="auto">
                <a:xfrm>
                  <a:off x="1215" y="1142"/>
                  <a:ext cx="29" cy="50"/>
                  <a:chOff x="1215" y="1142"/>
                  <a:chExt cx="29" cy="50"/>
                </a:xfrm>
              </p:grpSpPr>
              <p:sp>
                <p:nvSpPr>
                  <p:cNvPr id="221989" name="Line 247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90" name="Oval 247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0" name="Group 2477"/>
              <p:cNvGrpSpPr>
                <a:grpSpLocks/>
              </p:cNvGrpSpPr>
              <p:nvPr/>
            </p:nvGrpSpPr>
            <p:grpSpPr bwMode="auto">
              <a:xfrm>
                <a:off x="1181" y="1142"/>
                <a:ext cx="29" cy="90"/>
                <a:chOff x="1250" y="1142"/>
                <a:chExt cx="29" cy="90"/>
              </a:xfrm>
            </p:grpSpPr>
            <p:grpSp>
              <p:nvGrpSpPr>
                <p:cNvPr id="221981" name="Group 2478"/>
                <p:cNvGrpSpPr>
                  <a:grpSpLocks/>
                </p:cNvGrpSpPr>
                <p:nvPr/>
              </p:nvGrpSpPr>
              <p:grpSpPr bwMode="auto">
                <a:xfrm>
                  <a:off x="1250" y="1181"/>
                  <a:ext cx="29" cy="51"/>
                  <a:chOff x="1215" y="1181"/>
                  <a:chExt cx="29" cy="51"/>
                </a:xfrm>
              </p:grpSpPr>
              <p:sp>
                <p:nvSpPr>
                  <p:cNvPr id="221985" name="Line 247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86" name="Oval 248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82" name="Group 2481"/>
                <p:cNvGrpSpPr>
                  <a:grpSpLocks/>
                </p:cNvGrpSpPr>
                <p:nvPr/>
              </p:nvGrpSpPr>
              <p:grpSpPr bwMode="auto">
                <a:xfrm>
                  <a:off x="1250" y="1142"/>
                  <a:ext cx="29" cy="50"/>
                  <a:chOff x="1215" y="1142"/>
                  <a:chExt cx="29" cy="50"/>
                </a:xfrm>
              </p:grpSpPr>
              <p:sp>
                <p:nvSpPr>
                  <p:cNvPr id="221983" name="Line 248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84" name="Oval 248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1" name="Group 2484"/>
              <p:cNvGrpSpPr>
                <a:grpSpLocks/>
              </p:cNvGrpSpPr>
              <p:nvPr/>
            </p:nvGrpSpPr>
            <p:grpSpPr bwMode="auto">
              <a:xfrm>
                <a:off x="1216" y="1142"/>
                <a:ext cx="29" cy="90"/>
                <a:chOff x="1285" y="1143"/>
                <a:chExt cx="29" cy="90"/>
              </a:xfrm>
            </p:grpSpPr>
            <p:grpSp>
              <p:nvGrpSpPr>
                <p:cNvPr id="221975" name="Group 2485"/>
                <p:cNvGrpSpPr>
                  <a:grpSpLocks/>
                </p:cNvGrpSpPr>
                <p:nvPr/>
              </p:nvGrpSpPr>
              <p:grpSpPr bwMode="auto">
                <a:xfrm>
                  <a:off x="1285" y="1182"/>
                  <a:ext cx="29" cy="51"/>
                  <a:chOff x="1215" y="1181"/>
                  <a:chExt cx="29" cy="51"/>
                </a:xfrm>
              </p:grpSpPr>
              <p:sp>
                <p:nvSpPr>
                  <p:cNvPr id="221979" name="Line 248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80" name="Oval 248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76" name="Group 2488"/>
                <p:cNvGrpSpPr>
                  <a:grpSpLocks/>
                </p:cNvGrpSpPr>
                <p:nvPr/>
              </p:nvGrpSpPr>
              <p:grpSpPr bwMode="auto">
                <a:xfrm>
                  <a:off x="1285" y="1143"/>
                  <a:ext cx="29" cy="50"/>
                  <a:chOff x="1215" y="1142"/>
                  <a:chExt cx="29" cy="50"/>
                </a:xfrm>
              </p:grpSpPr>
              <p:sp>
                <p:nvSpPr>
                  <p:cNvPr id="221977" name="Line 248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78" name="Oval 249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2" name="Group 2491"/>
              <p:cNvGrpSpPr>
                <a:grpSpLocks/>
              </p:cNvGrpSpPr>
              <p:nvPr/>
            </p:nvGrpSpPr>
            <p:grpSpPr bwMode="auto">
              <a:xfrm>
                <a:off x="1251" y="1142"/>
                <a:ext cx="29" cy="90"/>
                <a:chOff x="1320" y="1143"/>
                <a:chExt cx="29" cy="90"/>
              </a:xfrm>
            </p:grpSpPr>
            <p:grpSp>
              <p:nvGrpSpPr>
                <p:cNvPr id="221969" name="Group 2492"/>
                <p:cNvGrpSpPr>
                  <a:grpSpLocks/>
                </p:cNvGrpSpPr>
                <p:nvPr/>
              </p:nvGrpSpPr>
              <p:grpSpPr bwMode="auto">
                <a:xfrm>
                  <a:off x="1320" y="1182"/>
                  <a:ext cx="29" cy="51"/>
                  <a:chOff x="1215" y="1181"/>
                  <a:chExt cx="29" cy="51"/>
                </a:xfrm>
              </p:grpSpPr>
              <p:sp>
                <p:nvSpPr>
                  <p:cNvPr id="221973" name="Line 249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74" name="Oval 249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70" name="Group 2495"/>
                <p:cNvGrpSpPr>
                  <a:grpSpLocks/>
                </p:cNvGrpSpPr>
                <p:nvPr/>
              </p:nvGrpSpPr>
              <p:grpSpPr bwMode="auto">
                <a:xfrm>
                  <a:off x="1320" y="1143"/>
                  <a:ext cx="29" cy="50"/>
                  <a:chOff x="1215" y="1142"/>
                  <a:chExt cx="29" cy="50"/>
                </a:xfrm>
              </p:grpSpPr>
              <p:sp>
                <p:nvSpPr>
                  <p:cNvPr id="221971" name="Line 249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72" name="Oval 249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3" name="Group 2498"/>
              <p:cNvGrpSpPr>
                <a:grpSpLocks/>
              </p:cNvGrpSpPr>
              <p:nvPr/>
            </p:nvGrpSpPr>
            <p:grpSpPr bwMode="auto">
              <a:xfrm>
                <a:off x="1286" y="1142"/>
                <a:ext cx="29" cy="90"/>
                <a:chOff x="1355" y="1146"/>
                <a:chExt cx="29" cy="90"/>
              </a:xfrm>
            </p:grpSpPr>
            <p:grpSp>
              <p:nvGrpSpPr>
                <p:cNvPr id="221963" name="Group 2499"/>
                <p:cNvGrpSpPr>
                  <a:grpSpLocks/>
                </p:cNvGrpSpPr>
                <p:nvPr/>
              </p:nvGrpSpPr>
              <p:grpSpPr bwMode="auto">
                <a:xfrm>
                  <a:off x="1355" y="1185"/>
                  <a:ext cx="29" cy="51"/>
                  <a:chOff x="1215" y="1181"/>
                  <a:chExt cx="29" cy="51"/>
                </a:xfrm>
              </p:grpSpPr>
              <p:sp>
                <p:nvSpPr>
                  <p:cNvPr id="221967" name="Line 250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68" name="Oval 250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64" name="Group 2502"/>
                <p:cNvGrpSpPr>
                  <a:grpSpLocks/>
                </p:cNvGrpSpPr>
                <p:nvPr/>
              </p:nvGrpSpPr>
              <p:grpSpPr bwMode="auto">
                <a:xfrm>
                  <a:off x="1355" y="1146"/>
                  <a:ext cx="29" cy="50"/>
                  <a:chOff x="1215" y="1142"/>
                  <a:chExt cx="29" cy="50"/>
                </a:xfrm>
              </p:grpSpPr>
              <p:sp>
                <p:nvSpPr>
                  <p:cNvPr id="221965" name="Line 250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66" name="Oval 250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4" name="Group 2505"/>
              <p:cNvGrpSpPr>
                <a:grpSpLocks/>
              </p:cNvGrpSpPr>
              <p:nvPr/>
            </p:nvGrpSpPr>
            <p:grpSpPr bwMode="auto">
              <a:xfrm>
                <a:off x="1321" y="1142"/>
                <a:ext cx="29" cy="90"/>
                <a:chOff x="1390" y="1146"/>
                <a:chExt cx="29" cy="90"/>
              </a:xfrm>
            </p:grpSpPr>
            <p:grpSp>
              <p:nvGrpSpPr>
                <p:cNvPr id="221957" name="Group 2506"/>
                <p:cNvGrpSpPr>
                  <a:grpSpLocks/>
                </p:cNvGrpSpPr>
                <p:nvPr/>
              </p:nvGrpSpPr>
              <p:grpSpPr bwMode="auto">
                <a:xfrm>
                  <a:off x="1390" y="1185"/>
                  <a:ext cx="29" cy="51"/>
                  <a:chOff x="1215" y="1181"/>
                  <a:chExt cx="29" cy="51"/>
                </a:xfrm>
              </p:grpSpPr>
              <p:sp>
                <p:nvSpPr>
                  <p:cNvPr id="221961" name="Line 250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62" name="Oval 250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58" name="Group 2509"/>
                <p:cNvGrpSpPr>
                  <a:grpSpLocks/>
                </p:cNvGrpSpPr>
                <p:nvPr/>
              </p:nvGrpSpPr>
              <p:grpSpPr bwMode="auto">
                <a:xfrm>
                  <a:off x="1390" y="1146"/>
                  <a:ext cx="29" cy="50"/>
                  <a:chOff x="1215" y="1142"/>
                  <a:chExt cx="29" cy="50"/>
                </a:xfrm>
              </p:grpSpPr>
              <p:sp>
                <p:nvSpPr>
                  <p:cNvPr id="221959" name="Line 251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60" name="Oval 251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5" name="Group 2512"/>
              <p:cNvGrpSpPr>
                <a:grpSpLocks/>
              </p:cNvGrpSpPr>
              <p:nvPr/>
            </p:nvGrpSpPr>
            <p:grpSpPr bwMode="auto">
              <a:xfrm>
                <a:off x="1356" y="1142"/>
                <a:ext cx="29" cy="90"/>
                <a:chOff x="1425" y="1147"/>
                <a:chExt cx="29" cy="90"/>
              </a:xfrm>
            </p:grpSpPr>
            <p:grpSp>
              <p:nvGrpSpPr>
                <p:cNvPr id="221951" name="Group 2513"/>
                <p:cNvGrpSpPr>
                  <a:grpSpLocks/>
                </p:cNvGrpSpPr>
                <p:nvPr/>
              </p:nvGrpSpPr>
              <p:grpSpPr bwMode="auto">
                <a:xfrm>
                  <a:off x="1425" y="1186"/>
                  <a:ext cx="29" cy="51"/>
                  <a:chOff x="1215" y="1181"/>
                  <a:chExt cx="29" cy="51"/>
                </a:xfrm>
              </p:grpSpPr>
              <p:sp>
                <p:nvSpPr>
                  <p:cNvPr id="221955" name="Line 251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56" name="Oval 251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52" name="Group 2516"/>
                <p:cNvGrpSpPr>
                  <a:grpSpLocks/>
                </p:cNvGrpSpPr>
                <p:nvPr/>
              </p:nvGrpSpPr>
              <p:grpSpPr bwMode="auto">
                <a:xfrm>
                  <a:off x="1425" y="1147"/>
                  <a:ext cx="29" cy="50"/>
                  <a:chOff x="1215" y="1142"/>
                  <a:chExt cx="29" cy="50"/>
                </a:xfrm>
              </p:grpSpPr>
              <p:sp>
                <p:nvSpPr>
                  <p:cNvPr id="221953" name="Line 251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54" name="Oval 251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6" name="Group 2519"/>
              <p:cNvGrpSpPr>
                <a:grpSpLocks/>
              </p:cNvGrpSpPr>
              <p:nvPr/>
            </p:nvGrpSpPr>
            <p:grpSpPr bwMode="auto">
              <a:xfrm>
                <a:off x="1391" y="1142"/>
                <a:ext cx="29" cy="90"/>
                <a:chOff x="1460" y="1147"/>
                <a:chExt cx="29" cy="90"/>
              </a:xfrm>
            </p:grpSpPr>
            <p:grpSp>
              <p:nvGrpSpPr>
                <p:cNvPr id="221945" name="Group 2520"/>
                <p:cNvGrpSpPr>
                  <a:grpSpLocks/>
                </p:cNvGrpSpPr>
                <p:nvPr/>
              </p:nvGrpSpPr>
              <p:grpSpPr bwMode="auto">
                <a:xfrm>
                  <a:off x="1460" y="1186"/>
                  <a:ext cx="29" cy="51"/>
                  <a:chOff x="1215" y="1181"/>
                  <a:chExt cx="29" cy="51"/>
                </a:xfrm>
              </p:grpSpPr>
              <p:sp>
                <p:nvSpPr>
                  <p:cNvPr id="221949" name="Line 252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50" name="Oval 25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46" name="Group 2523"/>
                <p:cNvGrpSpPr>
                  <a:grpSpLocks/>
                </p:cNvGrpSpPr>
                <p:nvPr/>
              </p:nvGrpSpPr>
              <p:grpSpPr bwMode="auto">
                <a:xfrm>
                  <a:off x="1460" y="1147"/>
                  <a:ext cx="29" cy="50"/>
                  <a:chOff x="1215" y="1142"/>
                  <a:chExt cx="29" cy="50"/>
                </a:xfrm>
              </p:grpSpPr>
              <p:sp>
                <p:nvSpPr>
                  <p:cNvPr id="221947" name="Line 252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48" name="Oval 25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7" name="Group 2526"/>
              <p:cNvGrpSpPr>
                <a:grpSpLocks/>
              </p:cNvGrpSpPr>
              <p:nvPr/>
            </p:nvGrpSpPr>
            <p:grpSpPr bwMode="auto">
              <a:xfrm>
                <a:off x="1426" y="1142"/>
                <a:ext cx="29" cy="90"/>
                <a:chOff x="1215" y="1142"/>
                <a:chExt cx="29" cy="90"/>
              </a:xfrm>
            </p:grpSpPr>
            <p:grpSp>
              <p:nvGrpSpPr>
                <p:cNvPr id="221939" name="Group 2527"/>
                <p:cNvGrpSpPr>
                  <a:grpSpLocks/>
                </p:cNvGrpSpPr>
                <p:nvPr/>
              </p:nvGrpSpPr>
              <p:grpSpPr bwMode="auto">
                <a:xfrm>
                  <a:off x="1215" y="1181"/>
                  <a:ext cx="29" cy="51"/>
                  <a:chOff x="1215" y="1181"/>
                  <a:chExt cx="29" cy="51"/>
                </a:xfrm>
              </p:grpSpPr>
              <p:sp>
                <p:nvSpPr>
                  <p:cNvPr id="221943" name="Line 252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44" name="Oval 25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40" name="Group 2530"/>
                <p:cNvGrpSpPr>
                  <a:grpSpLocks/>
                </p:cNvGrpSpPr>
                <p:nvPr/>
              </p:nvGrpSpPr>
              <p:grpSpPr bwMode="auto">
                <a:xfrm>
                  <a:off x="1215" y="1142"/>
                  <a:ext cx="29" cy="50"/>
                  <a:chOff x="1215" y="1142"/>
                  <a:chExt cx="29" cy="50"/>
                </a:xfrm>
              </p:grpSpPr>
              <p:sp>
                <p:nvSpPr>
                  <p:cNvPr id="221941" name="Line 253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42" name="Oval 253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8" name="Group 2533"/>
              <p:cNvGrpSpPr>
                <a:grpSpLocks/>
              </p:cNvGrpSpPr>
              <p:nvPr/>
            </p:nvGrpSpPr>
            <p:grpSpPr bwMode="auto">
              <a:xfrm>
                <a:off x="1461" y="1142"/>
                <a:ext cx="29" cy="90"/>
                <a:chOff x="1250" y="1142"/>
                <a:chExt cx="29" cy="90"/>
              </a:xfrm>
            </p:grpSpPr>
            <p:grpSp>
              <p:nvGrpSpPr>
                <p:cNvPr id="221933" name="Group 2534"/>
                <p:cNvGrpSpPr>
                  <a:grpSpLocks/>
                </p:cNvGrpSpPr>
                <p:nvPr/>
              </p:nvGrpSpPr>
              <p:grpSpPr bwMode="auto">
                <a:xfrm>
                  <a:off x="1250" y="1181"/>
                  <a:ext cx="29" cy="51"/>
                  <a:chOff x="1215" y="1181"/>
                  <a:chExt cx="29" cy="51"/>
                </a:xfrm>
              </p:grpSpPr>
              <p:sp>
                <p:nvSpPr>
                  <p:cNvPr id="221937" name="Line 253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38" name="Oval 253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34" name="Group 2537"/>
                <p:cNvGrpSpPr>
                  <a:grpSpLocks/>
                </p:cNvGrpSpPr>
                <p:nvPr/>
              </p:nvGrpSpPr>
              <p:grpSpPr bwMode="auto">
                <a:xfrm>
                  <a:off x="1250" y="1142"/>
                  <a:ext cx="29" cy="50"/>
                  <a:chOff x="1215" y="1142"/>
                  <a:chExt cx="29" cy="50"/>
                </a:xfrm>
              </p:grpSpPr>
              <p:sp>
                <p:nvSpPr>
                  <p:cNvPr id="221935" name="Line 253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36" name="Oval 253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79" name="Group 2540"/>
              <p:cNvGrpSpPr>
                <a:grpSpLocks/>
              </p:cNvGrpSpPr>
              <p:nvPr/>
            </p:nvGrpSpPr>
            <p:grpSpPr bwMode="auto">
              <a:xfrm>
                <a:off x="1496" y="1142"/>
                <a:ext cx="29" cy="90"/>
                <a:chOff x="1285" y="1143"/>
                <a:chExt cx="29" cy="90"/>
              </a:xfrm>
            </p:grpSpPr>
            <p:grpSp>
              <p:nvGrpSpPr>
                <p:cNvPr id="221927" name="Group 2541"/>
                <p:cNvGrpSpPr>
                  <a:grpSpLocks/>
                </p:cNvGrpSpPr>
                <p:nvPr/>
              </p:nvGrpSpPr>
              <p:grpSpPr bwMode="auto">
                <a:xfrm>
                  <a:off x="1285" y="1182"/>
                  <a:ext cx="29" cy="51"/>
                  <a:chOff x="1215" y="1181"/>
                  <a:chExt cx="29" cy="51"/>
                </a:xfrm>
              </p:grpSpPr>
              <p:sp>
                <p:nvSpPr>
                  <p:cNvPr id="221931" name="Line 254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32" name="Oval 25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28" name="Group 2544"/>
                <p:cNvGrpSpPr>
                  <a:grpSpLocks/>
                </p:cNvGrpSpPr>
                <p:nvPr/>
              </p:nvGrpSpPr>
              <p:grpSpPr bwMode="auto">
                <a:xfrm>
                  <a:off x="1285" y="1143"/>
                  <a:ext cx="29" cy="50"/>
                  <a:chOff x="1215" y="1142"/>
                  <a:chExt cx="29" cy="50"/>
                </a:xfrm>
              </p:grpSpPr>
              <p:sp>
                <p:nvSpPr>
                  <p:cNvPr id="221929" name="Line 254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30" name="Oval 254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0" name="Group 2547"/>
              <p:cNvGrpSpPr>
                <a:grpSpLocks/>
              </p:cNvGrpSpPr>
              <p:nvPr/>
            </p:nvGrpSpPr>
            <p:grpSpPr bwMode="auto">
              <a:xfrm>
                <a:off x="1531" y="1142"/>
                <a:ext cx="29" cy="90"/>
                <a:chOff x="1320" y="1143"/>
                <a:chExt cx="29" cy="90"/>
              </a:xfrm>
            </p:grpSpPr>
            <p:grpSp>
              <p:nvGrpSpPr>
                <p:cNvPr id="221921" name="Group 2548"/>
                <p:cNvGrpSpPr>
                  <a:grpSpLocks/>
                </p:cNvGrpSpPr>
                <p:nvPr/>
              </p:nvGrpSpPr>
              <p:grpSpPr bwMode="auto">
                <a:xfrm>
                  <a:off x="1320" y="1182"/>
                  <a:ext cx="29" cy="51"/>
                  <a:chOff x="1215" y="1181"/>
                  <a:chExt cx="29" cy="51"/>
                </a:xfrm>
              </p:grpSpPr>
              <p:sp>
                <p:nvSpPr>
                  <p:cNvPr id="221925" name="Line 254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26" name="Oval 255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22" name="Group 2551"/>
                <p:cNvGrpSpPr>
                  <a:grpSpLocks/>
                </p:cNvGrpSpPr>
                <p:nvPr/>
              </p:nvGrpSpPr>
              <p:grpSpPr bwMode="auto">
                <a:xfrm>
                  <a:off x="1320" y="1143"/>
                  <a:ext cx="29" cy="50"/>
                  <a:chOff x="1215" y="1142"/>
                  <a:chExt cx="29" cy="50"/>
                </a:xfrm>
              </p:grpSpPr>
              <p:sp>
                <p:nvSpPr>
                  <p:cNvPr id="221923" name="Line 255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24" name="Oval 255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1" name="Group 2554"/>
              <p:cNvGrpSpPr>
                <a:grpSpLocks/>
              </p:cNvGrpSpPr>
              <p:nvPr/>
            </p:nvGrpSpPr>
            <p:grpSpPr bwMode="auto">
              <a:xfrm>
                <a:off x="1566" y="1142"/>
                <a:ext cx="29" cy="90"/>
                <a:chOff x="1355" y="1146"/>
                <a:chExt cx="29" cy="90"/>
              </a:xfrm>
            </p:grpSpPr>
            <p:grpSp>
              <p:nvGrpSpPr>
                <p:cNvPr id="221915" name="Group 2555"/>
                <p:cNvGrpSpPr>
                  <a:grpSpLocks/>
                </p:cNvGrpSpPr>
                <p:nvPr/>
              </p:nvGrpSpPr>
              <p:grpSpPr bwMode="auto">
                <a:xfrm>
                  <a:off x="1355" y="1185"/>
                  <a:ext cx="29" cy="51"/>
                  <a:chOff x="1215" y="1181"/>
                  <a:chExt cx="29" cy="51"/>
                </a:xfrm>
              </p:grpSpPr>
              <p:sp>
                <p:nvSpPr>
                  <p:cNvPr id="221919" name="Line 255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20" name="Oval 255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16" name="Group 2558"/>
                <p:cNvGrpSpPr>
                  <a:grpSpLocks/>
                </p:cNvGrpSpPr>
                <p:nvPr/>
              </p:nvGrpSpPr>
              <p:grpSpPr bwMode="auto">
                <a:xfrm>
                  <a:off x="1355" y="1146"/>
                  <a:ext cx="29" cy="50"/>
                  <a:chOff x="1215" y="1142"/>
                  <a:chExt cx="29" cy="50"/>
                </a:xfrm>
              </p:grpSpPr>
              <p:sp>
                <p:nvSpPr>
                  <p:cNvPr id="221917" name="Line 255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18" name="Oval 256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2" name="Group 2561"/>
              <p:cNvGrpSpPr>
                <a:grpSpLocks/>
              </p:cNvGrpSpPr>
              <p:nvPr/>
            </p:nvGrpSpPr>
            <p:grpSpPr bwMode="auto">
              <a:xfrm>
                <a:off x="1601" y="1142"/>
                <a:ext cx="29" cy="90"/>
                <a:chOff x="1390" y="1146"/>
                <a:chExt cx="29" cy="90"/>
              </a:xfrm>
            </p:grpSpPr>
            <p:grpSp>
              <p:nvGrpSpPr>
                <p:cNvPr id="221909" name="Group 2562"/>
                <p:cNvGrpSpPr>
                  <a:grpSpLocks/>
                </p:cNvGrpSpPr>
                <p:nvPr/>
              </p:nvGrpSpPr>
              <p:grpSpPr bwMode="auto">
                <a:xfrm>
                  <a:off x="1390" y="1185"/>
                  <a:ext cx="29" cy="51"/>
                  <a:chOff x="1215" y="1181"/>
                  <a:chExt cx="29" cy="51"/>
                </a:xfrm>
              </p:grpSpPr>
              <p:sp>
                <p:nvSpPr>
                  <p:cNvPr id="221913" name="Line 256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14" name="Oval 256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10" name="Group 2565"/>
                <p:cNvGrpSpPr>
                  <a:grpSpLocks/>
                </p:cNvGrpSpPr>
                <p:nvPr/>
              </p:nvGrpSpPr>
              <p:grpSpPr bwMode="auto">
                <a:xfrm>
                  <a:off x="1390" y="1146"/>
                  <a:ext cx="29" cy="50"/>
                  <a:chOff x="1215" y="1142"/>
                  <a:chExt cx="29" cy="50"/>
                </a:xfrm>
              </p:grpSpPr>
              <p:sp>
                <p:nvSpPr>
                  <p:cNvPr id="221911" name="Line 256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12" name="Oval 256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3" name="Group 2568"/>
              <p:cNvGrpSpPr>
                <a:grpSpLocks/>
              </p:cNvGrpSpPr>
              <p:nvPr/>
            </p:nvGrpSpPr>
            <p:grpSpPr bwMode="auto">
              <a:xfrm>
                <a:off x="1636" y="1142"/>
                <a:ext cx="29" cy="90"/>
                <a:chOff x="1425" y="1147"/>
                <a:chExt cx="29" cy="90"/>
              </a:xfrm>
            </p:grpSpPr>
            <p:grpSp>
              <p:nvGrpSpPr>
                <p:cNvPr id="221903" name="Group 2569"/>
                <p:cNvGrpSpPr>
                  <a:grpSpLocks/>
                </p:cNvGrpSpPr>
                <p:nvPr/>
              </p:nvGrpSpPr>
              <p:grpSpPr bwMode="auto">
                <a:xfrm>
                  <a:off x="1425" y="1186"/>
                  <a:ext cx="29" cy="51"/>
                  <a:chOff x="1215" y="1181"/>
                  <a:chExt cx="29" cy="51"/>
                </a:xfrm>
              </p:grpSpPr>
              <p:sp>
                <p:nvSpPr>
                  <p:cNvPr id="221907" name="Line 257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08" name="Oval 257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904" name="Group 2572"/>
                <p:cNvGrpSpPr>
                  <a:grpSpLocks/>
                </p:cNvGrpSpPr>
                <p:nvPr/>
              </p:nvGrpSpPr>
              <p:grpSpPr bwMode="auto">
                <a:xfrm>
                  <a:off x="1425" y="1147"/>
                  <a:ext cx="29" cy="50"/>
                  <a:chOff x="1215" y="1142"/>
                  <a:chExt cx="29" cy="50"/>
                </a:xfrm>
              </p:grpSpPr>
              <p:sp>
                <p:nvSpPr>
                  <p:cNvPr id="221905" name="Line 257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06" name="Oval 25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4" name="Group 2575"/>
              <p:cNvGrpSpPr>
                <a:grpSpLocks/>
              </p:cNvGrpSpPr>
              <p:nvPr/>
            </p:nvGrpSpPr>
            <p:grpSpPr bwMode="auto">
              <a:xfrm>
                <a:off x="1672" y="1142"/>
                <a:ext cx="29" cy="90"/>
                <a:chOff x="1460" y="1147"/>
                <a:chExt cx="29" cy="90"/>
              </a:xfrm>
            </p:grpSpPr>
            <p:grpSp>
              <p:nvGrpSpPr>
                <p:cNvPr id="221897" name="Group 2576"/>
                <p:cNvGrpSpPr>
                  <a:grpSpLocks/>
                </p:cNvGrpSpPr>
                <p:nvPr/>
              </p:nvGrpSpPr>
              <p:grpSpPr bwMode="auto">
                <a:xfrm>
                  <a:off x="1460" y="1186"/>
                  <a:ext cx="29" cy="51"/>
                  <a:chOff x="1215" y="1181"/>
                  <a:chExt cx="29" cy="51"/>
                </a:xfrm>
              </p:grpSpPr>
              <p:sp>
                <p:nvSpPr>
                  <p:cNvPr id="221901" name="Line 257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02" name="Oval 257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98" name="Group 2579"/>
                <p:cNvGrpSpPr>
                  <a:grpSpLocks/>
                </p:cNvGrpSpPr>
                <p:nvPr/>
              </p:nvGrpSpPr>
              <p:grpSpPr bwMode="auto">
                <a:xfrm>
                  <a:off x="1460" y="1147"/>
                  <a:ext cx="29" cy="50"/>
                  <a:chOff x="1215" y="1142"/>
                  <a:chExt cx="29" cy="50"/>
                </a:xfrm>
              </p:grpSpPr>
              <p:sp>
                <p:nvSpPr>
                  <p:cNvPr id="221899" name="Line 258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900" name="Oval 25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5" name="Group 2582"/>
              <p:cNvGrpSpPr>
                <a:grpSpLocks/>
              </p:cNvGrpSpPr>
              <p:nvPr/>
            </p:nvGrpSpPr>
            <p:grpSpPr bwMode="auto">
              <a:xfrm>
                <a:off x="1707" y="1142"/>
                <a:ext cx="29" cy="90"/>
                <a:chOff x="1215" y="1142"/>
                <a:chExt cx="29" cy="90"/>
              </a:xfrm>
            </p:grpSpPr>
            <p:grpSp>
              <p:nvGrpSpPr>
                <p:cNvPr id="221891" name="Group 2583"/>
                <p:cNvGrpSpPr>
                  <a:grpSpLocks/>
                </p:cNvGrpSpPr>
                <p:nvPr/>
              </p:nvGrpSpPr>
              <p:grpSpPr bwMode="auto">
                <a:xfrm>
                  <a:off x="1215" y="1181"/>
                  <a:ext cx="29" cy="51"/>
                  <a:chOff x="1215" y="1181"/>
                  <a:chExt cx="29" cy="51"/>
                </a:xfrm>
              </p:grpSpPr>
              <p:sp>
                <p:nvSpPr>
                  <p:cNvPr id="221895" name="Line 258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96" name="Oval 258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92" name="Group 2586"/>
                <p:cNvGrpSpPr>
                  <a:grpSpLocks/>
                </p:cNvGrpSpPr>
                <p:nvPr/>
              </p:nvGrpSpPr>
              <p:grpSpPr bwMode="auto">
                <a:xfrm>
                  <a:off x="1215" y="1142"/>
                  <a:ext cx="29" cy="50"/>
                  <a:chOff x="1215" y="1142"/>
                  <a:chExt cx="29" cy="50"/>
                </a:xfrm>
              </p:grpSpPr>
              <p:sp>
                <p:nvSpPr>
                  <p:cNvPr id="221893" name="Line 258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94" name="Oval 258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6" name="Group 2589"/>
              <p:cNvGrpSpPr>
                <a:grpSpLocks/>
              </p:cNvGrpSpPr>
              <p:nvPr/>
            </p:nvGrpSpPr>
            <p:grpSpPr bwMode="auto">
              <a:xfrm>
                <a:off x="1742" y="1142"/>
                <a:ext cx="29" cy="90"/>
                <a:chOff x="1250" y="1142"/>
                <a:chExt cx="29" cy="90"/>
              </a:xfrm>
            </p:grpSpPr>
            <p:grpSp>
              <p:nvGrpSpPr>
                <p:cNvPr id="221885" name="Group 2590"/>
                <p:cNvGrpSpPr>
                  <a:grpSpLocks/>
                </p:cNvGrpSpPr>
                <p:nvPr/>
              </p:nvGrpSpPr>
              <p:grpSpPr bwMode="auto">
                <a:xfrm>
                  <a:off x="1250" y="1181"/>
                  <a:ext cx="29" cy="51"/>
                  <a:chOff x="1215" y="1181"/>
                  <a:chExt cx="29" cy="51"/>
                </a:xfrm>
              </p:grpSpPr>
              <p:sp>
                <p:nvSpPr>
                  <p:cNvPr id="221889" name="Line 259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90" name="Oval 259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86" name="Group 2593"/>
                <p:cNvGrpSpPr>
                  <a:grpSpLocks/>
                </p:cNvGrpSpPr>
                <p:nvPr/>
              </p:nvGrpSpPr>
              <p:grpSpPr bwMode="auto">
                <a:xfrm>
                  <a:off x="1250" y="1142"/>
                  <a:ext cx="29" cy="50"/>
                  <a:chOff x="1215" y="1142"/>
                  <a:chExt cx="29" cy="50"/>
                </a:xfrm>
              </p:grpSpPr>
              <p:sp>
                <p:nvSpPr>
                  <p:cNvPr id="221887" name="Line 259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88" name="Oval 259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7" name="Group 2596"/>
              <p:cNvGrpSpPr>
                <a:grpSpLocks/>
              </p:cNvGrpSpPr>
              <p:nvPr/>
            </p:nvGrpSpPr>
            <p:grpSpPr bwMode="auto">
              <a:xfrm>
                <a:off x="1777" y="1142"/>
                <a:ext cx="29" cy="90"/>
                <a:chOff x="1285" y="1143"/>
                <a:chExt cx="29" cy="90"/>
              </a:xfrm>
            </p:grpSpPr>
            <p:grpSp>
              <p:nvGrpSpPr>
                <p:cNvPr id="221879" name="Group 2597"/>
                <p:cNvGrpSpPr>
                  <a:grpSpLocks/>
                </p:cNvGrpSpPr>
                <p:nvPr/>
              </p:nvGrpSpPr>
              <p:grpSpPr bwMode="auto">
                <a:xfrm>
                  <a:off x="1285" y="1182"/>
                  <a:ext cx="29" cy="51"/>
                  <a:chOff x="1215" y="1181"/>
                  <a:chExt cx="29" cy="51"/>
                </a:xfrm>
              </p:grpSpPr>
              <p:sp>
                <p:nvSpPr>
                  <p:cNvPr id="221883" name="Line 259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84" name="Oval 259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80" name="Group 2600"/>
                <p:cNvGrpSpPr>
                  <a:grpSpLocks/>
                </p:cNvGrpSpPr>
                <p:nvPr/>
              </p:nvGrpSpPr>
              <p:grpSpPr bwMode="auto">
                <a:xfrm>
                  <a:off x="1285" y="1143"/>
                  <a:ext cx="29" cy="50"/>
                  <a:chOff x="1215" y="1142"/>
                  <a:chExt cx="29" cy="50"/>
                </a:xfrm>
              </p:grpSpPr>
              <p:sp>
                <p:nvSpPr>
                  <p:cNvPr id="221881" name="Line 260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82" name="Oval 260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8" name="Group 2603"/>
              <p:cNvGrpSpPr>
                <a:grpSpLocks/>
              </p:cNvGrpSpPr>
              <p:nvPr/>
            </p:nvGrpSpPr>
            <p:grpSpPr bwMode="auto">
              <a:xfrm>
                <a:off x="1812" y="1142"/>
                <a:ext cx="29" cy="90"/>
                <a:chOff x="1320" y="1143"/>
                <a:chExt cx="29" cy="90"/>
              </a:xfrm>
            </p:grpSpPr>
            <p:grpSp>
              <p:nvGrpSpPr>
                <p:cNvPr id="221873" name="Group 2604"/>
                <p:cNvGrpSpPr>
                  <a:grpSpLocks/>
                </p:cNvGrpSpPr>
                <p:nvPr/>
              </p:nvGrpSpPr>
              <p:grpSpPr bwMode="auto">
                <a:xfrm>
                  <a:off x="1320" y="1182"/>
                  <a:ext cx="29" cy="51"/>
                  <a:chOff x="1215" y="1181"/>
                  <a:chExt cx="29" cy="51"/>
                </a:xfrm>
              </p:grpSpPr>
              <p:sp>
                <p:nvSpPr>
                  <p:cNvPr id="221877" name="Line 260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78" name="Oval 260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74" name="Group 2607"/>
                <p:cNvGrpSpPr>
                  <a:grpSpLocks/>
                </p:cNvGrpSpPr>
                <p:nvPr/>
              </p:nvGrpSpPr>
              <p:grpSpPr bwMode="auto">
                <a:xfrm>
                  <a:off x="1320" y="1143"/>
                  <a:ext cx="29" cy="50"/>
                  <a:chOff x="1215" y="1142"/>
                  <a:chExt cx="29" cy="50"/>
                </a:xfrm>
              </p:grpSpPr>
              <p:sp>
                <p:nvSpPr>
                  <p:cNvPr id="221875" name="Line 260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76" name="Oval 260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89" name="Group 2610"/>
              <p:cNvGrpSpPr>
                <a:grpSpLocks/>
              </p:cNvGrpSpPr>
              <p:nvPr/>
            </p:nvGrpSpPr>
            <p:grpSpPr bwMode="auto">
              <a:xfrm>
                <a:off x="1847" y="1142"/>
                <a:ext cx="29" cy="90"/>
                <a:chOff x="1355" y="1146"/>
                <a:chExt cx="29" cy="90"/>
              </a:xfrm>
            </p:grpSpPr>
            <p:grpSp>
              <p:nvGrpSpPr>
                <p:cNvPr id="221867" name="Group 2611"/>
                <p:cNvGrpSpPr>
                  <a:grpSpLocks/>
                </p:cNvGrpSpPr>
                <p:nvPr/>
              </p:nvGrpSpPr>
              <p:grpSpPr bwMode="auto">
                <a:xfrm>
                  <a:off x="1355" y="1185"/>
                  <a:ext cx="29" cy="51"/>
                  <a:chOff x="1215" y="1181"/>
                  <a:chExt cx="29" cy="51"/>
                </a:xfrm>
              </p:grpSpPr>
              <p:sp>
                <p:nvSpPr>
                  <p:cNvPr id="221871" name="Line 261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72" name="Oval 261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68" name="Group 2614"/>
                <p:cNvGrpSpPr>
                  <a:grpSpLocks/>
                </p:cNvGrpSpPr>
                <p:nvPr/>
              </p:nvGrpSpPr>
              <p:grpSpPr bwMode="auto">
                <a:xfrm>
                  <a:off x="1355" y="1146"/>
                  <a:ext cx="29" cy="50"/>
                  <a:chOff x="1215" y="1142"/>
                  <a:chExt cx="29" cy="50"/>
                </a:xfrm>
              </p:grpSpPr>
              <p:sp>
                <p:nvSpPr>
                  <p:cNvPr id="221869" name="Line 261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70" name="Oval 261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0" name="Group 2617"/>
              <p:cNvGrpSpPr>
                <a:grpSpLocks/>
              </p:cNvGrpSpPr>
              <p:nvPr/>
            </p:nvGrpSpPr>
            <p:grpSpPr bwMode="auto">
              <a:xfrm>
                <a:off x="1882" y="1142"/>
                <a:ext cx="29" cy="90"/>
                <a:chOff x="1390" y="1146"/>
                <a:chExt cx="29" cy="90"/>
              </a:xfrm>
            </p:grpSpPr>
            <p:grpSp>
              <p:nvGrpSpPr>
                <p:cNvPr id="221861" name="Group 2618"/>
                <p:cNvGrpSpPr>
                  <a:grpSpLocks/>
                </p:cNvGrpSpPr>
                <p:nvPr/>
              </p:nvGrpSpPr>
              <p:grpSpPr bwMode="auto">
                <a:xfrm>
                  <a:off x="1390" y="1185"/>
                  <a:ext cx="29" cy="51"/>
                  <a:chOff x="1215" y="1181"/>
                  <a:chExt cx="29" cy="51"/>
                </a:xfrm>
              </p:grpSpPr>
              <p:sp>
                <p:nvSpPr>
                  <p:cNvPr id="221865" name="Line 261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66" name="Oval 262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62" name="Group 2621"/>
                <p:cNvGrpSpPr>
                  <a:grpSpLocks/>
                </p:cNvGrpSpPr>
                <p:nvPr/>
              </p:nvGrpSpPr>
              <p:grpSpPr bwMode="auto">
                <a:xfrm>
                  <a:off x="1390" y="1146"/>
                  <a:ext cx="29" cy="50"/>
                  <a:chOff x="1215" y="1142"/>
                  <a:chExt cx="29" cy="50"/>
                </a:xfrm>
              </p:grpSpPr>
              <p:sp>
                <p:nvSpPr>
                  <p:cNvPr id="221863" name="Line 262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64" name="Oval 262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1" name="Group 2624"/>
              <p:cNvGrpSpPr>
                <a:grpSpLocks/>
              </p:cNvGrpSpPr>
              <p:nvPr/>
            </p:nvGrpSpPr>
            <p:grpSpPr bwMode="auto">
              <a:xfrm>
                <a:off x="1917" y="1142"/>
                <a:ext cx="29" cy="90"/>
                <a:chOff x="1425" y="1147"/>
                <a:chExt cx="29" cy="90"/>
              </a:xfrm>
            </p:grpSpPr>
            <p:grpSp>
              <p:nvGrpSpPr>
                <p:cNvPr id="221855" name="Group 2625"/>
                <p:cNvGrpSpPr>
                  <a:grpSpLocks/>
                </p:cNvGrpSpPr>
                <p:nvPr/>
              </p:nvGrpSpPr>
              <p:grpSpPr bwMode="auto">
                <a:xfrm>
                  <a:off x="1425" y="1186"/>
                  <a:ext cx="29" cy="51"/>
                  <a:chOff x="1215" y="1181"/>
                  <a:chExt cx="29" cy="51"/>
                </a:xfrm>
              </p:grpSpPr>
              <p:sp>
                <p:nvSpPr>
                  <p:cNvPr id="221859" name="Line 262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60" name="Oval 262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56" name="Group 2628"/>
                <p:cNvGrpSpPr>
                  <a:grpSpLocks/>
                </p:cNvGrpSpPr>
                <p:nvPr/>
              </p:nvGrpSpPr>
              <p:grpSpPr bwMode="auto">
                <a:xfrm>
                  <a:off x="1425" y="1147"/>
                  <a:ext cx="29" cy="50"/>
                  <a:chOff x="1215" y="1142"/>
                  <a:chExt cx="29" cy="50"/>
                </a:xfrm>
              </p:grpSpPr>
              <p:sp>
                <p:nvSpPr>
                  <p:cNvPr id="221857" name="Line 262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58" name="Oval 263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2" name="Group 2631"/>
              <p:cNvGrpSpPr>
                <a:grpSpLocks/>
              </p:cNvGrpSpPr>
              <p:nvPr/>
            </p:nvGrpSpPr>
            <p:grpSpPr bwMode="auto">
              <a:xfrm>
                <a:off x="1952" y="1142"/>
                <a:ext cx="29" cy="90"/>
                <a:chOff x="1460" y="1147"/>
                <a:chExt cx="29" cy="90"/>
              </a:xfrm>
            </p:grpSpPr>
            <p:grpSp>
              <p:nvGrpSpPr>
                <p:cNvPr id="221849" name="Group 2632"/>
                <p:cNvGrpSpPr>
                  <a:grpSpLocks/>
                </p:cNvGrpSpPr>
                <p:nvPr/>
              </p:nvGrpSpPr>
              <p:grpSpPr bwMode="auto">
                <a:xfrm>
                  <a:off x="1460" y="1186"/>
                  <a:ext cx="29" cy="51"/>
                  <a:chOff x="1215" y="1181"/>
                  <a:chExt cx="29" cy="51"/>
                </a:xfrm>
              </p:grpSpPr>
              <p:sp>
                <p:nvSpPr>
                  <p:cNvPr id="221853" name="Line 263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54" name="Oval 263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50" name="Group 2635"/>
                <p:cNvGrpSpPr>
                  <a:grpSpLocks/>
                </p:cNvGrpSpPr>
                <p:nvPr/>
              </p:nvGrpSpPr>
              <p:grpSpPr bwMode="auto">
                <a:xfrm>
                  <a:off x="1460" y="1147"/>
                  <a:ext cx="29" cy="50"/>
                  <a:chOff x="1215" y="1142"/>
                  <a:chExt cx="29" cy="50"/>
                </a:xfrm>
              </p:grpSpPr>
              <p:sp>
                <p:nvSpPr>
                  <p:cNvPr id="221851" name="Line 263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52" name="Oval 263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3" name="Group 2638"/>
              <p:cNvGrpSpPr>
                <a:grpSpLocks/>
              </p:cNvGrpSpPr>
              <p:nvPr/>
            </p:nvGrpSpPr>
            <p:grpSpPr bwMode="auto">
              <a:xfrm>
                <a:off x="1987" y="1142"/>
                <a:ext cx="29" cy="90"/>
                <a:chOff x="1215" y="1142"/>
                <a:chExt cx="29" cy="90"/>
              </a:xfrm>
            </p:grpSpPr>
            <p:grpSp>
              <p:nvGrpSpPr>
                <p:cNvPr id="221843" name="Group 2639"/>
                <p:cNvGrpSpPr>
                  <a:grpSpLocks/>
                </p:cNvGrpSpPr>
                <p:nvPr/>
              </p:nvGrpSpPr>
              <p:grpSpPr bwMode="auto">
                <a:xfrm>
                  <a:off x="1215" y="1181"/>
                  <a:ext cx="29" cy="51"/>
                  <a:chOff x="1215" y="1181"/>
                  <a:chExt cx="29" cy="51"/>
                </a:xfrm>
              </p:grpSpPr>
              <p:sp>
                <p:nvSpPr>
                  <p:cNvPr id="221847" name="Line 264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48" name="Oval 264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44" name="Group 2642"/>
                <p:cNvGrpSpPr>
                  <a:grpSpLocks/>
                </p:cNvGrpSpPr>
                <p:nvPr/>
              </p:nvGrpSpPr>
              <p:grpSpPr bwMode="auto">
                <a:xfrm>
                  <a:off x="1215" y="1142"/>
                  <a:ext cx="29" cy="50"/>
                  <a:chOff x="1215" y="1142"/>
                  <a:chExt cx="29" cy="50"/>
                </a:xfrm>
              </p:grpSpPr>
              <p:sp>
                <p:nvSpPr>
                  <p:cNvPr id="221845" name="Line 264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46" name="Oval 264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4" name="Group 2645"/>
              <p:cNvGrpSpPr>
                <a:grpSpLocks/>
              </p:cNvGrpSpPr>
              <p:nvPr/>
            </p:nvGrpSpPr>
            <p:grpSpPr bwMode="auto">
              <a:xfrm>
                <a:off x="2022" y="1142"/>
                <a:ext cx="29" cy="90"/>
                <a:chOff x="1250" y="1142"/>
                <a:chExt cx="29" cy="90"/>
              </a:xfrm>
            </p:grpSpPr>
            <p:grpSp>
              <p:nvGrpSpPr>
                <p:cNvPr id="221837" name="Group 2646"/>
                <p:cNvGrpSpPr>
                  <a:grpSpLocks/>
                </p:cNvGrpSpPr>
                <p:nvPr/>
              </p:nvGrpSpPr>
              <p:grpSpPr bwMode="auto">
                <a:xfrm>
                  <a:off x="1250" y="1181"/>
                  <a:ext cx="29" cy="51"/>
                  <a:chOff x="1215" y="1181"/>
                  <a:chExt cx="29" cy="51"/>
                </a:xfrm>
              </p:grpSpPr>
              <p:sp>
                <p:nvSpPr>
                  <p:cNvPr id="221841" name="Line 264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42" name="Oval 264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38" name="Group 2649"/>
                <p:cNvGrpSpPr>
                  <a:grpSpLocks/>
                </p:cNvGrpSpPr>
                <p:nvPr/>
              </p:nvGrpSpPr>
              <p:grpSpPr bwMode="auto">
                <a:xfrm>
                  <a:off x="1250" y="1142"/>
                  <a:ext cx="29" cy="50"/>
                  <a:chOff x="1215" y="1142"/>
                  <a:chExt cx="29" cy="50"/>
                </a:xfrm>
              </p:grpSpPr>
              <p:sp>
                <p:nvSpPr>
                  <p:cNvPr id="221839" name="Line 265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40" name="Oval 265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5" name="Group 2652"/>
              <p:cNvGrpSpPr>
                <a:grpSpLocks/>
              </p:cNvGrpSpPr>
              <p:nvPr/>
            </p:nvGrpSpPr>
            <p:grpSpPr bwMode="auto">
              <a:xfrm>
                <a:off x="2057" y="1142"/>
                <a:ext cx="29" cy="90"/>
                <a:chOff x="1285" y="1143"/>
                <a:chExt cx="29" cy="90"/>
              </a:xfrm>
            </p:grpSpPr>
            <p:grpSp>
              <p:nvGrpSpPr>
                <p:cNvPr id="221831" name="Group 2653"/>
                <p:cNvGrpSpPr>
                  <a:grpSpLocks/>
                </p:cNvGrpSpPr>
                <p:nvPr/>
              </p:nvGrpSpPr>
              <p:grpSpPr bwMode="auto">
                <a:xfrm>
                  <a:off x="1285" y="1182"/>
                  <a:ext cx="29" cy="51"/>
                  <a:chOff x="1215" y="1181"/>
                  <a:chExt cx="29" cy="51"/>
                </a:xfrm>
              </p:grpSpPr>
              <p:sp>
                <p:nvSpPr>
                  <p:cNvPr id="221835" name="Line 265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36" name="Oval 265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32" name="Group 2656"/>
                <p:cNvGrpSpPr>
                  <a:grpSpLocks/>
                </p:cNvGrpSpPr>
                <p:nvPr/>
              </p:nvGrpSpPr>
              <p:grpSpPr bwMode="auto">
                <a:xfrm>
                  <a:off x="1285" y="1143"/>
                  <a:ext cx="29" cy="50"/>
                  <a:chOff x="1215" y="1142"/>
                  <a:chExt cx="29" cy="50"/>
                </a:xfrm>
              </p:grpSpPr>
              <p:sp>
                <p:nvSpPr>
                  <p:cNvPr id="221833" name="Line 265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34" name="Oval 265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6" name="Group 2659"/>
              <p:cNvGrpSpPr>
                <a:grpSpLocks/>
              </p:cNvGrpSpPr>
              <p:nvPr/>
            </p:nvGrpSpPr>
            <p:grpSpPr bwMode="auto">
              <a:xfrm>
                <a:off x="2092" y="1142"/>
                <a:ext cx="29" cy="90"/>
                <a:chOff x="1320" y="1143"/>
                <a:chExt cx="29" cy="90"/>
              </a:xfrm>
            </p:grpSpPr>
            <p:grpSp>
              <p:nvGrpSpPr>
                <p:cNvPr id="221825" name="Group 2660"/>
                <p:cNvGrpSpPr>
                  <a:grpSpLocks/>
                </p:cNvGrpSpPr>
                <p:nvPr/>
              </p:nvGrpSpPr>
              <p:grpSpPr bwMode="auto">
                <a:xfrm>
                  <a:off x="1320" y="1182"/>
                  <a:ext cx="29" cy="51"/>
                  <a:chOff x="1215" y="1181"/>
                  <a:chExt cx="29" cy="51"/>
                </a:xfrm>
              </p:grpSpPr>
              <p:sp>
                <p:nvSpPr>
                  <p:cNvPr id="221829" name="Line 266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30" name="Oval 266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26" name="Group 2663"/>
                <p:cNvGrpSpPr>
                  <a:grpSpLocks/>
                </p:cNvGrpSpPr>
                <p:nvPr/>
              </p:nvGrpSpPr>
              <p:grpSpPr bwMode="auto">
                <a:xfrm>
                  <a:off x="1320" y="1143"/>
                  <a:ext cx="29" cy="50"/>
                  <a:chOff x="1215" y="1142"/>
                  <a:chExt cx="29" cy="50"/>
                </a:xfrm>
              </p:grpSpPr>
              <p:sp>
                <p:nvSpPr>
                  <p:cNvPr id="221827" name="Line 266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28" name="Oval 266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7" name="Group 2666"/>
              <p:cNvGrpSpPr>
                <a:grpSpLocks/>
              </p:cNvGrpSpPr>
              <p:nvPr/>
            </p:nvGrpSpPr>
            <p:grpSpPr bwMode="auto">
              <a:xfrm>
                <a:off x="2127" y="1142"/>
                <a:ext cx="29" cy="90"/>
                <a:chOff x="1355" y="1146"/>
                <a:chExt cx="29" cy="90"/>
              </a:xfrm>
            </p:grpSpPr>
            <p:grpSp>
              <p:nvGrpSpPr>
                <p:cNvPr id="221819" name="Group 2667"/>
                <p:cNvGrpSpPr>
                  <a:grpSpLocks/>
                </p:cNvGrpSpPr>
                <p:nvPr/>
              </p:nvGrpSpPr>
              <p:grpSpPr bwMode="auto">
                <a:xfrm>
                  <a:off x="1355" y="1185"/>
                  <a:ext cx="29" cy="51"/>
                  <a:chOff x="1215" y="1181"/>
                  <a:chExt cx="29" cy="51"/>
                </a:xfrm>
              </p:grpSpPr>
              <p:sp>
                <p:nvSpPr>
                  <p:cNvPr id="221823" name="Line 266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24" name="Oval 266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20" name="Group 2670"/>
                <p:cNvGrpSpPr>
                  <a:grpSpLocks/>
                </p:cNvGrpSpPr>
                <p:nvPr/>
              </p:nvGrpSpPr>
              <p:grpSpPr bwMode="auto">
                <a:xfrm>
                  <a:off x="1355" y="1146"/>
                  <a:ext cx="29" cy="50"/>
                  <a:chOff x="1215" y="1142"/>
                  <a:chExt cx="29" cy="50"/>
                </a:xfrm>
              </p:grpSpPr>
              <p:sp>
                <p:nvSpPr>
                  <p:cNvPr id="221821" name="Line 267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22" name="Oval 267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8" name="Group 2673"/>
              <p:cNvGrpSpPr>
                <a:grpSpLocks/>
              </p:cNvGrpSpPr>
              <p:nvPr/>
            </p:nvGrpSpPr>
            <p:grpSpPr bwMode="auto">
              <a:xfrm>
                <a:off x="2162" y="1142"/>
                <a:ext cx="29" cy="90"/>
                <a:chOff x="1390" y="1146"/>
                <a:chExt cx="29" cy="90"/>
              </a:xfrm>
            </p:grpSpPr>
            <p:grpSp>
              <p:nvGrpSpPr>
                <p:cNvPr id="221813" name="Group 2674"/>
                <p:cNvGrpSpPr>
                  <a:grpSpLocks/>
                </p:cNvGrpSpPr>
                <p:nvPr/>
              </p:nvGrpSpPr>
              <p:grpSpPr bwMode="auto">
                <a:xfrm>
                  <a:off x="1390" y="1185"/>
                  <a:ext cx="29" cy="51"/>
                  <a:chOff x="1215" y="1181"/>
                  <a:chExt cx="29" cy="51"/>
                </a:xfrm>
              </p:grpSpPr>
              <p:sp>
                <p:nvSpPr>
                  <p:cNvPr id="221817" name="Line 267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18" name="Oval 267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14" name="Group 2677"/>
                <p:cNvGrpSpPr>
                  <a:grpSpLocks/>
                </p:cNvGrpSpPr>
                <p:nvPr/>
              </p:nvGrpSpPr>
              <p:grpSpPr bwMode="auto">
                <a:xfrm>
                  <a:off x="1390" y="1146"/>
                  <a:ext cx="29" cy="50"/>
                  <a:chOff x="1215" y="1142"/>
                  <a:chExt cx="29" cy="50"/>
                </a:xfrm>
              </p:grpSpPr>
              <p:sp>
                <p:nvSpPr>
                  <p:cNvPr id="221815" name="Line 267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16" name="Oval 267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99" name="Group 2680"/>
              <p:cNvGrpSpPr>
                <a:grpSpLocks/>
              </p:cNvGrpSpPr>
              <p:nvPr/>
            </p:nvGrpSpPr>
            <p:grpSpPr bwMode="auto">
              <a:xfrm>
                <a:off x="2197" y="1142"/>
                <a:ext cx="29" cy="90"/>
                <a:chOff x="1425" y="1147"/>
                <a:chExt cx="29" cy="90"/>
              </a:xfrm>
            </p:grpSpPr>
            <p:grpSp>
              <p:nvGrpSpPr>
                <p:cNvPr id="221807" name="Group 2681"/>
                <p:cNvGrpSpPr>
                  <a:grpSpLocks/>
                </p:cNvGrpSpPr>
                <p:nvPr/>
              </p:nvGrpSpPr>
              <p:grpSpPr bwMode="auto">
                <a:xfrm>
                  <a:off x="1425" y="1186"/>
                  <a:ext cx="29" cy="51"/>
                  <a:chOff x="1215" y="1181"/>
                  <a:chExt cx="29" cy="51"/>
                </a:xfrm>
              </p:grpSpPr>
              <p:sp>
                <p:nvSpPr>
                  <p:cNvPr id="221811" name="Line 268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12" name="Oval 268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08" name="Group 2684"/>
                <p:cNvGrpSpPr>
                  <a:grpSpLocks/>
                </p:cNvGrpSpPr>
                <p:nvPr/>
              </p:nvGrpSpPr>
              <p:grpSpPr bwMode="auto">
                <a:xfrm>
                  <a:off x="1425" y="1147"/>
                  <a:ext cx="29" cy="50"/>
                  <a:chOff x="1215" y="1142"/>
                  <a:chExt cx="29" cy="50"/>
                </a:xfrm>
              </p:grpSpPr>
              <p:sp>
                <p:nvSpPr>
                  <p:cNvPr id="221809" name="Line 268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10" name="Oval 268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800" name="Group 2687"/>
              <p:cNvGrpSpPr>
                <a:grpSpLocks/>
              </p:cNvGrpSpPr>
              <p:nvPr/>
            </p:nvGrpSpPr>
            <p:grpSpPr bwMode="auto">
              <a:xfrm>
                <a:off x="2233" y="1142"/>
                <a:ext cx="29" cy="90"/>
                <a:chOff x="1460" y="1147"/>
                <a:chExt cx="29" cy="90"/>
              </a:xfrm>
            </p:grpSpPr>
            <p:grpSp>
              <p:nvGrpSpPr>
                <p:cNvPr id="221801" name="Group 2688"/>
                <p:cNvGrpSpPr>
                  <a:grpSpLocks/>
                </p:cNvGrpSpPr>
                <p:nvPr/>
              </p:nvGrpSpPr>
              <p:grpSpPr bwMode="auto">
                <a:xfrm>
                  <a:off x="1460" y="1186"/>
                  <a:ext cx="29" cy="51"/>
                  <a:chOff x="1215" y="1181"/>
                  <a:chExt cx="29" cy="51"/>
                </a:xfrm>
              </p:grpSpPr>
              <p:sp>
                <p:nvSpPr>
                  <p:cNvPr id="221805" name="Line 268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06" name="Oval 269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802" name="Group 2691"/>
                <p:cNvGrpSpPr>
                  <a:grpSpLocks/>
                </p:cNvGrpSpPr>
                <p:nvPr/>
              </p:nvGrpSpPr>
              <p:grpSpPr bwMode="auto">
                <a:xfrm>
                  <a:off x="1460" y="1147"/>
                  <a:ext cx="29" cy="50"/>
                  <a:chOff x="1215" y="1142"/>
                  <a:chExt cx="29" cy="50"/>
                </a:xfrm>
              </p:grpSpPr>
              <p:sp>
                <p:nvSpPr>
                  <p:cNvPr id="221803" name="Line 269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804" name="Oval 269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nvGrpSpPr>
            <p:cNvPr id="221346" name="Group 2694"/>
            <p:cNvGrpSpPr>
              <a:grpSpLocks/>
            </p:cNvGrpSpPr>
            <p:nvPr/>
          </p:nvGrpSpPr>
          <p:grpSpPr bwMode="auto">
            <a:xfrm flipH="1">
              <a:off x="5427" y="178"/>
              <a:ext cx="265" cy="262"/>
              <a:chOff x="878" y="1144"/>
              <a:chExt cx="265" cy="262"/>
            </a:xfrm>
          </p:grpSpPr>
          <p:grpSp>
            <p:nvGrpSpPr>
              <p:cNvPr id="221692" name="Group 2695"/>
              <p:cNvGrpSpPr>
                <a:grpSpLocks/>
              </p:cNvGrpSpPr>
              <p:nvPr/>
            </p:nvGrpSpPr>
            <p:grpSpPr bwMode="auto">
              <a:xfrm rot="-5400000">
                <a:off x="908" y="1347"/>
                <a:ext cx="29" cy="90"/>
                <a:chOff x="1320" y="1143"/>
                <a:chExt cx="29" cy="90"/>
              </a:xfrm>
            </p:grpSpPr>
            <p:grpSp>
              <p:nvGrpSpPr>
                <p:cNvPr id="221763" name="Group 2696"/>
                <p:cNvGrpSpPr>
                  <a:grpSpLocks/>
                </p:cNvGrpSpPr>
                <p:nvPr/>
              </p:nvGrpSpPr>
              <p:grpSpPr bwMode="auto">
                <a:xfrm>
                  <a:off x="1320" y="1182"/>
                  <a:ext cx="29" cy="51"/>
                  <a:chOff x="1215" y="1181"/>
                  <a:chExt cx="29" cy="51"/>
                </a:xfrm>
              </p:grpSpPr>
              <p:sp>
                <p:nvSpPr>
                  <p:cNvPr id="221767" name="Line 269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68" name="Oval 269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64" name="Group 2699"/>
                <p:cNvGrpSpPr>
                  <a:grpSpLocks/>
                </p:cNvGrpSpPr>
                <p:nvPr/>
              </p:nvGrpSpPr>
              <p:grpSpPr bwMode="auto">
                <a:xfrm>
                  <a:off x="1320" y="1143"/>
                  <a:ext cx="29" cy="50"/>
                  <a:chOff x="1215" y="1142"/>
                  <a:chExt cx="29" cy="50"/>
                </a:xfrm>
              </p:grpSpPr>
              <p:sp>
                <p:nvSpPr>
                  <p:cNvPr id="221765" name="Line 270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66" name="Oval 270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3" name="Group 2702"/>
              <p:cNvGrpSpPr>
                <a:grpSpLocks/>
              </p:cNvGrpSpPr>
              <p:nvPr/>
            </p:nvGrpSpPr>
            <p:grpSpPr bwMode="auto">
              <a:xfrm rot="-4860000">
                <a:off x="915" y="1318"/>
                <a:ext cx="29" cy="90"/>
                <a:chOff x="1355" y="1146"/>
                <a:chExt cx="29" cy="90"/>
              </a:xfrm>
            </p:grpSpPr>
            <p:grpSp>
              <p:nvGrpSpPr>
                <p:cNvPr id="221757" name="Group 2703"/>
                <p:cNvGrpSpPr>
                  <a:grpSpLocks/>
                </p:cNvGrpSpPr>
                <p:nvPr/>
              </p:nvGrpSpPr>
              <p:grpSpPr bwMode="auto">
                <a:xfrm>
                  <a:off x="1355" y="1185"/>
                  <a:ext cx="29" cy="51"/>
                  <a:chOff x="1215" y="1181"/>
                  <a:chExt cx="29" cy="51"/>
                </a:xfrm>
              </p:grpSpPr>
              <p:sp>
                <p:nvSpPr>
                  <p:cNvPr id="221761" name="Line 270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62" name="Oval 270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58" name="Group 2706"/>
                <p:cNvGrpSpPr>
                  <a:grpSpLocks/>
                </p:cNvGrpSpPr>
                <p:nvPr/>
              </p:nvGrpSpPr>
              <p:grpSpPr bwMode="auto">
                <a:xfrm>
                  <a:off x="1355" y="1146"/>
                  <a:ext cx="29" cy="50"/>
                  <a:chOff x="1215" y="1142"/>
                  <a:chExt cx="29" cy="50"/>
                </a:xfrm>
              </p:grpSpPr>
              <p:sp>
                <p:nvSpPr>
                  <p:cNvPr id="221759" name="Line 270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60" name="Oval 270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4" name="Group 2709"/>
              <p:cNvGrpSpPr>
                <a:grpSpLocks/>
              </p:cNvGrpSpPr>
              <p:nvPr/>
            </p:nvGrpSpPr>
            <p:grpSpPr bwMode="auto">
              <a:xfrm rot="-4320000">
                <a:off x="921" y="1288"/>
                <a:ext cx="29" cy="90"/>
                <a:chOff x="1390" y="1146"/>
                <a:chExt cx="29" cy="90"/>
              </a:xfrm>
            </p:grpSpPr>
            <p:grpSp>
              <p:nvGrpSpPr>
                <p:cNvPr id="221751" name="Group 2710"/>
                <p:cNvGrpSpPr>
                  <a:grpSpLocks/>
                </p:cNvGrpSpPr>
                <p:nvPr/>
              </p:nvGrpSpPr>
              <p:grpSpPr bwMode="auto">
                <a:xfrm>
                  <a:off x="1390" y="1185"/>
                  <a:ext cx="29" cy="51"/>
                  <a:chOff x="1215" y="1181"/>
                  <a:chExt cx="29" cy="51"/>
                </a:xfrm>
              </p:grpSpPr>
              <p:sp>
                <p:nvSpPr>
                  <p:cNvPr id="221755" name="Line 271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56" name="Oval 271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52" name="Group 2713"/>
                <p:cNvGrpSpPr>
                  <a:grpSpLocks/>
                </p:cNvGrpSpPr>
                <p:nvPr/>
              </p:nvGrpSpPr>
              <p:grpSpPr bwMode="auto">
                <a:xfrm>
                  <a:off x="1390" y="1146"/>
                  <a:ext cx="29" cy="50"/>
                  <a:chOff x="1215" y="1142"/>
                  <a:chExt cx="29" cy="50"/>
                </a:xfrm>
              </p:grpSpPr>
              <p:sp>
                <p:nvSpPr>
                  <p:cNvPr id="221753" name="Line 271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54" name="Oval 271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5" name="Group 2716"/>
              <p:cNvGrpSpPr>
                <a:grpSpLocks/>
              </p:cNvGrpSpPr>
              <p:nvPr/>
            </p:nvGrpSpPr>
            <p:grpSpPr bwMode="auto">
              <a:xfrm rot="-3780000">
                <a:off x="933" y="1259"/>
                <a:ext cx="29" cy="90"/>
                <a:chOff x="1425" y="1147"/>
                <a:chExt cx="29" cy="90"/>
              </a:xfrm>
            </p:grpSpPr>
            <p:grpSp>
              <p:nvGrpSpPr>
                <p:cNvPr id="221745" name="Group 2717"/>
                <p:cNvGrpSpPr>
                  <a:grpSpLocks/>
                </p:cNvGrpSpPr>
                <p:nvPr/>
              </p:nvGrpSpPr>
              <p:grpSpPr bwMode="auto">
                <a:xfrm>
                  <a:off x="1425" y="1186"/>
                  <a:ext cx="29" cy="51"/>
                  <a:chOff x="1215" y="1181"/>
                  <a:chExt cx="29" cy="51"/>
                </a:xfrm>
              </p:grpSpPr>
              <p:sp>
                <p:nvSpPr>
                  <p:cNvPr id="221749" name="Line 271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50" name="Oval 271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46" name="Group 2720"/>
                <p:cNvGrpSpPr>
                  <a:grpSpLocks/>
                </p:cNvGrpSpPr>
                <p:nvPr/>
              </p:nvGrpSpPr>
              <p:grpSpPr bwMode="auto">
                <a:xfrm>
                  <a:off x="1425" y="1147"/>
                  <a:ext cx="29" cy="50"/>
                  <a:chOff x="1215" y="1142"/>
                  <a:chExt cx="29" cy="50"/>
                </a:xfrm>
              </p:grpSpPr>
              <p:sp>
                <p:nvSpPr>
                  <p:cNvPr id="221747" name="Line 272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48" name="Oval 272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6" name="Group 2723"/>
              <p:cNvGrpSpPr>
                <a:grpSpLocks/>
              </p:cNvGrpSpPr>
              <p:nvPr/>
            </p:nvGrpSpPr>
            <p:grpSpPr bwMode="auto">
              <a:xfrm rot="-3240000">
                <a:off x="950" y="1234"/>
                <a:ext cx="29" cy="90"/>
                <a:chOff x="1460" y="1147"/>
                <a:chExt cx="29" cy="90"/>
              </a:xfrm>
            </p:grpSpPr>
            <p:grpSp>
              <p:nvGrpSpPr>
                <p:cNvPr id="221739" name="Group 2724"/>
                <p:cNvGrpSpPr>
                  <a:grpSpLocks/>
                </p:cNvGrpSpPr>
                <p:nvPr/>
              </p:nvGrpSpPr>
              <p:grpSpPr bwMode="auto">
                <a:xfrm>
                  <a:off x="1460" y="1186"/>
                  <a:ext cx="29" cy="51"/>
                  <a:chOff x="1215" y="1181"/>
                  <a:chExt cx="29" cy="51"/>
                </a:xfrm>
              </p:grpSpPr>
              <p:sp>
                <p:nvSpPr>
                  <p:cNvPr id="221743" name="Line 272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44" name="Oval 272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40" name="Group 2727"/>
                <p:cNvGrpSpPr>
                  <a:grpSpLocks/>
                </p:cNvGrpSpPr>
                <p:nvPr/>
              </p:nvGrpSpPr>
              <p:grpSpPr bwMode="auto">
                <a:xfrm>
                  <a:off x="1460" y="1147"/>
                  <a:ext cx="29" cy="50"/>
                  <a:chOff x="1215" y="1142"/>
                  <a:chExt cx="29" cy="50"/>
                </a:xfrm>
              </p:grpSpPr>
              <p:sp>
                <p:nvSpPr>
                  <p:cNvPr id="221741" name="Line 272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42" name="Oval 272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7" name="Group 2730"/>
              <p:cNvGrpSpPr>
                <a:grpSpLocks/>
              </p:cNvGrpSpPr>
              <p:nvPr/>
            </p:nvGrpSpPr>
            <p:grpSpPr bwMode="auto">
              <a:xfrm rot="-2160000">
                <a:off x="994" y="1188"/>
                <a:ext cx="29" cy="90"/>
                <a:chOff x="1215" y="1142"/>
                <a:chExt cx="29" cy="90"/>
              </a:xfrm>
            </p:grpSpPr>
            <p:grpSp>
              <p:nvGrpSpPr>
                <p:cNvPr id="221733" name="Group 2731"/>
                <p:cNvGrpSpPr>
                  <a:grpSpLocks/>
                </p:cNvGrpSpPr>
                <p:nvPr/>
              </p:nvGrpSpPr>
              <p:grpSpPr bwMode="auto">
                <a:xfrm>
                  <a:off x="1215" y="1181"/>
                  <a:ext cx="29" cy="51"/>
                  <a:chOff x="1215" y="1181"/>
                  <a:chExt cx="29" cy="51"/>
                </a:xfrm>
              </p:grpSpPr>
              <p:sp>
                <p:nvSpPr>
                  <p:cNvPr id="221737" name="Line 273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38" name="Oval 273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34" name="Group 2734"/>
                <p:cNvGrpSpPr>
                  <a:grpSpLocks/>
                </p:cNvGrpSpPr>
                <p:nvPr/>
              </p:nvGrpSpPr>
              <p:grpSpPr bwMode="auto">
                <a:xfrm>
                  <a:off x="1215" y="1142"/>
                  <a:ext cx="29" cy="50"/>
                  <a:chOff x="1215" y="1142"/>
                  <a:chExt cx="29" cy="50"/>
                </a:xfrm>
              </p:grpSpPr>
              <p:sp>
                <p:nvSpPr>
                  <p:cNvPr id="221735" name="Line 273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36" name="Oval 273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8" name="Group 2737"/>
              <p:cNvGrpSpPr>
                <a:grpSpLocks/>
              </p:cNvGrpSpPr>
              <p:nvPr/>
            </p:nvGrpSpPr>
            <p:grpSpPr bwMode="auto">
              <a:xfrm rot="-1620000">
                <a:off x="1021" y="1171"/>
                <a:ext cx="29" cy="90"/>
                <a:chOff x="1250" y="1142"/>
                <a:chExt cx="29" cy="90"/>
              </a:xfrm>
            </p:grpSpPr>
            <p:grpSp>
              <p:nvGrpSpPr>
                <p:cNvPr id="221727" name="Group 2738"/>
                <p:cNvGrpSpPr>
                  <a:grpSpLocks/>
                </p:cNvGrpSpPr>
                <p:nvPr/>
              </p:nvGrpSpPr>
              <p:grpSpPr bwMode="auto">
                <a:xfrm>
                  <a:off x="1250" y="1181"/>
                  <a:ext cx="29" cy="51"/>
                  <a:chOff x="1215" y="1181"/>
                  <a:chExt cx="29" cy="51"/>
                </a:xfrm>
              </p:grpSpPr>
              <p:sp>
                <p:nvSpPr>
                  <p:cNvPr id="221731" name="Line 273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32" name="Oval 274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28" name="Group 2741"/>
                <p:cNvGrpSpPr>
                  <a:grpSpLocks/>
                </p:cNvGrpSpPr>
                <p:nvPr/>
              </p:nvGrpSpPr>
              <p:grpSpPr bwMode="auto">
                <a:xfrm>
                  <a:off x="1250" y="1142"/>
                  <a:ext cx="29" cy="50"/>
                  <a:chOff x="1215" y="1142"/>
                  <a:chExt cx="29" cy="50"/>
                </a:xfrm>
              </p:grpSpPr>
              <p:sp>
                <p:nvSpPr>
                  <p:cNvPr id="221729" name="Line 274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30" name="Oval 274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699" name="Group 2744"/>
              <p:cNvGrpSpPr>
                <a:grpSpLocks/>
              </p:cNvGrpSpPr>
              <p:nvPr/>
            </p:nvGrpSpPr>
            <p:grpSpPr bwMode="auto">
              <a:xfrm rot="-1080000">
                <a:off x="1052" y="1157"/>
                <a:ext cx="29" cy="90"/>
                <a:chOff x="1285" y="1143"/>
                <a:chExt cx="29" cy="90"/>
              </a:xfrm>
            </p:grpSpPr>
            <p:grpSp>
              <p:nvGrpSpPr>
                <p:cNvPr id="221721" name="Group 2745"/>
                <p:cNvGrpSpPr>
                  <a:grpSpLocks/>
                </p:cNvGrpSpPr>
                <p:nvPr/>
              </p:nvGrpSpPr>
              <p:grpSpPr bwMode="auto">
                <a:xfrm>
                  <a:off x="1285" y="1182"/>
                  <a:ext cx="29" cy="51"/>
                  <a:chOff x="1215" y="1181"/>
                  <a:chExt cx="29" cy="51"/>
                </a:xfrm>
              </p:grpSpPr>
              <p:sp>
                <p:nvSpPr>
                  <p:cNvPr id="221725" name="Line 274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26" name="Oval 274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22" name="Group 2748"/>
                <p:cNvGrpSpPr>
                  <a:grpSpLocks/>
                </p:cNvGrpSpPr>
                <p:nvPr/>
              </p:nvGrpSpPr>
              <p:grpSpPr bwMode="auto">
                <a:xfrm>
                  <a:off x="1285" y="1143"/>
                  <a:ext cx="29" cy="50"/>
                  <a:chOff x="1215" y="1142"/>
                  <a:chExt cx="29" cy="50"/>
                </a:xfrm>
              </p:grpSpPr>
              <p:sp>
                <p:nvSpPr>
                  <p:cNvPr id="221723" name="Line 274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24" name="Oval 275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00" name="Group 2751"/>
              <p:cNvGrpSpPr>
                <a:grpSpLocks/>
              </p:cNvGrpSpPr>
              <p:nvPr/>
            </p:nvGrpSpPr>
            <p:grpSpPr bwMode="auto">
              <a:xfrm rot="-540000">
                <a:off x="1084" y="1149"/>
                <a:ext cx="29" cy="90"/>
                <a:chOff x="1320" y="1143"/>
                <a:chExt cx="29" cy="90"/>
              </a:xfrm>
            </p:grpSpPr>
            <p:grpSp>
              <p:nvGrpSpPr>
                <p:cNvPr id="221715" name="Group 2752"/>
                <p:cNvGrpSpPr>
                  <a:grpSpLocks/>
                </p:cNvGrpSpPr>
                <p:nvPr/>
              </p:nvGrpSpPr>
              <p:grpSpPr bwMode="auto">
                <a:xfrm>
                  <a:off x="1320" y="1182"/>
                  <a:ext cx="29" cy="51"/>
                  <a:chOff x="1215" y="1181"/>
                  <a:chExt cx="29" cy="51"/>
                </a:xfrm>
              </p:grpSpPr>
              <p:sp>
                <p:nvSpPr>
                  <p:cNvPr id="221719" name="Line 275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20" name="Oval 275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16" name="Group 2755"/>
                <p:cNvGrpSpPr>
                  <a:grpSpLocks/>
                </p:cNvGrpSpPr>
                <p:nvPr/>
              </p:nvGrpSpPr>
              <p:grpSpPr bwMode="auto">
                <a:xfrm>
                  <a:off x="1320" y="1143"/>
                  <a:ext cx="29" cy="50"/>
                  <a:chOff x="1215" y="1142"/>
                  <a:chExt cx="29" cy="50"/>
                </a:xfrm>
              </p:grpSpPr>
              <p:sp>
                <p:nvSpPr>
                  <p:cNvPr id="221717" name="Line 275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18" name="Oval 275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01" name="Group 2758"/>
              <p:cNvGrpSpPr>
                <a:grpSpLocks/>
              </p:cNvGrpSpPr>
              <p:nvPr/>
            </p:nvGrpSpPr>
            <p:grpSpPr bwMode="auto">
              <a:xfrm>
                <a:off x="1114" y="1144"/>
                <a:ext cx="29" cy="90"/>
                <a:chOff x="1355" y="1146"/>
                <a:chExt cx="29" cy="90"/>
              </a:xfrm>
            </p:grpSpPr>
            <p:grpSp>
              <p:nvGrpSpPr>
                <p:cNvPr id="221709" name="Group 2759"/>
                <p:cNvGrpSpPr>
                  <a:grpSpLocks/>
                </p:cNvGrpSpPr>
                <p:nvPr/>
              </p:nvGrpSpPr>
              <p:grpSpPr bwMode="auto">
                <a:xfrm>
                  <a:off x="1355" y="1185"/>
                  <a:ext cx="29" cy="51"/>
                  <a:chOff x="1215" y="1181"/>
                  <a:chExt cx="29" cy="51"/>
                </a:xfrm>
              </p:grpSpPr>
              <p:sp>
                <p:nvSpPr>
                  <p:cNvPr id="221713" name="Line 276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14" name="Oval 276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10" name="Group 2762"/>
                <p:cNvGrpSpPr>
                  <a:grpSpLocks/>
                </p:cNvGrpSpPr>
                <p:nvPr/>
              </p:nvGrpSpPr>
              <p:grpSpPr bwMode="auto">
                <a:xfrm>
                  <a:off x="1355" y="1146"/>
                  <a:ext cx="29" cy="50"/>
                  <a:chOff x="1215" y="1142"/>
                  <a:chExt cx="29" cy="50"/>
                </a:xfrm>
              </p:grpSpPr>
              <p:sp>
                <p:nvSpPr>
                  <p:cNvPr id="221711" name="Line 276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12" name="Oval 276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702" name="Group 2765"/>
              <p:cNvGrpSpPr>
                <a:grpSpLocks/>
              </p:cNvGrpSpPr>
              <p:nvPr/>
            </p:nvGrpSpPr>
            <p:grpSpPr bwMode="auto">
              <a:xfrm rot="-2700000">
                <a:off x="970" y="1209"/>
                <a:ext cx="29" cy="90"/>
                <a:chOff x="1460" y="1147"/>
                <a:chExt cx="29" cy="90"/>
              </a:xfrm>
            </p:grpSpPr>
            <p:grpSp>
              <p:nvGrpSpPr>
                <p:cNvPr id="221703" name="Group 2766"/>
                <p:cNvGrpSpPr>
                  <a:grpSpLocks/>
                </p:cNvGrpSpPr>
                <p:nvPr/>
              </p:nvGrpSpPr>
              <p:grpSpPr bwMode="auto">
                <a:xfrm>
                  <a:off x="1460" y="1186"/>
                  <a:ext cx="29" cy="51"/>
                  <a:chOff x="1215" y="1181"/>
                  <a:chExt cx="29" cy="51"/>
                </a:xfrm>
              </p:grpSpPr>
              <p:sp>
                <p:nvSpPr>
                  <p:cNvPr id="221707" name="Line 276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08" name="Oval 276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704" name="Group 2769"/>
                <p:cNvGrpSpPr>
                  <a:grpSpLocks/>
                </p:cNvGrpSpPr>
                <p:nvPr/>
              </p:nvGrpSpPr>
              <p:grpSpPr bwMode="auto">
                <a:xfrm>
                  <a:off x="1460" y="1147"/>
                  <a:ext cx="29" cy="50"/>
                  <a:chOff x="1215" y="1142"/>
                  <a:chExt cx="29" cy="50"/>
                </a:xfrm>
              </p:grpSpPr>
              <p:sp>
                <p:nvSpPr>
                  <p:cNvPr id="221705" name="Line 277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706" name="Oval 277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nvGrpSpPr>
            <p:cNvPr id="221347" name="Group 2772"/>
            <p:cNvGrpSpPr>
              <a:grpSpLocks/>
            </p:cNvGrpSpPr>
            <p:nvPr/>
          </p:nvGrpSpPr>
          <p:grpSpPr bwMode="auto">
            <a:xfrm>
              <a:off x="4307" y="175"/>
              <a:ext cx="1116" cy="90"/>
              <a:chOff x="1146" y="1142"/>
              <a:chExt cx="1116" cy="90"/>
            </a:xfrm>
          </p:grpSpPr>
          <p:grpSp>
            <p:nvGrpSpPr>
              <p:cNvPr id="221468" name="Group 2773"/>
              <p:cNvGrpSpPr>
                <a:grpSpLocks/>
              </p:cNvGrpSpPr>
              <p:nvPr/>
            </p:nvGrpSpPr>
            <p:grpSpPr bwMode="auto">
              <a:xfrm>
                <a:off x="1146" y="1142"/>
                <a:ext cx="29" cy="90"/>
                <a:chOff x="1215" y="1142"/>
                <a:chExt cx="29" cy="90"/>
              </a:xfrm>
            </p:grpSpPr>
            <p:grpSp>
              <p:nvGrpSpPr>
                <p:cNvPr id="221686" name="Group 2774"/>
                <p:cNvGrpSpPr>
                  <a:grpSpLocks/>
                </p:cNvGrpSpPr>
                <p:nvPr/>
              </p:nvGrpSpPr>
              <p:grpSpPr bwMode="auto">
                <a:xfrm>
                  <a:off x="1215" y="1181"/>
                  <a:ext cx="29" cy="51"/>
                  <a:chOff x="1215" y="1181"/>
                  <a:chExt cx="29" cy="51"/>
                </a:xfrm>
              </p:grpSpPr>
              <p:sp>
                <p:nvSpPr>
                  <p:cNvPr id="221690" name="Line 277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91" name="Oval 277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87" name="Group 2777"/>
                <p:cNvGrpSpPr>
                  <a:grpSpLocks/>
                </p:cNvGrpSpPr>
                <p:nvPr/>
              </p:nvGrpSpPr>
              <p:grpSpPr bwMode="auto">
                <a:xfrm>
                  <a:off x="1215" y="1142"/>
                  <a:ext cx="29" cy="50"/>
                  <a:chOff x="1215" y="1142"/>
                  <a:chExt cx="29" cy="50"/>
                </a:xfrm>
              </p:grpSpPr>
              <p:sp>
                <p:nvSpPr>
                  <p:cNvPr id="221688" name="Line 277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89" name="Oval 277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69" name="Group 2780"/>
              <p:cNvGrpSpPr>
                <a:grpSpLocks/>
              </p:cNvGrpSpPr>
              <p:nvPr/>
            </p:nvGrpSpPr>
            <p:grpSpPr bwMode="auto">
              <a:xfrm>
                <a:off x="1181" y="1142"/>
                <a:ext cx="29" cy="90"/>
                <a:chOff x="1250" y="1142"/>
                <a:chExt cx="29" cy="90"/>
              </a:xfrm>
            </p:grpSpPr>
            <p:grpSp>
              <p:nvGrpSpPr>
                <p:cNvPr id="221680" name="Group 2781"/>
                <p:cNvGrpSpPr>
                  <a:grpSpLocks/>
                </p:cNvGrpSpPr>
                <p:nvPr/>
              </p:nvGrpSpPr>
              <p:grpSpPr bwMode="auto">
                <a:xfrm>
                  <a:off x="1250" y="1181"/>
                  <a:ext cx="29" cy="51"/>
                  <a:chOff x="1215" y="1181"/>
                  <a:chExt cx="29" cy="51"/>
                </a:xfrm>
              </p:grpSpPr>
              <p:sp>
                <p:nvSpPr>
                  <p:cNvPr id="221684" name="Line 278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85" name="Oval 278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81" name="Group 2784"/>
                <p:cNvGrpSpPr>
                  <a:grpSpLocks/>
                </p:cNvGrpSpPr>
                <p:nvPr/>
              </p:nvGrpSpPr>
              <p:grpSpPr bwMode="auto">
                <a:xfrm>
                  <a:off x="1250" y="1142"/>
                  <a:ext cx="29" cy="50"/>
                  <a:chOff x="1215" y="1142"/>
                  <a:chExt cx="29" cy="50"/>
                </a:xfrm>
              </p:grpSpPr>
              <p:sp>
                <p:nvSpPr>
                  <p:cNvPr id="221682" name="Line 278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83" name="Oval 278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0" name="Group 2787"/>
              <p:cNvGrpSpPr>
                <a:grpSpLocks/>
              </p:cNvGrpSpPr>
              <p:nvPr/>
            </p:nvGrpSpPr>
            <p:grpSpPr bwMode="auto">
              <a:xfrm>
                <a:off x="1216" y="1142"/>
                <a:ext cx="29" cy="90"/>
                <a:chOff x="1285" y="1143"/>
                <a:chExt cx="29" cy="90"/>
              </a:xfrm>
            </p:grpSpPr>
            <p:grpSp>
              <p:nvGrpSpPr>
                <p:cNvPr id="221674" name="Group 2788"/>
                <p:cNvGrpSpPr>
                  <a:grpSpLocks/>
                </p:cNvGrpSpPr>
                <p:nvPr/>
              </p:nvGrpSpPr>
              <p:grpSpPr bwMode="auto">
                <a:xfrm>
                  <a:off x="1285" y="1182"/>
                  <a:ext cx="29" cy="51"/>
                  <a:chOff x="1215" y="1181"/>
                  <a:chExt cx="29" cy="51"/>
                </a:xfrm>
              </p:grpSpPr>
              <p:sp>
                <p:nvSpPr>
                  <p:cNvPr id="221678" name="Line 278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79" name="Oval 279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75" name="Group 2791"/>
                <p:cNvGrpSpPr>
                  <a:grpSpLocks/>
                </p:cNvGrpSpPr>
                <p:nvPr/>
              </p:nvGrpSpPr>
              <p:grpSpPr bwMode="auto">
                <a:xfrm>
                  <a:off x="1285" y="1143"/>
                  <a:ext cx="29" cy="50"/>
                  <a:chOff x="1215" y="1142"/>
                  <a:chExt cx="29" cy="50"/>
                </a:xfrm>
              </p:grpSpPr>
              <p:sp>
                <p:nvSpPr>
                  <p:cNvPr id="221676" name="Line 279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77" name="Oval 279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1" name="Group 2794"/>
              <p:cNvGrpSpPr>
                <a:grpSpLocks/>
              </p:cNvGrpSpPr>
              <p:nvPr/>
            </p:nvGrpSpPr>
            <p:grpSpPr bwMode="auto">
              <a:xfrm>
                <a:off x="1251" y="1142"/>
                <a:ext cx="29" cy="90"/>
                <a:chOff x="1320" y="1143"/>
                <a:chExt cx="29" cy="90"/>
              </a:xfrm>
            </p:grpSpPr>
            <p:grpSp>
              <p:nvGrpSpPr>
                <p:cNvPr id="221668" name="Group 2795"/>
                <p:cNvGrpSpPr>
                  <a:grpSpLocks/>
                </p:cNvGrpSpPr>
                <p:nvPr/>
              </p:nvGrpSpPr>
              <p:grpSpPr bwMode="auto">
                <a:xfrm>
                  <a:off x="1320" y="1182"/>
                  <a:ext cx="29" cy="51"/>
                  <a:chOff x="1215" y="1181"/>
                  <a:chExt cx="29" cy="51"/>
                </a:xfrm>
              </p:grpSpPr>
              <p:sp>
                <p:nvSpPr>
                  <p:cNvPr id="221672" name="Line 279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73" name="Oval 279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69" name="Group 2798"/>
                <p:cNvGrpSpPr>
                  <a:grpSpLocks/>
                </p:cNvGrpSpPr>
                <p:nvPr/>
              </p:nvGrpSpPr>
              <p:grpSpPr bwMode="auto">
                <a:xfrm>
                  <a:off x="1320" y="1143"/>
                  <a:ext cx="29" cy="50"/>
                  <a:chOff x="1215" y="1142"/>
                  <a:chExt cx="29" cy="50"/>
                </a:xfrm>
              </p:grpSpPr>
              <p:sp>
                <p:nvSpPr>
                  <p:cNvPr id="221670" name="Line 279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71" name="Oval 280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2" name="Group 2801"/>
              <p:cNvGrpSpPr>
                <a:grpSpLocks/>
              </p:cNvGrpSpPr>
              <p:nvPr/>
            </p:nvGrpSpPr>
            <p:grpSpPr bwMode="auto">
              <a:xfrm>
                <a:off x="1286" y="1142"/>
                <a:ext cx="29" cy="90"/>
                <a:chOff x="1355" y="1146"/>
                <a:chExt cx="29" cy="90"/>
              </a:xfrm>
            </p:grpSpPr>
            <p:grpSp>
              <p:nvGrpSpPr>
                <p:cNvPr id="221662" name="Group 2802"/>
                <p:cNvGrpSpPr>
                  <a:grpSpLocks/>
                </p:cNvGrpSpPr>
                <p:nvPr/>
              </p:nvGrpSpPr>
              <p:grpSpPr bwMode="auto">
                <a:xfrm>
                  <a:off x="1355" y="1185"/>
                  <a:ext cx="29" cy="51"/>
                  <a:chOff x="1215" y="1181"/>
                  <a:chExt cx="29" cy="51"/>
                </a:xfrm>
              </p:grpSpPr>
              <p:sp>
                <p:nvSpPr>
                  <p:cNvPr id="221666" name="Line 280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67" name="Oval 280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63" name="Group 2805"/>
                <p:cNvGrpSpPr>
                  <a:grpSpLocks/>
                </p:cNvGrpSpPr>
                <p:nvPr/>
              </p:nvGrpSpPr>
              <p:grpSpPr bwMode="auto">
                <a:xfrm>
                  <a:off x="1355" y="1146"/>
                  <a:ext cx="29" cy="50"/>
                  <a:chOff x="1215" y="1142"/>
                  <a:chExt cx="29" cy="50"/>
                </a:xfrm>
              </p:grpSpPr>
              <p:sp>
                <p:nvSpPr>
                  <p:cNvPr id="221664" name="Line 280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65" name="Oval 280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3" name="Group 2808"/>
              <p:cNvGrpSpPr>
                <a:grpSpLocks/>
              </p:cNvGrpSpPr>
              <p:nvPr/>
            </p:nvGrpSpPr>
            <p:grpSpPr bwMode="auto">
              <a:xfrm>
                <a:off x="1321" y="1142"/>
                <a:ext cx="29" cy="90"/>
                <a:chOff x="1390" y="1146"/>
                <a:chExt cx="29" cy="90"/>
              </a:xfrm>
            </p:grpSpPr>
            <p:grpSp>
              <p:nvGrpSpPr>
                <p:cNvPr id="221656" name="Group 2809"/>
                <p:cNvGrpSpPr>
                  <a:grpSpLocks/>
                </p:cNvGrpSpPr>
                <p:nvPr/>
              </p:nvGrpSpPr>
              <p:grpSpPr bwMode="auto">
                <a:xfrm>
                  <a:off x="1390" y="1185"/>
                  <a:ext cx="29" cy="51"/>
                  <a:chOff x="1215" y="1181"/>
                  <a:chExt cx="29" cy="51"/>
                </a:xfrm>
              </p:grpSpPr>
              <p:sp>
                <p:nvSpPr>
                  <p:cNvPr id="221660" name="Line 281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61" name="Oval 281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57" name="Group 2812"/>
                <p:cNvGrpSpPr>
                  <a:grpSpLocks/>
                </p:cNvGrpSpPr>
                <p:nvPr/>
              </p:nvGrpSpPr>
              <p:grpSpPr bwMode="auto">
                <a:xfrm>
                  <a:off x="1390" y="1146"/>
                  <a:ext cx="29" cy="50"/>
                  <a:chOff x="1215" y="1142"/>
                  <a:chExt cx="29" cy="50"/>
                </a:xfrm>
              </p:grpSpPr>
              <p:sp>
                <p:nvSpPr>
                  <p:cNvPr id="221658" name="Line 281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59" name="Oval 281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4" name="Group 2815"/>
              <p:cNvGrpSpPr>
                <a:grpSpLocks/>
              </p:cNvGrpSpPr>
              <p:nvPr/>
            </p:nvGrpSpPr>
            <p:grpSpPr bwMode="auto">
              <a:xfrm>
                <a:off x="1356" y="1142"/>
                <a:ext cx="29" cy="90"/>
                <a:chOff x="1425" y="1147"/>
                <a:chExt cx="29" cy="90"/>
              </a:xfrm>
            </p:grpSpPr>
            <p:grpSp>
              <p:nvGrpSpPr>
                <p:cNvPr id="221650" name="Group 2816"/>
                <p:cNvGrpSpPr>
                  <a:grpSpLocks/>
                </p:cNvGrpSpPr>
                <p:nvPr/>
              </p:nvGrpSpPr>
              <p:grpSpPr bwMode="auto">
                <a:xfrm>
                  <a:off x="1425" y="1186"/>
                  <a:ext cx="29" cy="51"/>
                  <a:chOff x="1215" y="1181"/>
                  <a:chExt cx="29" cy="51"/>
                </a:xfrm>
              </p:grpSpPr>
              <p:sp>
                <p:nvSpPr>
                  <p:cNvPr id="221654" name="Line 281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55" name="Oval 281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51" name="Group 2819"/>
                <p:cNvGrpSpPr>
                  <a:grpSpLocks/>
                </p:cNvGrpSpPr>
                <p:nvPr/>
              </p:nvGrpSpPr>
              <p:grpSpPr bwMode="auto">
                <a:xfrm>
                  <a:off x="1425" y="1147"/>
                  <a:ext cx="29" cy="50"/>
                  <a:chOff x="1215" y="1142"/>
                  <a:chExt cx="29" cy="50"/>
                </a:xfrm>
              </p:grpSpPr>
              <p:sp>
                <p:nvSpPr>
                  <p:cNvPr id="221652" name="Line 282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53" name="Oval 282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5" name="Group 2822"/>
              <p:cNvGrpSpPr>
                <a:grpSpLocks/>
              </p:cNvGrpSpPr>
              <p:nvPr/>
            </p:nvGrpSpPr>
            <p:grpSpPr bwMode="auto">
              <a:xfrm>
                <a:off x="1391" y="1142"/>
                <a:ext cx="29" cy="90"/>
                <a:chOff x="1460" y="1147"/>
                <a:chExt cx="29" cy="90"/>
              </a:xfrm>
            </p:grpSpPr>
            <p:grpSp>
              <p:nvGrpSpPr>
                <p:cNvPr id="221644" name="Group 2823"/>
                <p:cNvGrpSpPr>
                  <a:grpSpLocks/>
                </p:cNvGrpSpPr>
                <p:nvPr/>
              </p:nvGrpSpPr>
              <p:grpSpPr bwMode="auto">
                <a:xfrm>
                  <a:off x="1460" y="1186"/>
                  <a:ext cx="29" cy="51"/>
                  <a:chOff x="1215" y="1181"/>
                  <a:chExt cx="29" cy="51"/>
                </a:xfrm>
              </p:grpSpPr>
              <p:sp>
                <p:nvSpPr>
                  <p:cNvPr id="221648" name="Line 282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49" name="Oval 282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45" name="Group 2826"/>
                <p:cNvGrpSpPr>
                  <a:grpSpLocks/>
                </p:cNvGrpSpPr>
                <p:nvPr/>
              </p:nvGrpSpPr>
              <p:grpSpPr bwMode="auto">
                <a:xfrm>
                  <a:off x="1460" y="1147"/>
                  <a:ext cx="29" cy="50"/>
                  <a:chOff x="1215" y="1142"/>
                  <a:chExt cx="29" cy="50"/>
                </a:xfrm>
              </p:grpSpPr>
              <p:sp>
                <p:nvSpPr>
                  <p:cNvPr id="221646" name="Line 282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47" name="Oval 282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6" name="Group 2829"/>
              <p:cNvGrpSpPr>
                <a:grpSpLocks/>
              </p:cNvGrpSpPr>
              <p:nvPr/>
            </p:nvGrpSpPr>
            <p:grpSpPr bwMode="auto">
              <a:xfrm>
                <a:off x="1426" y="1142"/>
                <a:ext cx="29" cy="90"/>
                <a:chOff x="1215" y="1142"/>
                <a:chExt cx="29" cy="90"/>
              </a:xfrm>
            </p:grpSpPr>
            <p:grpSp>
              <p:nvGrpSpPr>
                <p:cNvPr id="221638" name="Group 2830"/>
                <p:cNvGrpSpPr>
                  <a:grpSpLocks/>
                </p:cNvGrpSpPr>
                <p:nvPr/>
              </p:nvGrpSpPr>
              <p:grpSpPr bwMode="auto">
                <a:xfrm>
                  <a:off x="1215" y="1181"/>
                  <a:ext cx="29" cy="51"/>
                  <a:chOff x="1215" y="1181"/>
                  <a:chExt cx="29" cy="51"/>
                </a:xfrm>
              </p:grpSpPr>
              <p:sp>
                <p:nvSpPr>
                  <p:cNvPr id="221642" name="Line 283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43" name="Oval 283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39" name="Group 2833"/>
                <p:cNvGrpSpPr>
                  <a:grpSpLocks/>
                </p:cNvGrpSpPr>
                <p:nvPr/>
              </p:nvGrpSpPr>
              <p:grpSpPr bwMode="auto">
                <a:xfrm>
                  <a:off x="1215" y="1142"/>
                  <a:ext cx="29" cy="50"/>
                  <a:chOff x="1215" y="1142"/>
                  <a:chExt cx="29" cy="50"/>
                </a:xfrm>
              </p:grpSpPr>
              <p:sp>
                <p:nvSpPr>
                  <p:cNvPr id="221640" name="Line 283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41" name="Oval 283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7" name="Group 2836"/>
              <p:cNvGrpSpPr>
                <a:grpSpLocks/>
              </p:cNvGrpSpPr>
              <p:nvPr/>
            </p:nvGrpSpPr>
            <p:grpSpPr bwMode="auto">
              <a:xfrm>
                <a:off x="1461" y="1142"/>
                <a:ext cx="29" cy="90"/>
                <a:chOff x="1250" y="1142"/>
                <a:chExt cx="29" cy="90"/>
              </a:xfrm>
            </p:grpSpPr>
            <p:grpSp>
              <p:nvGrpSpPr>
                <p:cNvPr id="221632" name="Group 2837"/>
                <p:cNvGrpSpPr>
                  <a:grpSpLocks/>
                </p:cNvGrpSpPr>
                <p:nvPr/>
              </p:nvGrpSpPr>
              <p:grpSpPr bwMode="auto">
                <a:xfrm>
                  <a:off x="1250" y="1181"/>
                  <a:ext cx="29" cy="51"/>
                  <a:chOff x="1215" y="1181"/>
                  <a:chExt cx="29" cy="51"/>
                </a:xfrm>
              </p:grpSpPr>
              <p:sp>
                <p:nvSpPr>
                  <p:cNvPr id="221636" name="Line 283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37" name="Oval 283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33" name="Group 2840"/>
                <p:cNvGrpSpPr>
                  <a:grpSpLocks/>
                </p:cNvGrpSpPr>
                <p:nvPr/>
              </p:nvGrpSpPr>
              <p:grpSpPr bwMode="auto">
                <a:xfrm>
                  <a:off x="1250" y="1142"/>
                  <a:ext cx="29" cy="50"/>
                  <a:chOff x="1215" y="1142"/>
                  <a:chExt cx="29" cy="50"/>
                </a:xfrm>
              </p:grpSpPr>
              <p:sp>
                <p:nvSpPr>
                  <p:cNvPr id="221634" name="Line 284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35" name="Oval 284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8" name="Group 2843"/>
              <p:cNvGrpSpPr>
                <a:grpSpLocks/>
              </p:cNvGrpSpPr>
              <p:nvPr/>
            </p:nvGrpSpPr>
            <p:grpSpPr bwMode="auto">
              <a:xfrm>
                <a:off x="1496" y="1142"/>
                <a:ext cx="29" cy="90"/>
                <a:chOff x="1285" y="1143"/>
                <a:chExt cx="29" cy="90"/>
              </a:xfrm>
            </p:grpSpPr>
            <p:grpSp>
              <p:nvGrpSpPr>
                <p:cNvPr id="221626" name="Group 2844"/>
                <p:cNvGrpSpPr>
                  <a:grpSpLocks/>
                </p:cNvGrpSpPr>
                <p:nvPr/>
              </p:nvGrpSpPr>
              <p:grpSpPr bwMode="auto">
                <a:xfrm>
                  <a:off x="1285" y="1182"/>
                  <a:ext cx="29" cy="51"/>
                  <a:chOff x="1215" y="1181"/>
                  <a:chExt cx="29" cy="51"/>
                </a:xfrm>
              </p:grpSpPr>
              <p:sp>
                <p:nvSpPr>
                  <p:cNvPr id="221630" name="Line 284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31" name="Oval 284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27" name="Group 2847"/>
                <p:cNvGrpSpPr>
                  <a:grpSpLocks/>
                </p:cNvGrpSpPr>
                <p:nvPr/>
              </p:nvGrpSpPr>
              <p:grpSpPr bwMode="auto">
                <a:xfrm>
                  <a:off x="1285" y="1143"/>
                  <a:ext cx="29" cy="50"/>
                  <a:chOff x="1215" y="1142"/>
                  <a:chExt cx="29" cy="50"/>
                </a:xfrm>
              </p:grpSpPr>
              <p:sp>
                <p:nvSpPr>
                  <p:cNvPr id="221628" name="Line 284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29" name="Oval 284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79" name="Group 2850"/>
              <p:cNvGrpSpPr>
                <a:grpSpLocks/>
              </p:cNvGrpSpPr>
              <p:nvPr/>
            </p:nvGrpSpPr>
            <p:grpSpPr bwMode="auto">
              <a:xfrm>
                <a:off x="1531" y="1142"/>
                <a:ext cx="29" cy="90"/>
                <a:chOff x="1320" y="1143"/>
                <a:chExt cx="29" cy="90"/>
              </a:xfrm>
            </p:grpSpPr>
            <p:grpSp>
              <p:nvGrpSpPr>
                <p:cNvPr id="221620" name="Group 2851"/>
                <p:cNvGrpSpPr>
                  <a:grpSpLocks/>
                </p:cNvGrpSpPr>
                <p:nvPr/>
              </p:nvGrpSpPr>
              <p:grpSpPr bwMode="auto">
                <a:xfrm>
                  <a:off x="1320" y="1182"/>
                  <a:ext cx="29" cy="51"/>
                  <a:chOff x="1215" y="1181"/>
                  <a:chExt cx="29" cy="51"/>
                </a:xfrm>
              </p:grpSpPr>
              <p:sp>
                <p:nvSpPr>
                  <p:cNvPr id="221624" name="Line 285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25" name="Oval 285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21" name="Group 2854"/>
                <p:cNvGrpSpPr>
                  <a:grpSpLocks/>
                </p:cNvGrpSpPr>
                <p:nvPr/>
              </p:nvGrpSpPr>
              <p:grpSpPr bwMode="auto">
                <a:xfrm>
                  <a:off x="1320" y="1143"/>
                  <a:ext cx="29" cy="50"/>
                  <a:chOff x="1215" y="1142"/>
                  <a:chExt cx="29" cy="50"/>
                </a:xfrm>
              </p:grpSpPr>
              <p:sp>
                <p:nvSpPr>
                  <p:cNvPr id="221622" name="Line 285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23" name="Oval 285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0" name="Group 2857"/>
              <p:cNvGrpSpPr>
                <a:grpSpLocks/>
              </p:cNvGrpSpPr>
              <p:nvPr/>
            </p:nvGrpSpPr>
            <p:grpSpPr bwMode="auto">
              <a:xfrm>
                <a:off x="1566" y="1142"/>
                <a:ext cx="29" cy="90"/>
                <a:chOff x="1355" y="1146"/>
                <a:chExt cx="29" cy="90"/>
              </a:xfrm>
            </p:grpSpPr>
            <p:grpSp>
              <p:nvGrpSpPr>
                <p:cNvPr id="221614" name="Group 2858"/>
                <p:cNvGrpSpPr>
                  <a:grpSpLocks/>
                </p:cNvGrpSpPr>
                <p:nvPr/>
              </p:nvGrpSpPr>
              <p:grpSpPr bwMode="auto">
                <a:xfrm>
                  <a:off x="1355" y="1185"/>
                  <a:ext cx="29" cy="51"/>
                  <a:chOff x="1215" y="1181"/>
                  <a:chExt cx="29" cy="51"/>
                </a:xfrm>
              </p:grpSpPr>
              <p:sp>
                <p:nvSpPr>
                  <p:cNvPr id="221618" name="Line 285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19" name="Oval 286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15" name="Group 2861"/>
                <p:cNvGrpSpPr>
                  <a:grpSpLocks/>
                </p:cNvGrpSpPr>
                <p:nvPr/>
              </p:nvGrpSpPr>
              <p:grpSpPr bwMode="auto">
                <a:xfrm>
                  <a:off x="1355" y="1146"/>
                  <a:ext cx="29" cy="50"/>
                  <a:chOff x="1215" y="1142"/>
                  <a:chExt cx="29" cy="50"/>
                </a:xfrm>
              </p:grpSpPr>
              <p:sp>
                <p:nvSpPr>
                  <p:cNvPr id="221616" name="Line 286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17" name="Oval 286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1" name="Group 2864"/>
              <p:cNvGrpSpPr>
                <a:grpSpLocks/>
              </p:cNvGrpSpPr>
              <p:nvPr/>
            </p:nvGrpSpPr>
            <p:grpSpPr bwMode="auto">
              <a:xfrm>
                <a:off x="1601" y="1142"/>
                <a:ext cx="29" cy="90"/>
                <a:chOff x="1390" y="1146"/>
                <a:chExt cx="29" cy="90"/>
              </a:xfrm>
            </p:grpSpPr>
            <p:grpSp>
              <p:nvGrpSpPr>
                <p:cNvPr id="221608" name="Group 2865"/>
                <p:cNvGrpSpPr>
                  <a:grpSpLocks/>
                </p:cNvGrpSpPr>
                <p:nvPr/>
              </p:nvGrpSpPr>
              <p:grpSpPr bwMode="auto">
                <a:xfrm>
                  <a:off x="1390" y="1185"/>
                  <a:ext cx="29" cy="51"/>
                  <a:chOff x="1215" y="1181"/>
                  <a:chExt cx="29" cy="51"/>
                </a:xfrm>
              </p:grpSpPr>
              <p:sp>
                <p:nvSpPr>
                  <p:cNvPr id="221612" name="Line 286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13" name="Oval 286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09" name="Group 2868"/>
                <p:cNvGrpSpPr>
                  <a:grpSpLocks/>
                </p:cNvGrpSpPr>
                <p:nvPr/>
              </p:nvGrpSpPr>
              <p:grpSpPr bwMode="auto">
                <a:xfrm>
                  <a:off x="1390" y="1146"/>
                  <a:ext cx="29" cy="50"/>
                  <a:chOff x="1215" y="1142"/>
                  <a:chExt cx="29" cy="50"/>
                </a:xfrm>
              </p:grpSpPr>
              <p:sp>
                <p:nvSpPr>
                  <p:cNvPr id="221610" name="Line 286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11" name="Oval 287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2" name="Group 2871"/>
              <p:cNvGrpSpPr>
                <a:grpSpLocks/>
              </p:cNvGrpSpPr>
              <p:nvPr/>
            </p:nvGrpSpPr>
            <p:grpSpPr bwMode="auto">
              <a:xfrm>
                <a:off x="1636" y="1142"/>
                <a:ext cx="29" cy="90"/>
                <a:chOff x="1425" y="1147"/>
                <a:chExt cx="29" cy="90"/>
              </a:xfrm>
            </p:grpSpPr>
            <p:grpSp>
              <p:nvGrpSpPr>
                <p:cNvPr id="221602" name="Group 2872"/>
                <p:cNvGrpSpPr>
                  <a:grpSpLocks/>
                </p:cNvGrpSpPr>
                <p:nvPr/>
              </p:nvGrpSpPr>
              <p:grpSpPr bwMode="auto">
                <a:xfrm>
                  <a:off x="1425" y="1186"/>
                  <a:ext cx="29" cy="51"/>
                  <a:chOff x="1215" y="1181"/>
                  <a:chExt cx="29" cy="51"/>
                </a:xfrm>
              </p:grpSpPr>
              <p:sp>
                <p:nvSpPr>
                  <p:cNvPr id="221606" name="Line 287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07" name="Oval 287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603" name="Group 2875"/>
                <p:cNvGrpSpPr>
                  <a:grpSpLocks/>
                </p:cNvGrpSpPr>
                <p:nvPr/>
              </p:nvGrpSpPr>
              <p:grpSpPr bwMode="auto">
                <a:xfrm>
                  <a:off x="1425" y="1147"/>
                  <a:ext cx="29" cy="50"/>
                  <a:chOff x="1215" y="1142"/>
                  <a:chExt cx="29" cy="50"/>
                </a:xfrm>
              </p:grpSpPr>
              <p:sp>
                <p:nvSpPr>
                  <p:cNvPr id="221604" name="Line 287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05" name="Oval 287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3" name="Group 2878"/>
              <p:cNvGrpSpPr>
                <a:grpSpLocks/>
              </p:cNvGrpSpPr>
              <p:nvPr/>
            </p:nvGrpSpPr>
            <p:grpSpPr bwMode="auto">
              <a:xfrm>
                <a:off x="1672" y="1142"/>
                <a:ext cx="29" cy="90"/>
                <a:chOff x="1460" y="1147"/>
                <a:chExt cx="29" cy="90"/>
              </a:xfrm>
            </p:grpSpPr>
            <p:grpSp>
              <p:nvGrpSpPr>
                <p:cNvPr id="221596" name="Group 2879"/>
                <p:cNvGrpSpPr>
                  <a:grpSpLocks/>
                </p:cNvGrpSpPr>
                <p:nvPr/>
              </p:nvGrpSpPr>
              <p:grpSpPr bwMode="auto">
                <a:xfrm>
                  <a:off x="1460" y="1186"/>
                  <a:ext cx="29" cy="51"/>
                  <a:chOff x="1215" y="1181"/>
                  <a:chExt cx="29" cy="51"/>
                </a:xfrm>
              </p:grpSpPr>
              <p:sp>
                <p:nvSpPr>
                  <p:cNvPr id="221600" name="Line 288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601" name="Oval 288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97" name="Group 2882"/>
                <p:cNvGrpSpPr>
                  <a:grpSpLocks/>
                </p:cNvGrpSpPr>
                <p:nvPr/>
              </p:nvGrpSpPr>
              <p:grpSpPr bwMode="auto">
                <a:xfrm>
                  <a:off x="1460" y="1147"/>
                  <a:ext cx="29" cy="50"/>
                  <a:chOff x="1215" y="1142"/>
                  <a:chExt cx="29" cy="50"/>
                </a:xfrm>
              </p:grpSpPr>
              <p:sp>
                <p:nvSpPr>
                  <p:cNvPr id="221598" name="Line 288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99" name="Oval 288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4" name="Group 2885"/>
              <p:cNvGrpSpPr>
                <a:grpSpLocks/>
              </p:cNvGrpSpPr>
              <p:nvPr/>
            </p:nvGrpSpPr>
            <p:grpSpPr bwMode="auto">
              <a:xfrm>
                <a:off x="1707" y="1142"/>
                <a:ext cx="29" cy="90"/>
                <a:chOff x="1215" y="1142"/>
                <a:chExt cx="29" cy="90"/>
              </a:xfrm>
            </p:grpSpPr>
            <p:grpSp>
              <p:nvGrpSpPr>
                <p:cNvPr id="221590" name="Group 2886"/>
                <p:cNvGrpSpPr>
                  <a:grpSpLocks/>
                </p:cNvGrpSpPr>
                <p:nvPr/>
              </p:nvGrpSpPr>
              <p:grpSpPr bwMode="auto">
                <a:xfrm>
                  <a:off x="1215" y="1181"/>
                  <a:ext cx="29" cy="51"/>
                  <a:chOff x="1215" y="1181"/>
                  <a:chExt cx="29" cy="51"/>
                </a:xfrm>
              </p:grpSpPr>
              <p:sp>
                <p:nvSpPr>
                  <p:cNvPr id="221594" name="Line 288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95" name="Oval 288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91" name="Group 2889"/>
                <p:cNvGrpSpPr>
                  <a:grpSpLocks/>
                </p:cNvGrpSpPr>
                <p:nvPr/>
              </p:nvGrpSpPr>
              <p:grpSpPr bwMode="auto">
                <a:xfrm>
                  <a:off x="1215" y="1142"/>
                  <a:ext cx="29" cy="50"/>
                  <a:chOff x="1215" y="1142"/>
                  <a:chExt cx="29" cy="50"/>
                </a:xfrm>
              </p:grpSpPr>
              <p:sp>
                <p:nvSpPr>
                  <p:cNvPr id="221592" name="Line 289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93" name="Oval 289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5" name="Group 2892"/>
              <p:cNvGrpSpPr>
                <a:grpSpLocks/>
              </p:cNvGrpSpPr>
              <p:nvPr/>
            </p:nvGrpSpPr>
            <p:grpSpPr bwMode="auto">
              <a:xfrm>
                <a:off x="1742" y="1142"/>
                <a:ext cx="29" cy="90"/>
                <a:chOff x="1250" y="1142"/>
                <a:chExt cx="29" cy="90"/>
              </a:xfrm>
            </p:grpSpPr>
            <p:grpSp>
              <p:nvGrpSpPr>
                <p:cNvPr id="221584" name="Group 2893"/>
                <p:cNvGrpSpPr>
                  <a:grpSpLocks/>
                </p:cNvGrpSpPr>
                <p:nvPr/>
              </p:nvGrpSpPr>
              <p:grpSpPr bwMode="auto">
                <a:xfrm>
                  <a:off x="1250" y="1181"/>
                  <a:ext cx="29" cy="51"/>
                  <a:chOff x="1215" y="1181"/>
                  <a:chExt cx="29" cy="51"/>
                </a:xfrm>
              </p:grpSpPr>
              <p:sp>
                <p:nvSpPr>
                  <p:cNvPr id="221588" name="Line 289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89" name="Oval 289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85" name="Group 2896"/>
                <p:cNvGrpSpPr>
                  <a:grpSpLocks/>
                </p:cNvGrpSpPr>
                <p:nvPr/>
              </p:nvGrpSpPr>
              <p:grpSpPr bwMode="auto">
                <a:xfrm>
                  <a:off x="1250" y="1142"/>
                  <a:ext cx="29" cy="50"/>
                  <a:chOff x="1215" y="1142"/>
                  <a:chExt cx="29" cy="50"/>
                </a:xfrm>
              </p:grpSpPr>
              <p:sp>
                <p:nvSpPr>
                  <p:cNvPr id="221586" name="Line 289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87" name="Oval 289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6" name="Group 2899"/>
              <p:cNvGrpSpPr>
                <a:grpSpLocks/>
              </p:cNvGrpSpPr>
              <p:nvPr/>
            </p:nvGrpSpPr>
            <p:grpSpPr bwMode="auto">
              <a:xfrm>
                <a:off x="1777" y="1142"/>
                <a:ext cx="29" cy="90"/>
                <a:chOff x="1285" y="1143"/>
                <a:chExt cx="29" cy="90"/>
              </a:xfrm>
            </p:grpSpPr>
            <p:grpSp>
              <p:nvGrpSpPr>
                <p:cNvPr id="221578" name="Group 2900"/>
                <p:cNvGrpSpPr>
                  <a:grpSpLocks/>
                </p:cNvGrpSpPr>
                <p:nvPr/>
              </p:nvGrpSpPr>
              <p:grpSpPr bwMode="auto">
                <a:xfrm>
                  <a:off x="1285" y="1182"/>
                  <a:ext cx="29" cy="51"/>
                  <a:chOff x="1215" y="1181"/>
                  <a:chExt cx="29" cy="51"/>
                </a:xfrm>
              </p:grpSpPr>
              <p:sp>
                <p:nvSpPr>
                  <p:cNvPr id="221582" name="Line 290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83" name="Oval 290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79" name="Group 2903"/>
                <p:cNvGrpSpPr>
                  <a:grpSpLocks/>
                </p:cNvGrpSpPr>
                <p:nvPr/>
              </p:nvGrpSpPr>
              <p:grpSpPr bwMode="auto">
                <a:xfrm>
                  <a:off x="1285" y="1143"/>
                  <a:ext cx="29" cy="50"/>
                  <a:chOff x="1215" y="1142"/>
                  <a:chExt cx="29" cy="50"/>
                </a:xfrm>
              </p:grpSpPr>
              <p:sp>
                <p:nvSpPr>
                  <p:cNvPr id="221580" name="Line 290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81" name="Oval 290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7" name="Group 2906"/>
              <p:cNvGrpSpPr>
                <a:grpSpLocks/>
              </p:cNvGrpSpPr>
              <p:nvPr/>
            </p:nvGrpSpPr>
            <p:grpSpPr bwMode="auto">
              <a:xfrm>
                <a:off x="1812" y="1142"/>
                <a:ext cx="29" cy="90"/>
                <a:chOff x="1320" y="1143"/>
                <a:chExt cx="29" cy="90"/>
              </a:xfrm>
            </p:grpSpPr>
            <p:grpSp>
              <p:nvGrpSpPr>
                <p:cNvPr id="221572" name="Group 2907"/>
                <p:cNvGrpSpPr>
                  <a:grpSpLocks/>
                </p:cNvGrpSpPr>
                <p:nvPr/>
              </p:nvGrpSpPr>
              <p:grpSpPr bwMode="auto">
                <a:xfrm>
                  <a:off x="1320" y="1182"/>
                  <a:ext cx="29" cy="51"/>
                  <a:chOff x="1215" y="1181"/>
                  <a:chExt cx="29" cy="51"/>
                </a:xfrm>
              </p:grpSpPr>
              <p:sp>
                <p:nvSpPr>
                  <p:cNvPr id="221576" name="Line 290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77" name="Oval 290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73" name="Group 2910"/>
                <p:cNvGrpSpPr>
                  <a:grpSpLocks/>
                </p:cNvGrpSpPr>
                <p:nvPr/>
              </p:nvGrpSpPr>
              <p:grpSpPr bwMode="auto">
                <a:xfrm>
                  <a:off x="1320" y="1143"/>
                  <a:ext cx="29" cy="50"/>
                  <a:chOff x="1215" y="1142"/>
                  <a:chExt cx="29" cy="50"/>
                </a:xfrm>
              </p:grpSpPr>
              <p:sp>
                <p:nvSpPr>
                  <p:cNvPr id="221574" name="Line 291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75" name="Oval 291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8" name="Group 2913"/>
              <p:cNvGrpSpPr>
                <a:grpSpLocks/>
              </p:cNvGrpSpPr>
              <p:nvPr/>
            </p:nvGrpSpPr>
            <p:grpSpPr bwMode="auto">
              <a:xfrm>
                <a:off x="1847" y="1142"/>
                <a:ext cx="29" cy="90"/>
                <a:chOff x="1355" y="1146"/>
                <a:chExt cx="29" cy="90"/>
              </a:xfrm>
            </p:grpSpPr>
            <p:grpSp>
              <p:nvGrpSpPr>
                <p:cNvPr id="221566" name="Group 2914"/>
                <p:cNvGrpSpPr>
                  <a:grpSpLocks/>
                </p:cNvGrpSpPr>
                <p:nvPr/>
              </p:nvGrpSpPr>
              <p:grpSpPr bwMode="auto">
                <a:xfrm>
                  <a:off x="1355" y="1185"/>
                  <a:ext cx="29" cy="51"/>
                  <a:chOff x="1215" y="1181"/>
                  <a:chExt cx="29" cy="51"/>
                </a:xfrm>
              </p:grpSpPr>
              <p:sp>
                <p:nvSpPr>
                  <p:cNvPr id="221570" name="Line 291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71" name="Oval 291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67" name="Group 2917"/>
                <p:cNvGrpSpPr>
                  <a:grpSpLocks/>
                </p:cNvGrpSpPr>
                <p:nvPr/>
              </p:nvGrpSpPr>
              <p:grpSpPr bwMode="auto">
                <a:xfrm>
                  <a:off x="1355" y="1146"/>
                  <a:ext cx="29" cy="50"/>
                  <a:chOff x="1215" y="1142"/>
                  <a:chExt cx="29" cy="50"/>
                </a:xfrm>
              </p:grpSpPr>
              <p:sp>
                <p:nvSpPr>
                  <p:cNvPr id="221568" name="Line 291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69" name="Oval 291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89" name="Group 2920"/>
              <p:cNvGrpSpPr>
                <a:grpSpLocks/>
              </p:cNvGrpSpPr>
              <p:nvPr/>
            </p:nvGrpSpPr>
            <p:grpSpPr bwMode="auto">
              <a:xfrm>
                <a:off x="1882" y="1142"/>
                <a:ext cx="29" cy="90"/>
                <a:chOff x="1390" y="1146"/>
                <a:chExt cx="29" cy="90"/>
              </a:xfrm>
            </p:grpSpPr>
            <p:grpSp>
              <p:nvGrpSpPr>
                <p:cNvPr id="221560" name="Group 2921"/>
                <p:cNvGrpSpPr>
                  <a:grpSpLocks/>
                </p:cNvGrpSpPr>
                <p:nvPr/>
              </p:nvGrpSpPr>
              <p:grpSpPr bwMode="auto">
                <a:xfrm>
                  <a:off x="1390" y="1185"/>
                  <a:ext cx="29" cy="51"/>
                  <a:chOff x="1215" y="1181"/>
                  <a:chExt cx="29" cy="51"/>
                </a:xfrm>
              </p:grpSpPr>
              <p:sp>
                <p:nvSpPr>
                  <p:cNvPr id="221564" name="Line 292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65" name="Oval 292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61" name="Group 2924"/>
                <p:cNvGrpSpPr>
                  <a:grpSpLocks/>
                </p:cNvGrpSpPr>
                <p:nvPr/>
              </p:nvGrpSpPr>
              <p:grpSpPr bwMode="auto">
                <a:xfrm>
                  <a:off x="1390" y="1146"/>
                  <a:ext cx="29" cy="50"/>
                  <a:chOff x="1215" y="1142"/>
                  <a:chExt cx="29" cy="50"/>
                </a:xfrm>
              </p:grpSpPr>
              <p:sp>
                <p:nvSpPr>
                  <p:cNvPr id="221562" name="Line 292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63" name="Oval 292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0" name="Group 2927"/>
              <p:cNvGrpSpPr>
                <a:grpSpLocks/>
              </p:cNvGrpSpPr>
              <p:nvPr/>
            </p:nvGrpSpPr>
            <p:grpSpPr bwMode="auto">
              <a:xfrm>
                <a:off x="1917" y="1142"/>
                <a:ext cx="29" cy="90"/>
                <a:chOff x="1425" y="1147"/>
                <a:chExt cx="29" cy="90"/>
              </a:xfrm>
            </p:grpSpPr>
            <p:grpSp>
              <p:nvGrpSpPr>
                <p:cNvPr id="221554" name="Group 2928"/>
                <p:cNvGrpSpPr>
                  <a:grpSpLocks/>
                </p:cNvGrpSpPr>
                <p:nvPr/>
              </p:nvGrpSpPr>
              <p:grpSpPr bwMode="auto">
                <a:xfrm>
                  <a:off x="1425" y="1186"/>
                  <a:ext cx="29" cy="51"/>
                  <a:chOff x="1215" y="1181"/>
                  <a:chExt cx="29" cy="51"/>
                </a:xfrm>
              </p:grpSpPr>
              <p:sp>
                <p:nvSpPr>
                  <p:cNvPr id="221558" name="Line 292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59" name="Oval 293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55" name="Group 2931"/>
                <p:cNvGrpSpPr>
                  <a:grpSpLocks/>
                </p:cNvGrpSpPr>
                <p:nvPr/>
              </p:nvGrpSpPr>
              <p:grpSpPr bwMode="auto">
                <a:xfrm>
                  <a:off x="1425" y="1147"/>
                  <a:ext cx="29" cy="50"/>
                  <a:chOff x="1215" y="1142"/>
                  <a:chExt cx="29" cy="50"/>
                </a:xfrm>
              </p:grpSpPr>
              <p:sp>
                <p:nvSpPr>
                  <p:cNvPr id="221556" name="Line 293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57" name="Oval 293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1" name="Group 2934"/>
              <p:cNvGrpSpPr>
                <a:grpSpLocks/>
              </p:cNvGrpSpPr>
              <p:nvPr/>
            </p:nvGrpSpPr>
            <p:grpSpPr bwMode="auto">
              <a:xfrm>
                <a:off x="1952" y="1142"/>
                <a:ext cx="29" cy="90"/>
                <a:chOff x="1460" y="1147"/>
                <a:chExt cx="29" cy="90"/>
              </a:xfrm>
            </p:grpSpPr>
            <p:grpSp>
              <p:nvGrpSpPr>
                <p:cNvPr id="221548" name="Group 2935"/>
                <p:cNvGrpSpPr>
                  <a:grpSpLocks/>
                </p:cNvGrpSpPr>
                <p:nvPr/>
              </p:nvGrpSpPr>
              <p:grpSpPr bwMode="auto">
                <a:xfrm>
                  <a:off x="1460" y="1186"/>
                  <a:ext cx="29" cy="51"/>
                  <a:chOff x="1215" y="1181"/>
                  <a:chExt cx="29" cy="51"/>
                </a:xfrm>
              </p:grpSpPr>
              <p:sp>
                <p:nvSpPr>
                  <p:cNvPr id="221552" name="Line 293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53" name="Oval 293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49" name="Group 2938"/>
                <p:cNvGrpSpPr>
                  <a:grpSpLocks/>
                </p:cNvGrpSpPr>
                <p:nvPr/>
              </p:nvGrpSpPr>
              <p:grpSpPr bwMode="auto">
                <a:xfrm>
                  <a:off x="1460" y="1147"/>
                  <a:ext cx="29" cy="50"/>
                  <a:chOff x="1215" y="1142"/>
                  <a:chExt cx="29" cy="50"/>
                </a:xfrm>
              </p:grpSpPr>
              <p:sp>
                <p:nvSpPr>
                  <p:cNvPr id="221550" name="Line 293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51" name="Oval 294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2" name="Group 2941"/>
              <p:cNvGrpSpPr>
                <a:grpSpLocks/>
              </p:cNvGrpSpPr>
              <p:nvPr/>
            </p:nvGrpSpPr>
            <p:grpSpPr bwMode="auto">
              <a:xfrm>
                <a:off x="1987" y="1142"/>
                <a:ext cx="29" cy="90"/>
                <a:chOff x="1215" y="1142"/>
                <a:chExt cx="29" cy="90"/>
              </a:xfrm>
            </p:grpSpPr>
            <p:grpSp>
              <p:nvGrpSpPr>
                <p:cNvPr id="221542" name="Group 2942"/>
                <p:cNvGrpSpPr>
                  <a:grpSpLocks/>
                </p:cNvGrpSpPr>
                <p:nvPr/>
              </p:nvGrpSpPr>
              <p:grpSpPr bwMode="auto">
                <a:xfrm>
                  <a:off x="1215" y="1181"/>
                  <a:ext cx="29" cy="51"/>
                  <a:chOff x="1215" y="1181"/>
                  <a:chExt cx="29" cy="51"/>
                </a:xfrm>
              </p:grpSpPr>
              <p:sp>
                <p:nvSpPr>
                  <p:cNvPr id="221546" name="Line 294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47" name="Oval 294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43" name="Group 2945"/>
                <p:cNvGrpSpPr>
                  <a:grpSpLocks/>
                </p:cNvGrpSpPr>
                <p:nvPr/>
              </p:nvGrpSpPr>
              <p:grpSpPr bwMode="auto">
                <a:xfrm>
                  <a:off x="1215" y="1142"/>
                  <a:ext cx="29" cy="50"/>
                  <a:chOff x="1215" y="1142"/>
                  <a:chExt cx="29" cy="50"/>
                </a:xfrm>
              </p:grpSpPr>
              <p:sp>
                <p:nvSpPr>
                  <p:cNvPr id="221544" name="Line 294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45" name="Oval 294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3" name="Group 2948"/>
              <p:cNvGrpSpPr>
                <a:grpSpLocks/>
              </p:cNvGrpSpPr>
              <p:nvPr/>
            </p:nvGrpSpPr>
            <p:grpSpPr bwMode="auto">
              <a:xfrm>
                <a:off x="2022" y="1142"/>
                <a:ext cx="29" cy="90"/>
                <a:chOff x="1250" y="1142"/>
                <a:chExt cx="29" cy="90"/>
              </a:xfrm>
            </p:grpSpPr>
            <p:grpSp>
              <p:nvGrpSpPr>
                <p:cNvPr id="221536" name="Group 2949"/>
                <p:cNvGrpSpPr>
                  <a:grpSpLocks/>
                </p:cNvGrpSpPr>
                <p:nvPr/>
              </p:nvGrpSpPr>
              <p:grpSpPr bwMode="auto">
                <a:xfrm>
                  <a:off x="1250" y="1181"/>
                  <a:ext cx="29" cy="51"/>
                  <a:chOff x="1215" y="1181"/>
                  <a:chExt cx="29" cy="51"/>
                </a:xfrm>
              </p:grpSpPr>
              <p:sp>
                <p:nvSpPr>
                  <p:cNvPr id="221540" name="Line 295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41" name="Oval 295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37" name="Group 2952"/>
                <p:cNvGrpSpPr>
                  <a:grpSpLocks/>
                </p:cNvGrpSpPr>
                <p:nvPr/>
              </p:nvGrpSpPr>
              <p:grpSpPr bwMode="auto">
                <a:xfrm>
                  <a:off x="1250" y="1142"/>
                  <a:ext cx="29" cy="50"/>
                  <a:chOff x="1215" y="1142"/>
                  <a:chExt cx="29" cy="50"/>
                </a:xfrm>
              </p:grpSpPr>
              <p:sp>
                <p:nvSpPr>
                  <p:cNvPr id="221538" name="Line 295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39" name="Oval 295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4" name="Group 2955"/>
              <p:cNvGrpSpPr>
                <a:grpSpLocks/>
              </p:cNvGrpSpPr>
              <p:nvPr/>
            </p:nvGrpSpPr>
            <p:grpSpPr bwMode="auto">
              <a:xfrm>
                <a:off x="2057" y="1142"/>
                <a:ext cx="29" cy="90"/>
                <a:chOff x="1285" y="1143"/>
                <a:chExt cx="29" cy="90"/>
              </a:xfrm>
            </p:grpSpPr>
            <p:grpSp>
              <p:nvGrpSpPr>
                <p:cNvPr id="221530" name="Group 2956"/>
                <p:cNvGrpSpPr>
                  <a:grpSpLocks/>
                </p:cNvGrpSpPr>
                <p:nvPr/>
              </p:nvGrpSpPr>
              <p:grpSpPr bwMode="auto">
                <a:xfrm>
                  <a:off x="1285" y="1182"/>
                  <a:ext cx="29" cy="51"/>
                  <a:chOff x="1215" y="1181"/>
                  <a:chExt cx="29" cy="51"/>
                </a:xfrm>
              </p:grpSpPr>
              <p:sp>
                <p:nvSpPr>
                  <p:cNvPr id="221534" name="Line 295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35" name="Oval 295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31" name="Group 2959"/>
                <p:cNvGrpSpPr>
                  <a:grpSpLocks/>
                </p:cNvGrpSpPr>
                <p:nvPr/>
              </p:nvGrpSpPr>
              <p:grpSpPr bwMode="auto">
                <a:xfrm>
                  <a:off x="1285" y="1143"/>
                  <a:ext cx="29" cy="50"/>
                  <a:chOff x="1215" y="1142"/>
                  <a:chExt cx="29" cy="50"/>
                </a:xfrm>
              </p:grpSpPr>
              <p:sp>
                <p:nvSpPr>
                  <p:cNvPr id="221532" name="Line 296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33" name="Oval 296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5" name="Group 2962"/>
              <p:cNvGrpSpPr>
                <a:grpSpLocks/>
              </p:cNvGrpSpPr>
              <p:nvPr/>
            </p:nvGrpSpPr>
            <p:grpSpPr bwMode="auto">
              <a:xfrm>
                <a:off x="2092" y="1142"/>
                <a:ext cx="29" cy="90"/>
                <a:chOff x="1320" y="1143"/>
                <a:chExt cx="29" cy="90"/>
              </a:xfrm>
            </p:grpSpPr>
            <p:grpSp>
              <p:nvGrpSpPr>
                <p:cNvPr id="221524" name="Group 2963"/>
                <p:cNvGrpSpPr>
                  <a:grpSpLocks/>
                </p:cNvGrpSpPr>
                <p:nvPr/>
              </p:nvGrpSpPr>
              <p:grpSpPr bwMode="auto">
                <a:xfrm>
                  <a:off x="1320" y="1182"/>
                  <a:ext cx="29" cy="51"/>
                  <a:chOff x="1215" y="1181"/>
                  <a:chExt cx="29" cy="51"/>
                </a:xfrm>
              </p:grpSpPr>
              <p:sp>
                <p:nvSpPr>
                  <p:cNvPr id="221528" name="Line 296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29" name="Oval 296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25" name="Group 2966"/>
                <p:cNvGrpSpPr>
                  <a:grpSpLocks/>
                </p:cNvGrpSpPr>
                <p:nvPr/>
              </p:nvGrpSpPr>
              <p:grpSpPr bwMode="auto">
                <a:xfrm>
                  <a:off x="1320" y="1143"/>
                  <a:ext cx="29" cy="50"/>
                  <a:chOff x="1215" y="1142"/>
                  <a:chExt cx="29" cy="50"/>
                </a:xfrm>
              </p:grpSpPr>
              <p:sp>
                <p:nvSpPr>
                  <p:cNvPr id="221526" name="Line 296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27" name="Oval 296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6" name="Group 2969"/>
              <p:cNvGrpSpPr>
                <a:grpSpLocks/>
              </p:cNvGrpSpPr>
              <p:nvPr/>
            </p:nvGrpSpPr>
            <p:grpSpPr bwMode="auto">
              <a:xfrm>
                <a:off x="2127" y="1142"/>
                <a:ext cx="29" cy="90"/>
                <a:chOff x="1355" y="1146"/>
                <a:chExt cx="29" cy="90"/>
              </a:xfrm>
            </p:grpSpPr>
            <p:grpSp>
              <p:nvGrpSpPr>
                <p:cNvPr id="221518" name="Group 2970"/>
                <p:cNvGrpSpPr>
                  <a:grpSpLocks/>
                </p:cNvGrpSpPr>
                <p:nvPr/>
              </p:nvGrpSpPr>
              <p:grpSpPr bwMode="auto">
                <a:xfrm>
                  <a:off x="1355" y="1185"/>
                  <a:ext cx="29" cy="51"/>
                  <a:chOff x="1215" y="1181"/>
                  <a:chExt cx="29" cy="51"/>
                </a:xfrm>
              </p:grpSpPr>
              <p:sp>
                <p:nvSpPr>
                  <p:cNvPr id="221522" name="Line 297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23" name="Oval 297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19" name="Group 2973"/>
                <p:cNvGrpSpPr>
                  <a:grpSpLocks/>
                </p:cNvGrpSpPr>
                <p:nvPr/>
              </p:nvGrpSpPr>
              <p:grpSpPr bwMode="auto">
                <a:xfrm>
                  <a:off x="1355" y="1146"/>
                  <a:ext cx="29" cy="50"/>
                  <a:chOff x="1215" y="1142"/>
                  <a:chExt cx="29" cy="50"/>
                </a:xfrm>
              </p:grpSpPr>
              <p:sp>
                <p:nvSpPr>
                  <p:cNvPr id="221520" name="Line 297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21" name="Oval 297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7" name="Group 2976"/>
              <p:cNvGrpSpPr>
                <a:grpSpLocks/>
              </p:cNvGrpSpPr>
              <p:nvPr/>
            </p:nvGrpSpPr>
            <p:grpSpPr bwMode="auto">
              <a:xfrm>
                <a:off x="2162" y="1142"/>
                <a:ext cx="29" cy="90"/>
                <a:chOff x="1390" y="1146"/>
                <a:chExt cx="29" cy="90"/>
              </a:xfrm>
            </p:grpSpPr>
            <p:grpSp>
              <p:nvGrpSpPr>
                <p:cNvPr id="221512" name="Group 2977"/>
                <p:cNvGrpSpPr>
                  <a:grpSpLocks/>
                </p:cNvGrpSpPr>
                <p:nvPr/>
              </p:nvGrpSpPr>
              <p:grpSpPr bwMode="auto">
                <a:xfrm>
                  <a:off x="1390" y="1185"/>
                  <a:ext cx="29" cy="51"/>
                  <a:chOff x="1215" y="1181"/>
                  <a:chExt cx="29" cy="51"/>
                </a:xfrm>
              </p:grpSpPr>
              <p:sp>
                <p:nvSpPr>
                  <p:cNvPr id="221516" name="Line 297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17" name="Oval 297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13" name="Group 2980"/>
                <p:cNvGrpSpPr>
                  <a:grpSpLocks/>
                </p:cNvGrpSpPr>
                <p:nvPr/>
              </p:nvGrpSpPr>
              <p:grpSpPr bwMode="auto">
                <a:xfrm>
                  <a:off x="1390" y="1146"/>
                  <a:ext cx="29" cy="50"/>
                  <a:chOff x="1215" y="1142"/>
                  <a:chExt cx="29" cy="50"/>
                </a:xfrm>
              </p:grpSpPr>
              <p:sp>
                <p:nvSpPr>
                  <p:cNvPr id="221514" name="Line 298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15" name="Oval 298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8" name="Group 2983"/>
              <p:cNvGrpSpPr>
                <a:grpSpLocks/>
              </p:cNvGrpSpPr>
              <p:nvPr/>
            </p:nvGrpSpPr>
            <p:grpSpPr bwMode="auto">
              <a:xfrm>
                <a:off x="2197" y="1142"/>
                <a:ext cx="29" cy="90"/>
                <a:chOff x="1425" y="1147"/>
                <a:chExt cx="29" cy="90"/>
              </a:xfrm>
            </p:grpSpPr>
            <p:grpSp>
              <p:nvGrpSpPr>
                <p:cNvPr id="221506" name="Group 2984"/>
                <p:cNvGrpSpPr>
                  <a:grpSpLocks/>
                </p:cNvGrpSpPr>
                <p:nvPr/>
              </p:nvGrpSpPr>
              <p:grpSpPr bwMode="auto">
                <a:xfrm>
                  <a:off x="1425" y="1186"/>
                  <a:ext cx="29" cy="51"/>
                  <a:chOff x="1215" y="1181"/>
                  <a:chExt cx="29" cy="51"/>
                </a:xfrm>
              </p:grpSpPr>
              <p:sp>
                <p:nvSpPr>
                  <p:cNvPr id="221510" name="Line 298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11" name="Oval 298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07" name="Group 2987"/>
                <p:cNvGrpSpPr>
                  <a:grpSpLocks/>
                </p:cNvGrpSpPr>
                <p:nvPr/>
              </p:nvGrpSpPr>
              <p:grpSpPr bwMode="auto">
                <a:xfrm>
                  <a:off x="1425" y="1147"/>
                  <a:ext cx="29" cy="50"/>
                  <a:chOff x="1215" y="1142"/>
                  <a:chExt cx="29" cy="50"/>
                </a:xfrm>
              </p:grpSpPr>
              <p:sp>
                <p:nvSpPr>
                  <p:cNvPr id="221508" name="Line 298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09" name="Oval 298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499" name="Group 2990"/>
              <p:cNvGrpSpPr>
                <a:grpSpLocks/>
              </p:cNvGrpSpPr>
              <p:nvPr/>
            </p:nvGrpSpPr>
            <p:grpSpPr bwMode="auto">
              <a:xfrm>
                <a:off x="2233" y="1142"/>
                <a:ext cx="29" cy="90"/>
                <a:chOff x="1460" y="1147"/>
                <a:chExt cx="29" cy="90"/>
              </a:xfrm>
            </p:grpSpPr>
            <p:grpSp>
              <p:nvGrpSpPr>
                <p:cNvPr id="221500" name="Group 2991"/>
                <p:cNvGrpSpPr>
                  <a:grpSpLocks/>
                </p:cNvGrpSpPr>
                <p:nvPr/>
              </p:nvGrpSpPr>
              <p:grpSpPr bwMode="auto">
                <a:xfrm>
                  <a:off x="1460" y="1186"/>
                  <a:ext cx="29" cy="51"/>
                  <a:chOff x="1215" y="1181"/>
                  <a:chExt cx="29" cy="51"/>
                </a:xfrm>
              </p:grpSpPr>
              <p:sp>
                <p:nvSpPr>
                  <p:cNvPr id="221504" name="Line 299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05" name="Oval 299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501" name="Group 2994"/>
                <p:cNvGrpSpPr>
                  <a:grpSpLocks/>
                </p:cNvGrpSpPr>
                <p:nvPr/>
              </p:nvGrpSpPr>
              <p:grpSpPr bwMode="auto">
                <a:xfrm>
                  <a:off x="1460" y="1147"/>
                  <a:ext cx="29" cy="50"/>
                  <a:chOff x="1215" y="1142"/>
                  <a:chExt cx="29" cy="50"/>
                </a:xfrm>
              </p:grpSpPr>
              <p:sp>
                <p:nvSpPr>
                  <p:cNvPr id="221502" name="Line 299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503" name="Oval 299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nvGrpSpPr>
            <p:cNvPr id="221348" name="Group 2997"/>
            <p:cNvGrpSpPr>
              <a:grpSpLocks/>
            </p:cNvGrpSpPr>
            <p:nvPr/>
          </p:nvGrpSpPr>
          <p:grpSpPr bwMode="auto">
            <a:xfrm>
              <a:off x="2589" y="176"/>
              <a:ext cx="590" cy="90"/>
              <a:chOff x="2583" y="336"/>
              <a:chExt cx="590" cy="90"/>
            </a:xfrm>
          </p:grpSpPr>
          <p:grpSp>
            <p:nvGrpSpPr>
              <p:cNvPr id="221349" name="Group 2998"/>
              <p:cNvGrpSpPr>
                <a:grpSpLocks/>
              </p:cNvGrpSpPr>
              <p:nvPr/>
            </p:nvGrpSpPr>
            <p:grpSpPr bwMode="auto">
              <a:xfrm>
                <a:off x="2583" y="336"/>
                <a:ext cx="29" cy="90"/>
                <a:chOff x="1215" y="1142"/>
                <a:chExt cx="29" cy="90"/>
              </a:xfrm>
            </p:grpSpPr>
            <p:grpSp>
              <p:nvGrpSpPr>
                <p:cNvPr id="221462" name="Group 2999"/>
                <p:cNvGrpSpPr>
                  <a:grpSpLocks/>
                </p:cNvGrpSpPr>
                <p:nvPr/>
              </p:nvGrpSpPr>
              <p:grpSpPr bwMode="auto">
                <a:xfrm>
                  <a:off x="1215" y="1181"/>
                  <a:ext cx="29" cy="51"/>
                  <a:chOff x="1215" y="1181"/>
                  <a:chExt cx="29" cy="51"/>
                </a:xfrm>
              </p:grpSpPr>
              <p:sp>
                <p:nvSpPr>
                  <p:cNvPr id="221466" name="Line 300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67" name="Oval 300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63" name="Group 3002"/>
                <p:cNvGrpSpPr>
                  <a:grpSpLocks/>
                </p:cNvGrpSpPr>
                <p:nvPr/>
              </p:nvGrpSpPr>
              <p:grpSpPr bwMode="auto">
                <a:xfrm>
                  <a:off x="1215" y="1142"/>
                  <a:ext cx="29" cy="50"/>
                  <a:chOff x="1215" y="1142"/>
                  <a:chExt cx="29" cy="50"/>
                </a:xfrm>
              </p:grpSpPr>
              <p:sp>
                <p:nvSpPr>
                  <p:cNvPr id="221464" name="Line 300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65" name="Oval 300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0" name="Group 3005"/>
              <p:cNvGrpSpPr>
                <a:grpSpLocks/>
              </p:cNvGrpSpPr>
              <p:nvPr/>
            </p:nvGrpSpPr>
            <p:grpSpPr bwMode="auto">
              <a:xfrm>
                <a:off x="2618" y="336"/>
                <a:ext cx="29" cy="90"/>
                <a:chOff x="1250" y="1142"/>
                <a:chExt cx="29" cy="90"/>
              </a:xfrm>
            </p:grpSpPr>
            <p:grpSp>
              <p:nvGrpSpPr>
                <p:cNvPr id="221456" name="Group 3006"/>
                <p:cNvGrpSpPr>
                  <a:grpSpLocks/>
                </p:cNvGrpSpPr>
                <p:nvPr/>
              </p:nvGrpSpPr>
              <p:grpSpPr bwMode="auto">
                <a:xfrm>
                  <a:off x="1250" y="1181"/>
                  <a:ext cx="29" cy="51"/>
                  <a:chOff x="1215" y="1181"/>
                  <a:chExt cx="29" cy="51"/>
                </a:xfrm>
              </p:grpSpPr>
              <p:sp>
                <p:nvSpPr>
                  <p:cNvPr id="221460" name="Line 300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61" name="Oval 300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57" name="Group 3009"/>
                <p:cNvGrpSpPr>
                  <a:grpSpLocks/>
                </p:cNvGrpSpPr>
                <p:nvPr/>
              </p:nvGrpSpPr>
              <p:grpSpPr bwMode="auto">
                <a:xfrm>
                  <a:off x="1250" y="1142"/>
                  <a:ext cx="29" cy="50"/>
                  <a:chOff x="1215" y="1142"/>
                  <a:chExt cx="29" cy="50"/>
                </a:xfrm>
              </p:grpSpPr>
              <p:sp>
                <p:nvSpPr>
                  <p:cNvPr id="221458" name="Line 301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59" name="Oval 301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1" name="Group 3012"/>
              <p:cNvGrpSpPr>
                <a:grpSpLocks/>
              </p:cNvGrpSpPr>
              <p:nvPr/>
            </p:nvGrpSpPr>
            <p:grpSpPr bwMode="auto">
              <a:xfrm>
                <a:off x="2653" y="336"/>
                <a:ext cx="29" cy="90"/>
                <a:chOff x="1285" y="1143"/>
                <a:chExt cx="29" cy="90"/>
              </a:xfrm>
            </p:grpSpPr>
            <p:grpSp>
              <p:nvGrpSpPr>
                <p:cNvPr id="221450" name="Group 3013"/>
                <p:cNvGrpSpPr>
                  <a:grpSpLocks/>
                </p:cNvGrpSpPr>
                <p:nvPr/>
              </p:nvGrpSpPr>
              <p:grpSpPr bwMode="auto">
                <a:xfrm>
                  <a:off x="1285" y="1182"/>
                  <a:ext cx="29" cy="51"/>
                  <a:chOff x="1215" y="1181"/>
                  <a:chExt cx="29" cy="51"/>
                </a:xfrm>
              </p:grpSpPr>
              <p:sp>
                <p:nvSpPr>
                  <p:cNvPr id="221454" name="Line 301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55" name="Oval 301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51" name="Group 3016"/>
                <p:cNvGrpSpPr>
                  <a:grpSpLocks/>
                </p:cNvGrpSpPr>
                <p:nvPr/>
              </p:nvGrpSpPr>
              <p:grpSpPr bwMode="auto">
                <a:xfrm>
                  <a:off x="1285" y="1143"/>
                  <a:ext cx="29" cy="50"/>
                  <a:chOff x="1215" y="1142"/>
                  <a:chExt cx="29" cy="50"/>
                </a:xfrm>
              </p:grpSpPr>
              <p:sp>
                <p:nvSpPr>
                  <p:cNvPr id="221452" name="Line 301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53" name="Oval 301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2" name="Group 3019"/>
              <p:cNvGrpSpPr>
                <a:grpSpLocks/>
              </p:cNvGrpSpPr>
              <p:nvPr/>
            </p:nvGrpSpPr>
            <p:grpSpPr bwMode="auto">
              <a:xfrm>
                <a:off x="2688" y="336"/>
                <a:ext cx="29" cy="90"/>
                <a:chOff x="1320" y="1143"/>
                <a:chExt cx="29" cy="90"/>
              </a:xfrm>
            </p:grpSpPr>
            <p:grpSp>
              <p:nvGrpSpPr>
                <p:cNvPr id="221444" name="Group 3020"/>
                <p:cNvGrpSpPr>
                  <a:grpSpLocks/>
                </p:cNvGrpSpPr>
                <p:nvPr/>
              </p:nvGrpSpPr>
              <p:grpSpPr bwMode="auto">
                <a:xfrm>
                  <a:off x="1320" y="1182"/>
                  <a:ext cx="29" cy="51"/>
                  <a:chOff x="1215" y="1181"/>
                  <a:chExt cx="29" cy="51"/>
                </a:xfrm>
              </p:grpSpPr>
              <p:sp>
                <p:nvSpPr>
                  <p:cNvPr id="221448" name="Line 302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49" name="Oval 302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45" name="Group 3023"/>
                <p:cNvGrpSpPr>
                  <a:grpSpLocks/>
                </p:cNvGrpSpPr>
                <p:nvPr/>
              </p:nvGrpSpPr>
              <p:grpSpPr bwMode="auto">
                <a:xfrm>
                  <a:off x="1320" y="1143"/>
                  <a:ext cx="29" cy="50"/>
                  <a:chOff x="1215" y="1142"/>
                  <a:chExt cx="29" cy="50"/>
                </a:xfrm>
              </p:grpSpPr>
              <p:sp>
                <p:nvSpPr>
                  <p:cNvPr id="221446" name="Line 302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47" name="Oval 302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3" name="Group 3026"/>
              <p:cNvGrpSpPr>
                <a:grpSpLocks/>
              </p:cNvGrpSpPr>
              <p:nvPr/>
            </p:nvGrpSpPr>
            <p:grpSpPr bwMode="auto">
              <a:xfrm>
                <a:off x="2723" y="336"/>
                <a:ext cx="29" cy="90"/>
                <a:chOff x="1355" y="1146"/>
                <a:chExt cx="29" cy="90"/>
              </a:xfrm>
            </p:grpSpPr>
            <p:grpSp>
              <p:nvGrpSpPr>
                <p:cNvPr id="221438" name="Group 3027"/>
                <p:cNvGrpSpPr>
                  <a:grpSpLocks/>
                </p:cNvGrpSpPr>
                <p:nvPr/>
              </p:nvGrpSpPr>
              <p:grpSpPr bwMode="auto">
                <a:xfrm>
                  <a:off x="1355" y="1185"/>
                  <a:ext cx="29" cy="51"/>
                  <a:chOff x="1215" y="1181"/>
                  <a:chExt cx="29" cy="51"/>
                </a:xfrm>
              </p:grpSpPr>
              <p:sp>
                <p:nvSpPr>
                  <p:cNvPr id="221442" name="Line 302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43" name="Oval 302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39" name="Group 3030"/>
                <p:cNvGrpSpPr>
                  <a:grpSpLocks/>
                </p:cNvGrpSpPr>
                <p:nvPr/>
              </p:nvGrpSpPr>
              <p:grpSpPr bwMode="auto">
                <a:xfrm>
                  <a:off x="1355" y="1146"/>
                  <a:ext cx="29" cy="50"/>
                  <a:chOff x="1215" y="1142"/>
                  <a:chExt cx="29" cy="50"/>
                </a:xfrm>
              </p:grpSpPr>
              <p:sp>
                <p:nvSpPr>
                  <p:cNvPr id="221440" name="Line 303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41" name="Oval 303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4" name="Group 3033"/>
              <p:cNvGrpSpPr>
                <a:grpSpLocks/>
              </p:cNvGrpSpPr>
              <p:nvPr/>
            </p:nvGrpSpPr>
            <p:grpSpPr bwMode="auto">
              <a:xfrm>
                <a:off x="2758" y="336"/>
                <a:ext cx="29" cy="90"/>
                <a:chOff x="1390" y="1146"/>
                <a:chExt cx="29" cy="90"/>
              </a:xfrm>
            </p:grpSpPr>
            <p:grpSp>
              <p:nvGrpSpPr>
                <p:cNvPr id="221432" name="Group 3034"/>
                <p:cNvGrpSpPr>
                  <a:grpSpLocks/>
                </p:cNvGrpSpPr>
                <p:nvPr/>
              </p:nvGrpSpPr>
              <p:grpSpPr bwMode="auto">
                <a:xfrm>
                  <a:off x="1390" y="1185"/>
                  <a:ext cx="29" cy="51"/>
                  <a:chOff x="1215" y="1181"/>
                  <a:chExt cx="29" cy="51"/>
                </a:xfrm>
              </p:grpSpPr>
              <p:sp>
                <p:nvSpPr>
                  <p:cNvPr id="221436" name="Line 303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37" name="Oval 303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33" name="Group 3037"/>
                <p:cNvGrpSpPr>
                  <a:grpSpLocks/>
                </p:cNvGrpSpPr>
                <p:nvPr/>
              </p:nvGrpSpPr>
              <p:grpSpPr bwMode="auto">
                <a:xfrm>
                  <a:off x="1390" y="1146"/>
                  <a:ext cx="29" cy="50"/>
                  <a:chOff x="1215" y="1142"/>
                  <a:chExt cx="29" cy="50"/>
                </a:xfrm>
              </p:grpSpPr>
              <p:sp>
                <p:nvSpPr>
                  <p:cNvPr id="221434" name="Line 303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35" name="Oval 303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5" name="Group 3040"/>
              <p:cNvGrpSpPr>
                <a:grpSpLocks/>
              </p:cNvGrpSpPr>
              <p:nvPr/>
            </p:nvGrpSpPr>
            <p:grpSpPr bwMode="auto">
              <a:xfrm>
                <a:off x="2793" y="336"/>
                <a:ext cx="29" cy="90"/>
                <a:chOff x="1425" y="1147"/>
                <a:chExt cx="29" cy="90"/>
              </a:xfrm>
            </p:grpSpPr>
            <p:grpSp>
              <p:nvGrpSpPr>
                <p:cNvPr id="221426" name="Group 3041"/>
                <p:cNvGrpSpPr>
                  <a:grpSpLocks/>
                </p:cNvGrpSpPr>
                <p:nvPr/>
              </p:nvGrpSpPr>
              <p:grpSpPr bwMode="auto">
                <a:xfrm>
                  <a:off x="1425" y="1186"/>
                  <a:ext cx="29" cy="51"/>
                  <a:chOff x="1215" y="1181"/>
                  <a:chExt cx="29" cy="51"/>
                </a:xfrm>
              </p:grpSpPr>
              <p:sp>
                <p:nvSpPr>
                  <p:cNvPr id="221430" name="Line 304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31" name="Oval 304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27" name="Group 3044"/>
                <p:cNvGrpSpPr>
                  <a:grpSpLocks/>
                </p:cNvGrpSpPr>
                <p:nvPr/>
              </p:nvGrpSpPr>
              <p:grpSpPr bwMode="auto">
                <a:xfrm>
                  <a:off x="1425" y="1147"/>
                  <a:ext cx="29" cy="50"/>
                  <a:chOff x="1215" y="1142"/>
                  <a:chExt cx="29" cy="50"/>
                </a:xfrm>
              </p:grpSpPr>
              <p:sp>
                <p:nvSpPr>
                  <p:cNvPr id="221428" name="Line 304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29" name="Oval 304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6" name="Group 3047"/>
              <p:cNvGrpSpPr>
                <a:grpSpLocks/>
              </p:cNvGrpSpPr>
              <p:nvPr/>
            </p:nvGrpSpPr>
            <p:grpSpPr bwMode="auto">
              <a:xfrm>
                <a:off x="2828" y="336"/>
                <a:ext cx="29" cy="90"/>
                <a:chOff x="1460" y="1147"/>
                <a:chExt cx="29" cy="90"/>
              </a:xfrm>
            </p:grpSpPr>
            <p:grpSp>
              <p:nvGrpSpPr>
                <p:cNvPr id="221420" name="Group 3048"/>
                <p:cNvGrpSpPr>
                  <a:grpSpLocks/>
                </p:cNvGrpSpPr>
                <p:nvPr/>
              </p:nvGrpSpPr>
              <p:grpSpPr bwMode="auto">
                <a:xfrm>
                  <a:off x="1460" y="1186"/>
                  <a:ext cx="29" cy="51"/>
                  <a:chOff x="1215" y="1181"/>
                  <a:chExt cx="29" cy="51"/>
                </a:xfrm>
              </p:grpSpPr>
              <p:sp>
                <p:nvSpPr>
                  <p:cNvPr id="221424" name="Line 3049"/>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25" name="Oval 3050"/>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21" name="Group 3051"/>
                <p:cNvGrpSpPr>
                  <a:grpSpLocks/>
                </p:cNvGrpSpPr>
                <p:nvPr/>
              </p:nvGrpSpPr>
              <p:grpSpPr bwMode="auto">
                <a:xfrm>
                  <a:off x="1460" y="1147"/>
                  <a:ext cx="29" cy="50"/>
                  <a:chOff x="1215" y="1142"/>
                  <a:chExt cx="29" cy="50"/>
                </a:xfrm>
              </p:grpSpPr>
              <p:sp>
                <p:nvSpPr>
                  <p:cNvPr id="221422" name="Line 3052"/>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23" name="Oval 3053"/>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7" name="Group 3054"/>
              <p:cNvGrpSpPr>
                <a:grpSpLocks/>
              </p:cNvGrpSpPr>
              <p:nvPr/>
            </p:nvGrpSpPr>
            <p:grpSpPr bwMode="auto">
              <a:xfrm>
                <a:off x="2863" y="336"/>
                <a:ext cx="29" cy="90"/>
                <a:chOff x="1215" y="1142"/>
                <a:chExt cx="29" cy="90"/>
              </a:xfrm>
            </p:grpSpPr>
            <p:grpSp>
              <p:nvGrpSpPr>
                <p:cNvPr id="221414" name="Group 3055"/>
                <p:cNvGrpSpPr>
                  <a:grpSpLocks/>
                </p:cNvGrpSpPr>
                <p:nvPr/>
              </p:nvGrpSpPr>
              <p:grpSpPr bwMode="auto">
                <a:xfrm>
                  <a:off x="1215" y="1181"/>
                  <a:ext cx="29" cy="51"/>
                  <a:chOff x="1215" y="1181"/>
                  <a:chExt cx="29" cy="51"/>
                </a:xfrm>
              </p:grpSpPr>
              <p:sp>
                <p:nvSpPr>
                  <p:cNvPr id="221418" name="Line 3056"/>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19" name="Oval 3057"/>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15" name="Group 3058"/>
                <p:cNvGrpSpPr>
                  <a:grpSpLocks/>
                </p:cNvGrpSpPr>
                <p:nvPr/>
              </p:nvGrpSpPr>
              <p:grpSpPr bwMode="auto">
                <a:xfrm>
                  <a:off x="1215" y="1142"/>
                  <a:ext cx="29" cy="50"/>
                  <a:chOff x="1215" y="1142"/>
                  <a:chExt cx="29" cy="50"/>
                </a:xfrm>
              </p:grpSpPr>
              <p:sp>
                <p:nvSpPr>
                  <p:cNvPr id="221416" name="Line 3059"/>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17" name="Oval 3060"/>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8" name="Group 3061"/>
              <p:cNvGrpSpPr>
                <a:grpSpLocks/>
              </p:cNvGrpSpPr>
              <p:nvPr/>
            </p:nvGrpSpPr>
            <p:grpSpPr bwMode="auto">
              <a:xfrm>
                <a:off x="2898" y="336"/>
                <a:ext cx="29" cy="90"/>
                <a:chOff x="1250" y="1142"/>
                <a:chExt cx="29" cy="90"/>
              </a:xfrm>
            </p:grpSpPr>
            <p:grpSp>
              <p:nvGrpSpPr>
                <p:cNvPr id="221408" name="Group 3062"/>
                <p:cNvGrpSpPr>
                  <a:grpSpLocks/>
                </p:cNvGrpSpPr>
                <p:nvPr/>
              </p:nvGrpSpPr>
              <p:grpSpPr bwMode="auto">
                <a:xfrm>
                  <a:off x="1250" y="1181"/>
                  <a:ext cx="29" cy="51"/>
                  <a:chOff x="1215" y="1181"/>
                  <a:chExt cx="29" cy="51"/>
                </a:xfrm>
              </p:grpSpPr>
              <p:sp>
                <p:nvSpPr>
                  <p:cNvPr id="221412" name="Line 3063"/>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13" name="Oval 3064"/>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09" name="Group 3065"/>
                <p:cNvGrpSpPr>
                  <a:grpSpLocks/>
                </p:cNvGrpSpPr>
                <p:nvPr/>
              </p:nvGrpSpPr>
              <p:grpSpPr bwMode="auto">
                <a:xfrm>
                  <a:off x="1250" y="1142"/>
                  <a:ext cx="29" cy="50"/>
                  <a:chOff x="1215" y="1142"/>
                  <a:chExt cx="29" cy="50"/>
                </a:xfrm>
              </p:grpSpPr>
              <p:sp>
                <p:nvSpPr>
                  <p:cNvPr id="221410" name="Line 3066"/>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11" name="Oval 3067"/>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59" name="Group 3068"/>
              <p:cNvGrpSpPr>
                <a:grpSpLocks/>
              </p:cNvGrpSpPr>
              <p:nvPr/>
            </p:nvGrpSpPr>
            <p:grpSpPr bwMode="auto">
              <a:xfrm>
                <a:off x="2933" y="336"/>
                <a:ext cx="29" cy="90"/>
                <a:chOff x="1285" y="1143"/>
                <a:chExt cx="29" cy="90"/>
              </a:xfrm>
            </p:grpSpPr>
            <p:grpSp>
              <p:nvGrpSpPr>
                <p:cNvPr id="221402" name="Group 3069"/>
                <p:cNvGrpSpPr>
                  <a:grpSpLocks/>
                </p:cNvGrpSpPr>
                <p:nvPr/>
              </p:nvGrpSpPr>
              <p:grpSpPr bwMode="auto">
                <a:xfrm>
                  <a:off x="1285" y="1182"/>
                  <a:ext cx="29" cy="51"/>
                  <a:chOff x="1215" y="1181"/>
                  <a:chExt cx="29" cy="51"/>
                </a:xfrm>
              </p:grpSpPr>
              <p:sp>
                <p:nvSpPr>
                  <p:cNvPr id="221406" name="Line 3070"/>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07" name="Oval 3071"/>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403" name="Group 3072"/>
                <p:cNvGrpSpPr>
                  <a:grpSpLocks/>
                </p:cNvGrpSpPr>
                <p:nvPr/>
              </p:nvGrpSpPr>
              <p:grpSpPr bwMode="auto">
                <a:xfrm>
                  <a:off x="1285" y="1143"/>
                  <a:ext cx="29" cy="50"/>
                  <a:chOff x="1215" y="1142"/>
                  <a:chExt cx="29" cy="50"/>
                </a:xfrm>
              </p:grpSpPr>
              <p:sp>
                <p:nvSpPr>
                  <p:cNvPr id="221404" name="Line 3073"/>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05" name="Oval 3074"/>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60" name="Group 3075"/>
              <p:cNvGrpSpPr>
                <a:grpSpLocks/>
              </p:cNvGrpSpPr>
              <p:nvPr/>
            </p:nvGrpSpPr>
            <p:grpSpPr bwMode="auto">
              <a:xfrm>
                <a:off x="2968" y="336"/>
                <a:ext cx="29" cy="90"/>
                <a:chOff x="1320" y="1143"/>
                <a:chExt cx="29" cy="90"/>
              </a:xfrm>
            </p:grpSpPr>
            <p:grpSp>
              <p:nvGrpSpPr>
                <p:cNvPr id="221396" name="Group 3076"/>
                <p:cNvGrpSpPr>
                  <a:grpSpLocks/>
                </p:cNvGrpSpPr>
                <p:nvPr/>
              </p:nvGrpSpPr>
              <p:grpSpPr bwMode="auto">
                <a:xfrm>
                  <a:off x="1320" y="1182"/>
                  <a:ext cx="29" cy="51"/>
                  <a:chOff x="1215" y="1181"/>
                  <a:chExt cx="29" cy="51"/>
                </a:xfrm>
              </p:grpSpPr>
              <p:sp>
                <p:nvSpPr>
                  <p:cNvPr id="221400" name="Line 3077"/>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401" name="Oval 3078"/>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397" name="Group 3079"/>
                <p:cNvGrpSpPr>
                  <a:grpSpLocks/>
                </p:cNvGrpSpPr>
                <p:nvPr/>
              </p:nvGrpSpPr>
              <p:grpSpPr bwMode="auto">
                <a:xfrm>
                  <a:off x="1320" y="1143"/>
                  <a:ext cx="29" cy="50"/>
                  <a:chOff x="1215" y="1142"/>
                  <a:chExt cx="29" cy="50"/>
                </a:xfrm>
              </p:grpSpPr>
              <p:sp>
                <p:nvSpPr>
                  <p:cNvPr id="221398" name="Line 3080"/>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99" name="Oval 3081"/>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61" name="Group 3082"/>
              <p:cNvGrpSpPr>
                <a:grpSpLocks/>
              </p:cNvGrpSpPr>
              <p:nvPr/>
            </p:nvGrpSpPr>
            <p:grpSpPr bwMode="auto">
              <a:xfrm>
                <a:off x="3003" y="336"/>
                <a:ext cx="29" cy="90"/>
                <a:chOff x="1355" y="1146"/>
                <a:chExt cx="29" cy="90"/>
              </a:xfrm>
            </p:grpSpPr>
            <p:grpSp>
              <p:nvGrpSpPr>
                <p:cNvPr id="221390" name="Group 3083"/>
                <p:cNvGrpSpPr>
                  <a:grpSpLocks/>
                </p:cNvGrpSpPr>
                <p:nvPr/>
              </p:nvGrpSpPr>
              <p:grpSpPr bwMode="auto">
                <a:xfrm>
                  <a:off x="1355" y="1185"/>
                  <a:ext cx="29" cy="51"/>
                  <a:chOff x="1215" y="1181"/>
                  <a:chExt cx="29" cy="51"/>
                </a:xfrm>
              </p:grpSpPr>
              <p:sp>
                <p:nvSpPr>
                  <p:cNvPr id="221394" name="Line 3084"/>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95" name="Oval 3085"/>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391" name="Group 3086"/>
                <p:cNvGrpSpPr>
                  <a:grpSpLocks/>
                </p:cNvGrpSpPr>
                <p:nvPr/>
              </p:nvGrpSpPr>
              <p:grpSpPr bwMode="auto">
                <a:xfrm>
                  <a:off x="1355" y="1146"/>
                  <a:ext cx="29" cy="50"/>
                  <a:chOff x="1215" y="1142"/>
                  <a:chExt cx="29" cy="50"/>
                </a:xfrm>
              </p:grpSpPr>
              <p:sp>
                <p:nvSpPr>
                  <p:cNvPr id="221392" name="Line 3087"/>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93" name="Oval 3088"/>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62" name="Group 3089"/>
              <p:cNvGrpSpPr>
                <a:grpSpLocks/>
              </p:cNvGrpSpPr>
              <p:nvPr/>
            </p:nvGrpSpPr>
            <p:grpSpPr bwMode="auto">
              <a:xfrm>
                <a:off x="3038" y="336"/>
                <a:ext cx="29" cy="90"/>
                <a:chOff x="1390" y="1146"/>
                <a:chExt cx="29" cy="90"/>
              </a:xfrm>
            </p:grpSpPr>
            <p:grpSp>
              <p:nvGrpSpPr>
                <p:cNvPr id="221384" name="Group 3090"/>
                <p:cNvGrpSpPr>
                  <a:grpSpLocks/>
                </p:cNvGrpSpPr>
                <p:nvPr/>
              </p:nvGrpSpPr>
              <p:grpSpPr bwMode="auto">
                <a:xfrm>
                  <a:off x="1390" y="1185"/>
                  <a:ext cx="29" cy="51"/>
                  <a:chOff x="1215" y="1181"/>
                  <a:chExt cx="29" cy="51"/>
                </a:xfrm>
              </p:grpSpPr>
              <p:sp>
                <p:nvSpPr>
                  <p:cNvPr id="221388" name="Line 3091"/>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89" name="Oval 3092"/>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385" name="Group 3093"/>
                <p:cNvGrpSpPr>
                  <a:grpSpLocks/>
                </p:cNvGrpSpPr>
                <p:nvPr/>
              </p:nvGrpSpPr>
              <p:grpSpPr bwMode="auto">
                <a:xfrm>
                  <a:off x="1390" y="1146"/>
                  <a:ext cx="29" cy="50"/>
                  <a:chOff x="1215" y="1142"/>
                  <a:chExt cx="29" cy="50"/>
                </a:xfrm>
              </p:grpSpPr>
              <p:sp>
                <p:nvSpPr>
                  <p:cNvPr id="221386" name="Line 3094"/>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87" name="Oval 3095"/>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63" name="Group 3096"/>
              <p:cNvGrpSpPr>
                <a:grpSpLocks/>
              </p:cNvGrpSpPr>
              <p:nvPr/>
            </p:nvGrpSpPr>
            <p:grpSpPr bwMode="auto">
              <a:xfrm>
                <a:off x="3073" y="336"/>
                <a:ext cx="29" cy="90"/>
                <a:chOff x="1425" y="1147"/>
                <a:chExt cx="29" cy="90"/>
              </a:xfrm>
            </p:grpSpPr>
            <p:grpSp>
              <p:nvGrpSpPr>
                <p:cNvPr id="221378" name="Group 3097"/>
                <p:cNvGrpSpPr>
                  <a:grpSpLocks/>
                </p:cNvGrpSpPr>
                <p:nvPr/>
              </p:nvGrpSpPr>
              <p:grpSpPr bwMode="auto">
                <a:xfrm>
                  <a:off x="1425" y="1186"/>
                  <a:ext cx="29" cy="51"/>
                  <a:chOff x="1215" y="1181"/>
                  <a:chExt cx="29" cy="51"/>
                </a:xfrm>
              </p:grpSpPr>
              <p:sp>
                <p:nvSpPr>
                  <p:cNvPr id="221382" name="Line 3098"/>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83" name="Oval 3099"/>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379" name="Group 3100"/>
                <p:cNvGrpSpPr>
                  <a:grpSpLocks/>
                </p:cNvGrpSpPr>
                <p:nvPr/>
              </p:nvGrpSpPr>
              <p:grpSpPr bwMode="auto">
                <a:xfrm>
                  <a:off x="1425" y="1147"/>
                  <a:ext cx="29" cy="50"/>
                  <a:chOff x="1215" y="1142"/>
                  <a:chExt cx="29" cy="50"/>
                </a:xfrm>
              </p:grpSpPr>
              <p:sp>
                <p:nvSpPr>
                  <p:cNvPr id="221380" name="Line 3101"/>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81" name="Oval 3102"/>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64" name="Group 3103"/>
              <p:cNvGrpSpPr>
                <a:grpSpLocks/>
              </p:cNvGrpSpPr>
              <p:nvPr/>
            </p:nvGrpSpPr>
            <p:grpSpPr bwMode="auto">
              <a:xfrm>
                <a:off x="3109" y="336"/>
                <a:ext cx="29" cy="90"/>
                <a:chOff x="1460" y="1147"/>
                <a:chExt cx="29" cy="90"/>
              </a:xfrm>
            </p:grpSpPr>
            <p:grpSp>
              <p:nvGrpSpPr>
                <p:cNvPr id="221372" name="Group 3104"/>
                <p:cNvGrpSpPr>
                  <a:grpSpLocks/>
                </p:cNvGrpSpPr>
                <p:nvPr/>
              </p:nvGrpSpPr>
              <p:grpSpPr bwMode="auto">
                <a:xfrm>
                  <a:off x="1460" y="1186"/>
                  <a:ext cx="29" cy="51"/>
                  <a:chOff x="1215" y="1181"/>
                  <a:chExt cx="29" cy="51"/>
                </a:xfrm>
              </p:grpSpPr>
              <p:sp>
                <p:nvSpPr>
                  <p:cNvPr id="221376" name="Line 3105"/>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77" name="Oval 3106"/>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373" name="Group 3107"/>
                <p:cNvGrpSpPr>
                  <a:grpSpLocks/>
                </p:cNvGrpSpPr>
                <p:nvPr/>
              </p:nvGrpSpPr>
              <p:grpSpPr bwMode="auto">
                <a:xfrm>
                  <a:off x="1460" y="1147"/>
                  <a:ext cx="29" cy="50"/>
                  <a:chOff x="1215" y="1142"/>
                  <a:chExt cx="29" cy="50"/>
                </a:xfrm>
              </p:grpSpPr>
              <p:sp>
                <p:nvSpPr>
                  <p:cNvPr id="221374" name="Line 3108"/>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75" name="Oval 3109"/>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nvGrpSpPr>
              <p:cNvPr id="221365" name="Group 3110"/>
              <p:cNvGrpSpPr>
                <a:grpSpLocks/>
              </p:cNvGrpSpPr>
              <p:nvPr/>
            </p:nvGrpSpPr>
            <p:grpSpPr bwMode="auto">
              <a:xfrm>
                <a:off x="3144" y="336"/>
                <a:ext cx="29" cy="90"/>
                <a:chOff x="1215" y="1142"/>
                <a:chExt cx="29" cy="90"/>
              </a:xfrm>
            </p:grpSpPr>
            <p:grpSp>
              <p:nvGrpSpPr>
                <p:cNvPr id="221366" name="Group 3111"/>
                <p:cNvGrpSpPr>
                  <a:grpSpLocks/>
                </p:cNvGrpSpPr>
                <p:nvPr/>
              </p:nvGrpSpPr>
              <p:grpSpPr bwMode="auto">
                <a:xfrm>
                  <a:off x="1215" y="1181"/>
                  <a:ext cx="29" cy="51"/>
                  <a:chOff x="1215" y="1181"/>
                  <a:chExt cx="29" cy="51"/>
                </a:xfrm>
              </p:grpSpPr>
              <p:sp>
                <p:nvSpPr>
                  <p:cNvPr id="221370" name="Line 3112"/>
                  <p:cNvSpPr>
                    <a:spLocks noChangeAspect="1" noChangeShapeType="1"/>
                  </p:cNvSpPr>
                  <p:nvPr/>
                </p:nvSpPr>
                <p:spPr bwMode="auto">
                  <a:xfrm flipH="1" flipV="1">
                    <a:off x="1225" y="1181"/>
                    <a:ext cx="0" cy="23"/>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71" name="Oval 3113"/>
                  <p:cNvSpPr>
                    <a:spLocks noChangeAspect="1" noChangeArrowheads="1"/>
                  </p:cNvSpPr>
                  <p:nvPr/>
                </p:nvSpPr>
                <p:spPr bwMode="auto">
                  <a:xfrm flipH="1" flipV="1">
                    <a:off x="1215" y="1203"/>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nvGrpSpPr>
                <p:cNvPr id="221367" name="Group 3114"/>
                <p:cNvGrpSpPr>
                  <a:grpSpLocks/>
                </p:cNvGrpSpPr>
                <p:nvPr/>
              </p:nvGrpSpPr>
              <p:grpSpPr bwMode="auto">
                <a:xfrm>
                  <a:off x="1215" y="1142"/>
                  <a:ext cx="29" cy="50"/>
                  <a:chOff x="1215" y="1142"/>
                  <a:chExt cx="29" cy="50"/>
                </a:xfrm>
              </p:grpSpPr>
              <p:sp>
                <p:nvSpPr>
                  <p:cNvPr id="221368" name="Line 3115"/>
                  <p:cNvSpPr>
                    <a:spLocks noChangeAspect="1" noChangeShapeType="1"/>
                  </p:cNvSpPr>
                  <p:nvPr/>
                </p:nvSpPr>
                <p:spPr bwMode="auto">
                  <a:xfrm>
                    <a:off x="1235" y="1166"/>
                    <a:ext cx="0" cy="26"/>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69" name="Oval 3116"/>
                  <p:cNvSpPr>
                    <a:spLocks noChangeAspect="1" noChangeArrowheads="1"/>
                  </p:cNvSpPr>
                  <p:nvPr/>
                </p:nvSpPr>
                <p:spPr bwMode="auto">
                  <a:xfrm>
                    <a:off x="1215" y="1142"/>
                    <a:ext cx="29" cy="29"/>
                  </a:xfrm>
                  <a:prstGeom prst="ellipse">
                    <a:avLst/>
                  </a:prstGeom>
                  <a:gradFill rotWithShape="1">
                    <a:gsLst>
                      <a:gs pos="0">
                        <a:srgbClr val="FFF8EB"/>
                      </a:gs>
                      <a:gs pos="100000">
                        <a:srgbClr val="B39C63"/>
                      </a:gs>
                    </a:gsLst>
                    <a:path path="shape">
                      <a:fillToRect l="50000" t="50000" r="50000" b="50000"/>
                    </a:path>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pPr algn="ctr"/>
                    <a:endParaRPr lang="es-ES" sz="1800" b="0" smtClean="0">
                      <a:solidFill>
                        <a:srgbClr val="000000"/>
                      </a:solidFill>
                      <a:ea typeface="ＭＳ Ｐゴシック" charset="0"/>
                      <a:cs typeface="ＭＳ Ｐゴシック" charset="0"/>
                    </a:endParaRPr>
                  </a:p>
                </p:txBody>
              </p:sp>
            </p:grpSp>
          </p:grpSp>
        </p:grpSp>
      </p:grpSp>
      <p:grpSp>
        <p:nvGrpSpPr>
          <p:cNvPr id="221225" name="Group 3117"/>
          <p:cNvGrpSpPr>
            <a:grpSpLocks/>
          </p:cNvGrpSpPr>
          <p:nvPr/>
        </p:nvGrpSpPr>
        <p:grpSpPr bwMode="auto">
          <a:xfrm>
            <a:off x="2259013" y="727075"/>
            <a:ext cx="1060450" cy="263525"/>
            <a:chOff x="853" y="3392"/>
            <a:chExt cx="668" cy="166"/>
          </a:xfrm>
        </p:grpSpPr>
        <p:grpSp>
          <p:nvGrpSpPr>
            <p:cNvPr id="221337" name="Group 3118"/>
            <p:cNvGrpSpPr>
              <a:grpSpLocks noChangeAspect="1"/>
            </p:cNvGrpSpPr>
            <p:nvPr/>
          </p:nvGrpSpPr>
          <p:grpSpPr bwMode="auto">
            <a:xfrm>
              <a:off x="853" y="3426"/>
              <a:ext cx="668" cy="75"/>
              <a:chOff x="1687" y="1004"/>
              <a:chExt cx="2095" cy="233"/>
            </a:xfrm>
          </p:grpSpPr>
          <p:sp>
            <p:nvSpPr>
              <p:cNvPr id="221339" name="AutoShape 3119"/>
              <p:cNvSpPr>
                <a:spLocks noChangeAspect="1" noChangeArrowheads="1"/>
              </p:cNvSpPr>
              <p:nvPr/>
            </p:nvSpPr>
            <p:spPr bwMode="auto">
              <a:xfrm>
                <a:off x="1687" y="1008"/>
                <a:ext cx="800" cy="229"/>
              </a:xfrm>
              <a:prstGeom prst="roundRect">
                <a:avLst>
                  <a:gd name="adj" fmla="val 16667"/>
                </a:avLst>
              </a:prstGeom>
              <a:gradFill rotWithShape="1">
                <a:gsLst>
                  <a:gs pos="0">
                    <a:srgbClr val="FFA800"/>
                  </a:gs>
                  <a:gs pos="100000">
                    <a:srgbClr val="825600"/>
                  </a:gs>
                </a:gsLst>
                <a:path path="shape">
                  <a:fillToRect l="50000" t="50000" r="50000" b="50000"/>
                </a:path>
              </a:gradFill>
              <a:ln w="9525">
                <a:solidFill>
                  <a:srgbClr val="707454"/>
                </a:solidFill>
                <a:round/>
                <a:headEnd/>
                <a:tailEnd/>
              </a:ln>
            </p:spPr>
            <p:txBody>
              <a:bodyPr wrap="none" anchor="ctr"/>
              <a:lstStyle/>
              <a:p>
                <a:pPr algn="ctr"/>
                <a:r>
                  <a:rPr lang="en-US" sz="800" smtClean="0">
                    <a:solidFill>
                      <a:srgbClr val="FFFF00"/>
                    </a:solidFill>
                    <a:ea typeface="ＭＳ Ｐゴシック" charset="0"/>
                    <a:cs typeface="ＭＳ Ｐゴシック" charset="0"/>
                  </a:rPr>
                  <a:t>Bcr</a:t>
                </a:r>
              </a:p>
            </p:txBody>
          </p:sp>
          <p:sp>
            <p:nvSpPr>
              <p:cNvPr id="221340" name="Line 3120"/>
              <p:cNvSpPr>
                <a:spLocks noChangeAspect="1" noChangeShapeType="1"/>
              </p:cNvSpPr>
              <p:nvPr/>
            </p:nvSpPr>
            <p:spPr bwMode="auto">
              <a:xfrm>
                <a:off x="2480" y="1120"/>
                <a:ext cx="102"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41" name="AutoShape 3121"/>
              <p:cNvSpPr>
                <a:spLocks noChangeAspect="1" noChangeArrowheads="1"/>
              </p:cNvSpPr>
              <p:nvPr/>
            </p:nvSpPr>
            <p:spPr bwMode="auto">
              <a:xfrm>
                <a:off x="2582" y="1004"/>
                <a:ext cx="1200" cy="229"/>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p:spPr>
            <p:txBody>
              <a:bodyPr wrap="none" anchor="ctr"/>
              <a:lstStyle/>
              <a:p>
                <a:pPr algn="ctr"/>
                <a:r>
                  <a:rPr lang="en-US" sz="800" smtClean="0">
                    <a:solidFill>
                      <a:srgbClr val="FFFF00"/>
                    </a:solidFill>
                    <a:ea typeface="ＭＳ Ｐゴシック" charset="0"/>
                    <a:cs typeface="ＭＳ Ｐゴシック" charset="0"/>
                  </a:rPr>
                  <a:t>Abl</a:t>
                </a:r>
              </a:p>
            </p:txBody>
          </p:sp>
        </p:grpSp>
        <p:sp>
          <p:nvSpPr>
            <p:cNvPr id="221338" name="AutoShape 3122"/>
            <p:cNvSpPr>
              <a:spLocks noChangeArrowheads="1"/>
            </p:cNvSpPr>
            <p:nvPr/>
          </p:nvSpPr>
          <p:spPr bwMode="auto">
            <a:xfrm>
              <a:off x="1041" y="3392"/>
              <a:ext cx="230" cy="166"/>
            </a:xfrm>
            <a:prstGeom prst="roundRect">
              <a:avLst>
                <a:gd name="adj" fmla="val 16667"/>
              </a:avLst>
            </a:prstGeom>
            <a:solidFill>
              <a:srgbClr val="FFF3F3"/>
            </a:solidFill>
            <a:ln w="3175">
              <a:solidFill>
                <a:srgbClr val="FFB9B9"/>
              </a:solidFill>
              <a:round/>
              <a:headEnd/>
              <a:tailEnd/>
            </a:ln>
          </p:spPr>
          <p:txBody>
            <a:bodyPr wrap="none" anchor="ctr"/>
            <a:lstStyle/>
            <a:p>
              <a:pPr algn="ctr"/>
              <a:r>
                <a:rPr lang="en-US" sz="600" smtClean="0">
                  <a:solidFill>
                    <a:srgbClr val="655555"/>
                  </a:solidFill>
                  <a:ea typeface="ＭＳ Ｐゴシック" charset="0"/>
                  <a:cs typeface="ＭＳ Ｐゴシック" charset="0"/>
                </a:rPr>
                <a:t>Imatinib-</a:t>
              </a:r>
              <a:br>
                <a:rPr lang="en-US" sz="600" smtClean="0">
                  <a:solidFill>
                    <a:srgbClr val="655555"/>
                  </a:solidFill>
                  <a:ea typeface="ＭＳ Ｐゴシック" charset="0"/>
                  <a:cs typeface="ＭＳ Ｐゴシック" charset="0"/>
                </a:rPr>
              </a:br>
              <a:r>
                <a:rPr lang="en-US" sz="600" smtClean="0">
                  <a:solidFill>
                    <a:srgbClr val="655555"/>
                  </a:solidFill>
                  <a:ea typeface="ＭＳ Ｐゴシック" charset="0"/>
                  <a:cs typeface="ＭＳ Ｐゴシック" charset="0"/>
                </a:rPr>
                <a:t>resistant</a:t>
              </a:r>
            </a:p>
          </p:txBody>
        </p:sp>
      </p:grpSp>
      <p:grpSp>
        <p:nvGrpSpPr>
          <p:cNvPr id="221226" name="Group 3123"/>
          <p:cNvGrpSpPr>
            <a:grpSpLocks noChangeAspect="1"/>
          </p:cNvGrpSpPr>
          <p:nvPr/>
        </p:nvGrpSpPr>
        <p:grpSpPr bwMode="auto">
          <a:xfrm>
            <a:off x="739775" y="785813"/>
            <a:ext cx="1060450" cy="119062"/>
            <a:chOff x="1687" y="1004"/>
            <a:chExt cx="2095" cy="233"/>
          </a:xfrm>
        </p:grpSpPr>
        <p:sp>
          <p:nvSpPr>
            <p:cNvPr id="221334" name="AutoShape 3124"/>
            <p:cNvSpPr>
              <a:spLocks noChangeAspect="1" noChangeArrowheads="1"/>
            </p:cNvSpPr>
            <p:nvPr/>
          </p:nvSpPr>
          <p:spPr bwMode="auto">
            <a:xfrm>
              <a:off x="1687" y="1008"/>
              <a:ext cx="800" cy="229"/>
            </a:xfrm>
            <a:prstGeom prst="roundRect">
              <a:avLst>
                <a:gd name="adj" fmla="val 16667"/>
              </a:avLst>
            </a:prstGeom>
            <a:gradFill rotWithShape="1">
              <a:gsLst>
                <a:gs pos="0">
                  <a:srgbClr val="FFA800"/>
                </a:gs>
                <a:gs pos="100000">
                  <a:srgbClr val="825600"/>
                </a:gs>
              </a:gsLst>
              <a:path path="shape">
                <a:fillToRect l="50000" t="50000" r="50000" b="50000"/>
              </a:path>
            </a:gradFill>
            <a:ln w="9525">
              <a:solidFill>
                <a:srgbClr val="707454"/>
              </a:solidFill>
              <a:round/>
              <a:headEnd/>
              <a:tailEnd/>
            </a:ln>
          </p:spPr>
          <p:txBody>
            <a:bodyPr wrap="none" anchor="ctr"/>
            <a:lstStyle/>
            <a:p>
              <a:pPr algn="ctr"/>
              <a:r>
                <a:rPr lang="en-US" sz="800" smtClean="0">
                  <a:solidFill>
                    <a:srgbClr val="FFFF00"/>
                  </a:solidFill>
                  <a:ea typeface="ＭＳ Ｐゴシック" charset="0"/>
                  <a:cs typeface="ＭＳ Ｐゴシック" charset="0"/>
                </a:rPr>
                <a:t>Bcr</a:t>
              </a:r>
            </a:p>
          </p:txBody>
        </p:sp>
        <p:sp>
          <p:nvSpPr>
            <p:cNvPr id="221335" name="Line 3125"/>
            <p:cNvSpPr>
              <a:spLocks noChangeAspect="1" noChangeShapeType="1"/>
            </p:cNvSpPr>
            <p:nvPr/>
          </p:nvSpPr>
          <p:spPr bwMode="auto">
            <a:xfrm>
              <a:off x="2480" y="1120"/>
              <a:ext cx="102"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pPr algn="ctr"/>
              <a:endParaRPr lang="es-ES" sz="1800" b="0" smtClean="0">
                <a:solidFill>
                  <a:srgbClr val="000000"/>
                </a:solidFill>
                <a:ea typeface="ＭＳ Ｐゴシック" charset="0"/>
                <a:cs typeface="ＭＳ Ｐゴシック" charset="0"/>
              </a:endParaRPr>
            </a:p>
          </p:txBody>
        </p:sp>
        <p:sp>
          <p:nvSpPr>
            <p:cNvPr id="221336" name="AutoShape 3126"/>
            <p:cNvSpPr>
              <a:spLocks noChangeAspect="1" noChangeArrowheads="1"/>
            </p:cNvSpPr>
            <p:nvPr/>
          </p:nvSpPr>
          <p:spPr bwMode="auto">
            <a:xfrm>
              <a:off x="2582" y="1004"/>
              <a:ext cx="1200" cy="229"/>
            </a:xfrm>
            <a:prstGeom prst="roundRect">
              <a:avLst>
                <a:gd name="adj" fmla="val 16667"/>
              </a:avLst>
            </a:prstGeom>
            <a:gradFill rotWithShape="1">
              <a:gsLst>
                <a:gs pos="0">
                  <a:srgbClr val="FF9900"/>
                </a:gs>
                <a:gs pos="100000">
                  <a:srgbClr val="B06900"/>
                </a:gs>
              </a:gsLst>
              <a:path path="shape">
                <a:fillToRect l="50000" t="50000" r="50000" b="50000"/>
              </a:path>
            </a:gradFill>
            <a:ln w="9525">
              <a:solidFill>
                <a:srgbClr val="707454"/>
              </a:solidFill>
              <a:round/>
              <a:headEnd/>
              <a:tailEnd/>
            </a:ln>
          </p:spPr>
          <p:txBody>
            <a:bodyPr wrap="none" anchor="ctr"/>
            <a:lstStyle/>
            <a:p>
              <a:pPr algn="ctr"/>
              <a:r>
                <a:rPr lang="en-US" sz="800" smtClean="0">
                  <a:solidFill>
                    <a:srgbClr val="FFFF00"/>
                  </a:solidFill>
                  <a:ea typeface="ＭＳ Ｐゴシック" charset="0"/>
                  <a:cs typeface="ＭＳ Ｐゴシック" charset="0"/>
                </a:rPr>
                <a:t>Abl</a:t>
              </a:r>
            </a:p>
          </p:txBody>
        </p:sp>
      </p:grpSp>
      <p:sp>
        <p:nvSpPr>
          <p:cNvPr id="221227" name="Oval 3127"/>
          <p:cNvSpPr>
            <a:spLocks noChangeArrowheads="1"/>
          </p:cNvSpPr>
          <p:nvPr/>
        </p:nvSpPr>
        <p:spPr bwMode="auto">
          <a:xfrm flipH="1">
            <a:off x="3954463" y="788988"/>
            <a:ext cx="347662" cy="482600"/>
          </a:xfrm>
          <a:prstGeom prst="ellipse">
            <a:avLst/>
          </a:prstGeom>
          <a:gradFill rotWithShape="1">
            <a:gsLst>
              <a:gs pos="0">
                <a:srgbClr val="405500"/>
              </a:gs>
              <a:gs pos="50000">
                <a:srgbClr val="8AB800"/>
              </a:gs>
              <a:gs pos="100000">
                <a:srgbClr val="405500"/>
              </a:gs>
            </a:gsLst>
            <a:lin ang="0" scaled="1"/>
          </a:gradFill>
          <a:ln w="9525">
            <a:solidFill>
              <a:srgbClr val="FFFF00"/>
            </a:solidFill>
            <a:round/>
            <a:headEnd/>
            <a:tailEnd/>
          </a:ln>
        </p:spPr>
        <p:txBody>
          <a:bodyPr wrap="none" anchor="ctr"/>
          <a:lstStyle/>
          <a:p>
            <a:pPr algn="ctr"/>
            <a:r>
              <a:rPr lang="en-US" sz="1200" smtClean="0">
                <a:solidFill>
                  <a:srgbClr val="FFFF66"/>
                </a:solidFill>
                <a:ea typeface="ＭＳ Ｐゴシック" charset="0"/>
                <a:cs typeface="ＭＳ Ｐゴシック" charset="0"/>
                <a:sym typeface="Symbol" charset="0"/>
              </a:rPr>
              <a:t>Src</a:t>
            </a:r>
          </a:p>
        </p:txBody>
      </p:sp>
      <p:grpSp>
        <p:nvGrpSpPr>
          <p:cNvPr id="221228" name="Group 3128"/>
          <p:cNvGrpSpPr>
            <a:grpSpLocks/>
          </p:cNvGrpSpPr>
          <p:nvPr/>
        </p:nvGrpSpPr>
        <p:grpSpPr bwMode="auto">
          <a:xfrm>
            <a:off x="696913" y="4768850"/>
            <a:ext cx="138112" cy="742950"/>
            <a:chOff x="443" y="3108"/>
            <a:chExt cx="87" cy="468"/>
          </a:xfrm>
        </p:grpSpPr>
        <p:sp>
          <p:nvSpPr>
            <p:cNvPr id="221332" name="AutoShape 3129"/>
            <p:cNvSpPr>
              <a:spLocks noChangeArrowheads="1"/>
            </p:cNvSpPr>
            <p:nvPr/>
          </p:nvSpPr>
          <p:spPr bwMode="auto">
            <a:xfrm>
              <a:off x="457" y="3108"/>
              <a:ext cx="56" cy="468"/>
            </a:xfrm>
            <a:prstGeom prst="roundRect">
              <a:avLst>
                <a:gd name="adj" fmla="val 16667"/>
              </a:avLst>
            </a:prstGeom>
            <a:gradFill rotWithShape="1">
              <a:gsLst>
                <a:gs pos="0">
                  <a:srgbClr val="717100"/>
                </a:gs>
                <a:gs pos="50000">
                  <a:srgbClr val="F5F500"/>
                </a:gs>
                <a:gs pos="100000">
                  <a:srgbClr val="717100"/>
                </a:gs>
              </a:gsLst>
              <a:lin ang="0" scaled="1"/>
            </a:gradFill>
            <a:ln w="9525">
              <a:solidFill>
                <a:schemeClr val="tx1"/>
              </a:solidFill>
              <a:round/>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333" name="AutoShape 3130"/>
            <p:cNvSpPr>
              <a:spLocks noChangeAspect="1" noChangeArrowheads="1"/>
            </p:cNvSpPr>
            <p:nvPr/>
          </p:nvSpPr>
          <p:spPr bwMode="auto">
            <a:xfrm>
              <a:off x="443" y="3381"/>
              <a:ext cx="87" cy="157"/>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grpSp>
        <p:nvGrpSpPr>
          <p:cNvPr id="221229" name="Group 3131"/>
          <p:cNvGrpSpPr>
            <a:grpSpLocks/>
          </p:cNvGrpSpPr>
          <p:nvPr/>
        </p:nvGrpSpPr>
        <p:grpSpPr bwMode="auto">
          <a:xfrm>
            <a:off x="862013" y="4768850"/>
            <a:ext cx="138112" cy="742950"/>
            <a:chOff x="547" y="3108"/>
            <a:chExt cx="87" cy="468"/>
          </a:xfrm>
        </p:grpSpPr>
        <p:sp>
          <p:nvSpPr>
            <p:cNvPr id="221330" name="AutoShape 3132"/>
            <p:cNvSpPr>
              <a:spLocks noChangeArrowheads="1"/>
            </p:cNvSpPr>
            <p:nvPr/>
          </p:nvSpPr>
          <p:spPr bwMode="auto">
            <a:xfrm>
              <a:off x="564" y="3108"/>
              <a:ext cx="56" cy="468"/>
            </a:xfrm>
            <a:prstGeom prst="roundRect">
              <a:avLst>
                <a:gd name="adj" fmla="val 16667"/>
              </a:avLst>
            </a:prstGeom>
            <a:gradFill rotWithShape="1">
              <a:gsLst>
                <a:gs pos="0">
                  <a:srgbClr val="717100"/>
                </a:gs>
                <a:gs pos="50000">
                  <a:srgbClr val="F5F500"/>
                </a:gs>
                <a:gs pos="100000">
                  <a:srgbClr val="717100"/>
                </a:gs>
              </a:gsLst>
              <a:lin ang="0" scaled="1"/>
            </a:gradFill>
            <a:ln w="9525">
              <a:solidFill>
                <a:schemeClr val="tx1"/>
              </a:solidFill>
              <a:round/>
              <a:headEnd/>
              <a:tailEnd/>
            </a:ln>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331" name="AutoShape 3133"/>
            <p:cNvSpPr>
              <a:spLocks noChangeAspect="1" noChangeArrowheads="1"/>
            </p:cNvSpPr>
            <p:nvPr/>
          </p:nvSpPr>
          <p:spPr bwMode="auto">
            <a:xfrm>
              <a:off x="547" y="3381"/>
              <a:ext cx="87" cy="157"/>
            </a:xfrm>
            <a:prstGeom prst="roundRect">
              <a:avLst>
                <a:gd name="adj" fmla="val 1041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9525">
              <a:solidFill>
                <a:schemeClr val="tx1"/>
              </a:solidFill>
              <a:round/>
              <a:headEnd/>
              <a:tailEnd/>
            </a:ln>
          </p:spPr>
          <p:txBody>
            <a:bodyPr wrap="none" anchor="ctr"/>
            <a:lstStyle/>
            <a:p>
              <a:pPr algn="ctr"/>
              <a:r>
                <a:rPr lang="en-US" sz="600" smtClean="0">
                  <a:solidFill>
                    <a:srgbClr val="000000"/>
                  </a:solidFill>
                  <a:ea typeface="ＭＳ Ｐゴシック" charset="0"/>
                  <a:cs typeface="ＭＳ Ｐゴシック" charset="0"/>
                  <a:sym typeface="Symbol" charset="0"/>
                </a:rPr>
                <a:t>TK</a:t>
              </a:r>
            </a:p>
          </p:txBody>
        </p:sp>
      </p:grpSp>
      <p:sp>
        <p:nvSpPr>
          <p:cNvPr id="221230" name="AutoShape 3134"/>
          <p:cNvSpPr>
            <a:spLocks noChangeArrowheads="1"/>
          </p:cNvSpPr>
          <p:nvPr/>
        </p:nvSpPr>
        <p:spPr bwMode="auto">
          <a:xfrm>
            <a:off x="565150" y="4578350"/>
            <a:ext cx="549275" cy="277813"/>
          </a:xfrm>
          <a:prstGeom prst="roundRect">
            <a:avLst>
              <a:gd name="adj" fmla="val 50000"/>
            </a:avLst>
          </a:prstGeom>
          <a:solidFill>
            <a:srgbClr val="47534F"/>
          </a:solidFill>
          <a:ln w="9525">
            <a:solidFill>
              <a:srgbClr val="FFEDA3"/>
            </a:solidFill>
            <a:round/>
            <a:headEnd/>
            <a:tailEnd/>
          </a:ln>
        </p:spPr>
        <p:txBody>
          <a:bodyPr wrap="none" anchor="ctr"/>
          <a:lstStyle/>
          <a:p>
            <a:pPr algn="ctr"/>
            <a:r>
              <a:rPr lang="en-US" sz="1000" smtClean="0">
                <a:solidFill>
                  <a:srgbClr val="FFFF66"/>
                </a:solidFill>
                <a:ea typeface="ＭＳ Ｐゴシック" charset="0"/>
                <a:cs typeface="ＭＳ Ｐゴシック" charset="0"/>
              </a:rPr>
              <a:t>IGF-R</a:t>
            </a:r>
            <a:endParaRPr lang="en-US" sz="1000" smtClean="0">
              <a:solidFill>
                <a:srgbClr val="FFFF66"/>
              </a:solidFill>
              <a:ea typeface="ＭＳ Ｐゴシック" charset="0"/>
              <a:cs typeface="ＭＳ Ｐゴシック" charset="0"/>
              <a:sym typeface="Symbol" charset="0"/>
            </a:endParaRPr>
          </a:p>
        </p:txBody>
      </p:sp>
      <p:sp>
        <p:nvSpPr>
          <p:cNvPr id="221231" name="Freeform 3135"/>
          <p:cNvSpPr>
            <a:spLocks/>
          </p:cNvSpPr>
          <p:nvPr/>
        </p:nvSpPr>
        <p:spPr bwMode="auto">
          <a:xfrm>
            <a:off x="1239838" y="968375"/>
            <a:ext cx="1587" cy="1055688"/>
          </a:xfrm>
          <a:custGeom>
            <a:avLst/>
            <a:gdLst>
              <a:gd name="T0" fmla="*/ 0 w 1"/>
              <a:gd name="T1" fmla="*/ 2147483647 h 665"/>
              <a:gd name="T2" fmla="*/ 0 w 1"/>
              <a:gd name="T3" fmla="*/ 0 h 665"/>
              <a:gd name="T4" fmla="*/ 0 60000 65536"/>
              <a:gd name="T5" fmla="*/ 0 60000 65536"/>
              <a:gd name="T6" fmla="*/ 0 w 1"/>
              <a:gd name="T7" fmla="*/ 0 h 665"/>
              <a:gd name="T8" fmla="*/ 1 w 1"/>
              <a:gd name="T9" fmla="*/ 665 h 665"/>
            </a:gdLst>
            <a:ahLst/>
            <a:cxnLst>
              <a:cxn ang="T4">
                <a:pos x="T0" y="T1"/>
              </a:cxn>
              <a:cxn ang="T5">
                <a:pos x="T2" y="T3"/>
              </a:cxn>
            </a:cxnLst>
            <a:rect l="T6" t="T7" r="T8" b="T9"/>
            <a:pathLst>
              <a:path w="1" h="665">
                <a:moveTo>
                  <a:pt x="0" y="665"/>
                </a:moveTo>
                <a:lnTo>
                  <a:pt x="0" y="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2" name="Freeform 3136"/>
          <p:cNvSpPr>
            <a:spLocks/>
          </p:cNvSpPr>
          <p:nvPr/>
        </p:nvSpPr>
        <p:spPr bwMode="auto">
          <a:xfrm>
            <a:off x="4308475" y="1185863"/>
            <a:ext cx="247650" cy="833437"/>
          </a:xfrm>
          <a:custGeom>
            <a:avLst/>
            <a:gdLst>
              <a:gd name="T0" fmla="*/ 2147483647 w 156"/>
              <a:gd name="T1" fmla="*/ 2147483647 h 525"/>
              <a:gd name="T2" fmla="*/ 2147483647 w 156"/>
              <a:gd name="T3" fmla="*/ 2147483647 h 525"/>
              <a:gd name="T4" fmla="*/ 0 w 156"/>
              <a:gd name="T5" fmla="*/ 0 h 525"/>
              <a:gd name="T6" fmla="*/ 0 60000 65536"/>
              <a:gd name="T7" fmla="*/ 0 60000 65536"/>
              <a:gd name="T8" fmla="*/ 0 60000 65536"/>
              <a:gd name="T9" fmla="*/ 0 w 156"/>
              <a:gd name="T10" fmla="*/ 0 h 525"/>
              <a:gd name="T11" fmla="*/ 156 w 156"/>
              <a:gd name="T12" fmla="*/ 525 h 525"/>
            </a:gdLst>
            <a:ahLst/>
            <a:cxnLst>
              <a:cxn ang="T6">
                <a:pos x="T0" y="T1"/>
              </a:cxn>
              <a:cxn ang="T7">
                <a:pos x="T2" y="T3"/>
              </a:cxn>
              <a:cxn ang="T8">
                <a:pos x="T4" y="T5"/>
              </a:cxn>
            </a:cxnLst>
            <a:rect l="T9" t="T10" r="T11" b="T12"/>
            <a:pathLst>
              <a:path w="156" h="525">
                <a:moveTo>
                  <a:pt x="149" y="525"/>
                </a:moveTo>
                <a:cubicBezTo>
                  <a:pt x="146" y="381"/>
                  <a:pt x="156" y="173"/>
                  <a:pt x="134" y="112"/>
                </a:cubicBezTo>
                <a:cubicBezTo>
                  <a:pt x="112" y="51"/>
                  <a:pt x="28" y="23"/>
                  <a:pt x="0" y="0"/>
                </a:cubicBez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3" name="Freeform 3137"/>
          <p:cNvSpPr>
            <a:spLocks/>
          </p:cNvSpPr>
          <p:nvPr/>
        </p:nvSpPr>
        <p:spPr bwMode="auto">
          <a:xfrm>
            <a:off x="3084513" y="944563"/>
            <a:ext cx="3175" cy="1074737"/>
          </a:xfrm>
          <a:custGeom>
            <a:avLst/>
            <a:gdLst>
              <a:gd name="T0" fmla="*/ 2147483647 w 2"/>
              <a:gd name="T1" fmla="*/ 2147483647 h 677"/>
              <a:gd name="T2" fmla="*/ 0 w 2"/>
              <a:gd name="T3" fmla="*/ 0 h 677"/>
              <a:gd name="T4" fmla="*/ 0 60000 65536"/>
              <a:gd name="T5" fmla="*/ 0 60000 65536"/>
              <a:gd name="T6" fmla="*/ 0 w 2"/>
              <a:gd name="T7" fmla="*/ 0 h 677"/>
              <a:gd name="T8" fmla="*/ 2 w 2"/>
              <a:gd name="T9" fmla="*/ 677 h 677"/>
            </a:gdLst>
            <a:ahLst/>
            <a:cxnLst>
              <a:cxn ang="T4">
                <a:pos x="T0" y="T1"/>
              </a:cxn>
              <a:cxn ang="T5">
                <a:pos x="T2" y="T3"/>
              </a:cxn>
            </a:cxnLst>
            <a:rect l="T6" t="T7" r="T8" b="T9"/>
            <a:pathLst>
              <a:path w="2" h="677">
                <a:moveTo>
                  <a:pt x="2" y="677"/>
                </a:moveTo>
                <a:lnTo>
                  <a:pt x="0" y="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4" name="Freeform 3138"/>
          <p:cNvSpPr>
            <a:spLocks/>
          </p:cNvSpPr>
          <p:nvPr/>
        </p:nvSpPr>
        <p:spPr bwMode="auto">
          <a:xfrm>
            <a:off x="6932613" y="1139825"/>
            <a:ext cx="150812" cy="884238"/>
          </a:xfrm>
          <a:custGeom>
            <a:avLst/>
            <a:gdLst>
              <a:gd name="T0" fmla="*/ 2147483647 w 95"/>
              <a:gd name="T1" fmla="*/ 2147483647 h 557"/>
              <a:gd name="T2" fmla="*/ 2147483647 w 95"/>
              <a:gd name="T3" fmla="*/ 2147483647 h 557"/>
              <a:gd name="T4" fmla="*/ 0 w 95"/>
              <a:gd name="T5" fmla="*/ 0 h 557"/>
              <a:gd name="T6" fmla="*/ 0 60000 65536"/>
              <a:gd name="T7" fmla="*/ 0 60000 65536"/>
              <a:gd name="T8" fmla="*/ 0 60000 65536"/>
              <a:gd name="T9" fmla="*/ 0 w 95"/>
              <a:gd name="T10" fmla="*/ 0 h 557"/>
              <a:gd name="T11" fmla="*/ 95 w 95"/>
              <a:gd name="T12" fmla="*/ 557 h 557"/>
            </a:gdLst>
            <a:ahLst/>
            <a:cxnLst>
              <a:cxn ang="T6">
                <a:pos x="T0" y="T1"/>
              </a:cxn>
              <a:cxn ang="T7">
                <a:pos x="T2" y="T3"/>
              </a:cxn>
              <a:cxn ang="T8">
                <a:pos x="T4" y="T5"/>
              </a:cxn>
            </a:cxnLst>
            <a:rect l="T9" t="T10" r="T11" b="T12"/>
            <a:pathLst>
              <a:path w="95" h="557">
                <a:moveTo>
                  <a:pt x="93" y="557"/>
                </a:moveTo>
                <a:cubicBezTo>
                  <a:pt x="91" y="485"/>
                  <a:pt x="95" y="215"/>
                  <a:pt x="80" y="122"/>
                </a:cubicBezTo>
                <a:cubicBezTo>
                  <a:pt x="65" y="29"/>
                  <a:pt x="17" y="25"/>
                  <a:pt x="0" y="0"/>
                </a:cubicBez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5" name="Freeform 3139"/>
          <p:cNvSpPr>
            <a:spLocks/>
          </p:cNvSpPr>
          <p:nvPr/>
        </p:nvSpPr>
        <p:spPr bwMode="auto">
          <a:xfrm>
            <a:off x="5251450" y="517525"/>
            <a:ext cx="2884488" cy="1517650"/>
          </a:xfrm>
          <a:custGeom>
            <a:avLst/>
            <a:gdLst>
              <a:gd name="T0" fmla="*/ 2147483647 w 1817"/>
              <a:gd name="T1" fmla="*/ 2147483647 h 956"/>
              <a:gd name="T2" fmla="*/ 2147483647 w 1817"/>
              <a:gd name="T3" fmla="*/ 2147483647 h 956"/>
              <a:gd name="T4" fmla="*/ 2147483647 w 1817"/>
              <a:gd name="T5" fmla="*/ 0 h 956"/>
              <a:gd name="T6" fmla="*/ 2147483647 w 1817"/>
              <a:gd name="T7" fmla="*/ 2147483647 h 956"/>
              <a:gd name="T8" fmla="*/ 0 w 1817"/>
              <a:gd name="T9" fmla="*/ 2147483647 h 956"/>
              <a:gd name="T10" fmla="*/ 0 60000 65536"/>
              <a:gd name="T11" fmla="*/ 0 60000 65536"/>
              <a:gd name="T12" fmla="*/ 0 60000 65536"/>
              <a:gd name="T13" fmla="*/ 0 60000 65536"/>
              <a:gd name="T14" fmla="*/ 0 60000 65536"/>
              <a:gd name="T15" fmla="*/ 0 w 1817"/>
              <a:gd name="T16" fmla="*/ 0 h 956"/>
              <a:gd name="T17" fmla="*/ 1817 w 1817"/>
              <a:gd name="T18" fmla="*/ 956 h 956"/>
            </a:gdLst>
            <a:ahLst/>
            <a:cxnLst>
              <a:cxn ang="T10">
                <a:pos x="T0" y="T1"/>
              </a:cxn>
              <a:cxn ang="T11">
                <a:pos x="T2" y="T3"/>
              </a:cxn>
              <a:cxn ang="T12">
                <a:pos x="T4" y="T5"/>
              </a:cxn>
              <a:cxn ang="T13">
                <a:pos x="T6" y="T7"/>
              </a:cxn>
              <a:cxn ang="T14">
                <a:pos x="T8" y="T9"/>
              </a:cxn>
            </a:cxnLst>
            <a:rect l="T15" t="T16" r="T17" b="T18"/>
            <a:pathLst>
              <a:path w="1817" h="956">
                <a:moveTo>
                  <a:pt x="1817" y="956"/>
                </a:moveTo>
                <a:lnTo>
                  <a:pt x="1792" y="4"/>
                </a:lnTo>
                <a:lnTo>
                  <a:pt x="468" y="0"/>
                </a:lnTo>
                <a:lnTo>
                  <a:pt x="471" y="295"/>
                </a:lnTo>
                <a:lnTo>
                  <a:pt x="0" y="308"/>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6" name="Freeform 3140"/>
          <p:cNvSpPr>
            <a:spLocks/>
          </p:cNvSpPr>
          <p:nvPr/>
        </p:nvSpPr>
        <p:spPr bwMode="auto">
          <a:xfrm>
            <a:off x="5251450" y="1076325"/>
            <a:ext cx="771525" cy="947738"/>
          </a:xfrm>
          <a:custGeom>
            <a:avLst/>
            <a:gdLst>
              <a:gd name="T0" fmla="*/ 2147483647 w 486"/>
              <a:gd name="T1" fmla="*/ 2147483647 h 597"/>
              <a:gd name="T2" fmla="*/ 2147483647 w 486"/>
              <a:gd name="T3" fmla="*/ 0 h 597"/>
              <a:gd name="T4" fmla="*/ 0 w 486"/>
              <a:gd name="T5" fmla="*/ 2147483647 h 597"/>
              <a:gd name="T6" fmla="*/ 0 60000 65536"/>
              <a:gd name="T7" fmla="*/ 0 60000 65536"/>
              <a:gd name="T8" fmla="*/ 0 60000 65536"/>
              <a:gd name="T9" fmla="*/ 0 w 486"/>
              <a:gd name="T10" fmla="*/ 0 h 597"/>
              <a:gd name="T11" fmla="*/ 486 w 486"/>
              <a:gd name="T12" fmla="*/ 597 h 597"/>
            </a:gdLst>
            <a:ahLst/>
            <a:cxnLst>
              <a:cxn ang="T6">
                <a:pos x="T0" y="T1"/>
              </a:cxn>
              <a:cxn ang="T7">
                <a:pos x="T2" y="T3"/>
              </a:cxn>
              <a:cxn ang="T8">
                <a:pos x="T4" y="T5"/>
              </a:cxn>
            </a:cxnLst>
            <a:rect l="T9" t="T10" r="T11" b="T12"/>
            <a:pathLst>
              <a:path w="486" h="597">
                <a:moveTo>
                  <a:pt x="486" y="597"/>
                </a:moveTo>
                <a:lnTo>
                  <a:pt x="477" y="0"/>
                </a:lnTo>
                <a:lnTo>
                  <a:pt x="0" y="7"/>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7" name="Freeform 3141"/>
          <p:cNvSpPr>
            <a:spLocks/>
          </p:cNvSpPr>
          <p:nvPr/>
        </p:nvSpPr>
        <p:spPr bwMode="auto">
          <a:xfrm>
            <a:off x="1468438" y="962025"/>
            <a:ext cx="1274762" cy="1057275"/>
          </a:xfrm>
          <a:custGeom>
            <a:avLst/>
            <a:gdLst>
              <a:gd name="T0" fmla="*/ 2147483647 w 905"/>
              <a:gd name="T1" fmla="*/ 2147483647 h 666"/>
              <a:gd name="T2" fmla="*/ 2147483647 w 905"/>
              <a:gd name="T3" fmla="*/ 2147483647 h 666"/>
              <a:gd name="T4" fmla="*/ 2147483647 w 905"/>
              <a:gd name="T5" fmla="*/ 2147483647 h 666"/>
              <a:gd name="T6" fmla="*/ 0 w 905"/>
              <a:gd name="T7" fmla="*/ 0 h 666"/>
              <a:gd name="T8" fmla="*/ 0 60000 65536"/>
              <a:gd name="T9" fmla="*/ 0 60000 65536"/>
              <a:gd name="T10" fmla="*/ 0 60000 65536"/>
              <a:gd name="T11" fmla="*/ 0 60000 65536"/>
              <a:gd name="T12" fmla="*/ 0 w 905"/>
              <a:gd name="T13" fmla="*/ 0 h 666"/>
              <a:gd name="T14" fmla="*/ 905 w 905"/>
              <a:gd name="T15" fmla="*/ 666 h 666"/>
            </a:gdLst>
            <a:ahLst/>
            <a:cxnLst>
              <a:cxn ang="T8">
                <a:pos x="T0" y="T1"/>
              </a:cxn>
              <a:cxn ang="T9">
                <a:pos x="T2" y="T3"/>
              </a:cxn>
              <a:cxn ang="T10">
                <a:pos x="T4" y="T5"/>
              </a:cxn>
              <a:cxn ang="T11">
                <a:pos x="T6" y="T7"/>
              </a:cxn>
            </a:cxnLst>
            <a:rect l="T12" t="T13" r="T14" b="T15"/>
            <a:pathLst>
              <a:path w="905" h="666">
                <a:moveTo>
                  <a:pt x="905" y="666"/>
                </a:moveTo>
                <a:lnTo>
                  <a:pt x="904" y="388"/>
                </a:lnTo>
                <a:lnTo>
                  <a:pt x="8" y="391"/>
                </a:lnTo>
                <a:lnTo>
                  <a:pt x="0" y="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8" name="Freeform 3142"/>
          <p:cNvSpPr>
            <a:spLocks/>
          </p:cNvSpPr>
          <p:nvPr/>
        </p:nvSpPr>
        <p:spPr bwMode="auto">
          <a:xfrm>
            <a:off x="3224213" y="952500"/>
            <a:ext cx="1198562" cy="1062038"/>
          </a:xfrm>
          <a:custGeom>
            <a:avLst/>
            <a:gdLst>
              <a:gd name="T0" fmla="*/ 2147483647 w 755"/>
              <a:gd name="T1" fmla="*/ 2147483647 h 669"/>
              <a:gd name="T2" fmla="*/ 2147483647 w 755"/>
              <a:gd name="T3" fmla="*/ 2147483647 h 669"/>
              <a:gd name="T4" fmla="*/ 2147483647 w 755"/>
              <a:gd name="T5" fmla="*/ 2147483647 h 669"/>
              <a:gd name="T6" fmla="*/ 0 w 755"/>
              <a:gd name="T7" fmla="*/ 0 h 669"/>
              <a:gd name="T8" fmla="*/ 0 60000 65536"/>
              <a:gd name="T9" fmla="*/ 0 60000 65536"/>
              <a:gd name="T10" fmla="*/ 0 60000 65536"/>
              <a:gd name="T11" fmla="*/ 0 60000 65536"/>
              <a:gd name="T12" fmla="*/ 0 w 755"/>
              <a:gd name="T13" fmla="*/ 0 h 669"/>
              <a:gd name="T14" fmla="*/ 755 w 755"/>
              <a:gd name="T15" fmla="*/ 669 h 669"/>
            </a:gdLst>
            <a:ahLst/>
            <a:cxnLst>
              <a:cxn ang="T8">
                <a:pos x="T0" y="T1"/>
              </a:cxn>
              <a:cxn ang="T9">
                <a:pos x="T2" y="T3"/>
              </a:cxn>
              <a:cxn ang="T10">
                <a:pos x="T4" y="T5"/>
              </a:cxn>
              <a:cxn ang="T11">
                <a:pos x="T6" y="T7"/>
              </a:cxn>
            </a:cxnLst>
            <a:rect l="T12" t="T13" r="T14" b="T15"/>
            <a:pathLst>
              <a:path w="755" h="669">
                <a:moveTo>
                  <a:pt x="755" y="669"/>
                </a:moveTo>
                <a:lnTo>
                  <a:pt x="746" y="326"/>
                </a:lnTo>
                <a:lnTo>
                  <a:pt x="10" y="333"/>
                </a:lnTo>
                <a:lnTo>
                  <a:pt x="0" y="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39" name="Line 3143"/>
          <p:cNvSpPr>
            <a:spLocks noChangeShapeType="1"/>
          </p:cNvSpPr>
          <p:nvPr/>
        </p:nvSpPr>
        <p:spPr bwMode="auto">
          <a:xfrm flipH="1">
            <a:off x="3108325" y="1476375"/>
            <a:ext cx="196850" cy="0"/>
          </a:xfrm>
          <a:prstGeom prst="line">
            <a:avLst/>
          </a:prstGeom>
          <a:noFill/>
          <a:ln w="12700">
            <a:solidFill>
              <a:srgbClr val="FF0000"/>
            </a:solidFill>
            <a:prstDash val="sysDot"/>
            <a:round/>
            <a:headEnd/>
            <a:tailEnd/>
          </a:ln>
          <a:extLst>
            <a:ext uri="{909E8E84-426E-40dd-AFC4-6F175D3DCCD1}">
              <a14:hiddenFill xmlns:a14="http://schemas.microsoft.com/office/drawing/2010/main">
                <a:noFill/>
              </a14:hiddenFill>
            </a:ext>
          </a:ex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240" name="Freeform 3144"/>
          <p:cNvSpPr>
            <a:spLocks/>
          </p:cNvSpPr>
          <p:nvPr/>
        </p:nvSpPr>
        <p:spPr bwMode="auto">
          <a:xfrm>
            <a:off x="1676400" y="971550"/>
            <a:ext cx="1365250" cy="514350"/>
          </a:xfrm>
          <a:custGeom>
            <a:avLst/>
            <a:gdLst>
              <a:gd name="T0" fmla="*/ 2147483647 w 988"/>
              <a:gd name="T1" fmla="*/ 2147483647 h 324"/>
              <a:gd name="T2" fmla="*/ 2147483647 w 988"/>
              <a:gd name="T3" fmla="*/ 2147483647 h 324"/>
              <a:gd name="T4" fmla="*/ 0 w 988"/>
              <a:gd name="T5" fmla="*/ 0 h 324"/>
              <a:gd name="T6" fmla="*/ 0 60000 65536"/>
              <a:gd name="T7" fmla="*/ 0 60000 65536"/>
              <a:gd name="T8" fmla="*/ 0 60000 65536"/>
              <a:gd name="T9" fmla="*/ 0 w 988"/>
              <a:gd name="T10" fmla="*/ 0 h 324"/>
              <a:gd name="T11" fmla="*/ 988 w 988"/>
              <a:gd name="T12" fmla="*/ 324 h 324"/>
            </a:gdLst>
            <a:ahLst/>
            <a:cxnLst>
              <a:cxn ang="T6">
                <a:pos x="T0" y="T1"/>
              </a:cxn>
              <a:cxn ang="T7">
                <a:pos x="T2" y="T3"/>
              </a:cxn>
              <a:cxn ang="T8">
                <a:pos x="T4" y="T5"/>
              </a:cxn>
            </a:cxnLst>
            <a:rect l="T9" t="T10" r="T11" b="T12"/>
            <a:pathLst>
              <a:path w="988" h="324">
                <a:moveTo>
                  <a:pt x="988" y="324"/>
                </a:moveTo>
                <a:lnTo>
                  <a:pt x="3" y="324"/>
                </a:lnTo>
                <a:lnTo>
                  <a:pt x="0" y="0"/>
                </a:lnTo>
              </a:path>
            </a:pathLst>
          </a:custGeom>
          <a:noFill/>
          <a:ln w="12700">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241" name="Freeform 3145"/>
          <p:cNvSpPr>
            <a:spLocks/>
          </p:cNvSpPr>
          <p:nvPr/>
        </p:nvSpPr>
        <p:spPr bwMode="auto">
          <a:xfrm>
            <a:off x="2960688" y="4219575"/>
            <a:ext cx="990600" cy="1046163"/>
          </a:xfrm>
          <a:custGeom>
            <a:avLst/>
            <a:gdLst>
              <a:gd name="T0" fmla="*/ 0 w 624"/>
              <a:gd name="T1" fmla="*/ 0 h 659"/>
              <a:gd name="T2" fmla="*/ 2147483647 w 624"/>
              <a:gd name="T3" fmla="*/ 2147483647 h 659"/>
              <a:gd name="T4" fmla="*/ 2147483647 w 624"/>
              <a:gd name="T5" fmla="*/ 2147483647 h 659"/>
              <a:gd name="T6" fmla="*/ 0 60000 65536"/>
              <a:gd name="T7" fmla="*/ 0 60000 65536"/>
              <a:gd name="T8" fmla="*/ 0 60000 65536"/>
              <a:gd name="T9" fmla="*/ 0 w 624"/>
              <a:gd name="T10" fmla="*/ 0 h 659"/>
              <a:gd name="T11" fmla="*/ 624 w 624"/>
              <a:gd name="T12" fmla="*/ 659 h 659"/>
            </a:gdLst>
            <a:ahLst/>
            <a:cxnLst>
              <a:cxn ang="T6">
                <a:pos x="T0" y="T1"/>
              </a:cxn>
              <a:cxn ang="T7">
                <a:pos x="T2" y="T3"/>
              </a:cxn>
              <a:cxn ang="T8">
                <a:pos x="T4" y="T5"/>
              </a:cxn>
            </a:cxnLst>
            <a:rect l="T9" t="T10" r="T11" b="T12"/>
            <a:pathLst>
              <a:path w="624" h="659">
                <a:moveTo>
                  <a:pt x="0" y="0"/>
                </a:moveTo>
                <a:lnTo>
                  <a:pt x="13" y="659"/>
                </a:lnTo>
                <a:lnTo>
                  <a:pt x="624" y="659"/>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2" name="Freeform 3146"/>
          <p:cNvSpPr>
            <a:spLocks/>
          </p:cNvSpPr>
          <p:nvPr/>
        </p:nvSpPr>
        <p:spPr bwMode="auto">
          <a:xfrm>
            <a:off x="5251450" y="1160463"/>
            <a:ext cx="1625600" cy="2174875"/>
          </a:xfrm>
          <a:custGeom>
            <a:avLst/>
            <a:gdLst>
              <a:gd name="T0" fmla="*/ 2147483647 w 1024"/>
              <a:gd name="T1" fmla="*/ 2147483647 h 1370"/>
              <a:gd name="T2" fmla="*/ 2147483647 w 1024"/>
              <a:gd name="T3" fmla="*/ 2147483647 h 1370"/>
              <a:gd name="T4" fmla="*/ 2147483647 w 1024"/>
              <a:gd name="T5" fmla="*/ 2147483647 h 1370"/>
              <a:gd name="T6" fmla="*/ 2147483647 w 1024"/>
              <a:gd name="T7" fmla="*/ 0 h 1370"/>
              <a:gd name="T8" fmla="*/ 0 w 1024"/>
              <a:gd name="T9" fmla="*/ 2147483647 h 1370"/>
              <a:gd name="T10" fmla="*/ 0 60000 65536"/>
              <a:gd name="T11" fmla="*/ 0 60000 65536"/>
              <a:gd name="T12" fmla="*/ 0 60000 65536"/>
              <a:gd name="T13" fmla="*/ 0 60000 65536"/>
              <a:gd name="T14" fmla="*/ 0 60000 65536"/>
              <a:gd name="T15" fmla="*/ 0 w 1024"/>
              <a:gd name="T16" fmla="*/ 0 h 1370"/>
              <a:gd name="T17" fmla="*/ 1024 w 1024"/>
              <a:gd name="T18" fmla="*/ 1370 h 1370"/>
            </a:gdLst>
            <a:ahLst/>
            <a:cxnLst>
              <a:cxn ang="T10">
                <a:pos x="T0" y="T1"/>
              </a:cxn>
              <a:cxn ang="T11">
                <a:pos x="T2" y="T3"/>
              </a:cxn>
              <a:cxn ang="T12">
                <a:pos x="T4" y="T5"/>
              </a:cxn>
              <a:cxn ang="T13">
                <a:pos x="T6" y="T7"/>
              </a:cxn>
              <a:cxn ang="T14">
                <a:pos x="T8" y="T9"/>
              </a:cxn>
            </a:cxnLst>
            <a:rect l="T15" t="T16" r="T17" b="T18"/>
            <a:pathLst>
              <a:path w="1024" h="1370">
                <a:moveTo>
                  <a:pt x="1024" y="1370"/>
                </a:moveTo>
                <a:lnTo>
                  <a:pt x="1018" y="1203"/>
                </a:lnTo>
                <a:lnTo>
                  <a:pt x="387" y="1203"/>
                </a:lnTo>
                <a:lnTo>
                  <a:pt x="371" y="0"/>
                </a:lnTo>
                <a:lnTo>
                  <a:pt x="0" y="3"/>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3" name="Freeform 3147"/>
          <p:cNvSpPr>
            <a:spLocks/>
          </p:cNvSpPr>
          <p:nvPr/>
        </p:nvSpPr>
        <p:spPr bwMode="auto">
          <a:xfrm>
            <a:off x="3565525" y="4187825"/>
            <a:ext cx="381000" cy="990600"/>
          </a:xfrm>
          <a:custGeom>
            <a:avLst/>
            <a:gdLst>
              <a:gd name="T0" fmla="*/ 0 w 240"/>
              <a:gd name="T1" fmla="*/ 0 h 624"/>
              <a:gd name="T2" fmla="*/ 2147483647 w 240"/>
              <a:gd name="T3" fmla="*/ 2147483647 h 624"/>
              <a:gd name="T4" fmla="*/ 2147483647 w 240"/>
              <a:gd name="T5" fmla="*/ 2147483647 h 624"/>
              <a:gd name="T6" fmla="*/ 0 60000 65536"/>
              <a:gd name="T7" fmla="*/ 0 60000 65536"/>
              <a:gd name="T8" fmla="*/ 0 60000 65536"/>
              <a:gd name="T9" fmla="*/ 0 w 240"/>
              <a:gd name="T10" fmla="*/ 0 h 624"/>
              <a:gd name="T11" fmla="*/ 240 w 240"/>
              <a:gd name="T12" fmla="*/ 624 h 624"/>
            </a:gdLst>
            <a:ahLst/>
            <a:cxnLst>
              <a:cxn ang="T6">
                <a:pos x="T0" y="T1"/>
              </a:cxn>
              <a:cxn ang="T7">
                <a:pos x="T2" y="T3"/>
              </a:cxn>
              <a:cxn ang="T8">
                <a:pos x="T4" y="T5"/>
              </a:cxn>
            </a:cxnLst>
            <a:rect l="T9" t="T10" r="T11" b="T12"/>
            <a:pathLst>
              <a:path w="240" h="624">
                <a:moveTo>
                  <a:pt x="0" y="0"/>
                </a:moveTo>
                <a:lnTo>
                  <a:pt x="9" y="624"/>
                </a:lnTo>
                <a:lnTo>
                  <a:pt x="240" y="624"/>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4" name="Freeform 3148"/>
          <p:cNvSpPr>
            <a:spLocks/>
          </p:cNvSpPr>
          <p:nvPr/>
        </p:nvSpPr>
        <p:spPr bwMode="auto">
          <a:xfrm>
            <a:off x="4357688" y="4198938"/>
            <a:ext cx="844550" cy="1071562"/>
          </a:xfrm>
          <a:custGeom>
            <a:avLst/>
            <a:gdLst>
              <a:gd name="T0" fmla="*/ 2147483647 w 532"/>
              <a:gd name="T1" fmla="*/ 0 h 675"/>
              <a:gd name="T2" fmla="*/ 2147483647 w 532"/>
              <a:gd name="T3" fmla="*/ 2147483647 h 675"/>
              <a:gd name="T4" fmla="*/ 0 w 532"/>
              <a:gd name="T5" fmla="*/ 2147483647 h 675"/>
              <a:gd name="T6" fmla="*/ 0 60000 65536"/>
              <a:gd name="T7" fmla="*/ 0 60000 65536"/>
              <a:gd name="T8" fmla="*/ 0 60000 65536"/>
              <a:gd name="T9" fmla="*/ 0 w 532"/>
              <a:gd name="T10" fmla="*/ 0 h 675"/>
              <a:gd name="T11" fmla="*/ 532 w 532"/>
              <a:gd name="T12" fmla="*/ 675 h 675"/>
            </a:gdLst>
            <a:ahLst/>
            <a:cxnLst>
              <a:cxn ang="T6">
                <a:pos x="T0" y="T1"/>
              </a:cxn>
              <a:cxn ang="T7">
                <a:pos x="T2" y="T3"/>
              </a:cxn>
              <a:cxn ang="T8">
                <a:pos x="T4" y="T5"/>
              </a:cxn>
            </a:cxnLst>
            <a:rect l="T9" t="T10" r="T11" b="T12"/>
            <a:pathLst>
              <a:path w="532" h="675">
                <a:moveTo>
                  <a:pt x="528" y="0"/>
                </a:moveTo>
                <a:lnTo>
                  <a:pt x="532" y="673"/>
                </a:lnTo>
                <a:lnTo>
                  <a:pt x="0" y="675"/>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5" name="Freeform 3149"/>
          <p:cNvSpPr>
            <a:spLocks/>
          </p:cNvSpPr>
          <p:nvPr/>
        </p:nvSpPr>
        <p:spPr bwMode="auto">
          <a:xfrm>
            <a:off x="5376863" y="4203700"/>
            <a:ext cx="234950" cy="1063625"/>
          </a:xfrm>
          <a:custGeom>
            <a:avLst/>
            <a:gdLst>
              <a:gd name="T0" fmla="*/ 0 w 148"/>
              <a:gd name="T1" fmla="*/ 0 h 670"/>
              <a:gd name="T2" fmla="*/ 2147483647 w 148"/>
              <a:gd name="T3" fmla="*/ 2147483647 h 670"/>
              <a:gd name="T4" fmla="*/ 2147483647 w 148"/>
              <a:gd name="T5" fmla="*/ 2147483647 h 670"/>
              <a:gd name="T6" fmla="*/ 0 60000 65536"/>
              <a:gd name="T7" fmla="*/ 0 60000 65536"/>
              <a:gd name="T8" fmla="*/ 0 60000 65536"/>
              <a:gd name="T9" fmla="*/ 0 w 148"/>
              <a:gd name="T10" fmla="*/ 0 h 670"/>
              <a:gd name="T11" fmla="*/ 148 w 148"/>
              <a:gd name="T12" fmla="*/ 670 h 670"/>
            </a:gdLst>
            <a:ahLst/>
            <a:cxnLst>
              <a:cxn ang="T6">
                <a:pos x="T0" y="T1"/>
              </a:cxn>
              <a:cxn ang="T7">
                <a:pos x="T2" y="T3"/>
              </a:cxn>
              <a:cxn ang="T8">
                <a:pos x="T4" y="T5"/>
              </a:cxn>
            </a:cxnLst>
            <a:rect l="T9" t="T10" r="T11" b="T12"/>
            <a:pathLst>
              <a:path w="148" h="670">
                <a:moveTo>
                  <a:pt x="0" y="0"/>
                </a:moveTo>
                <a:lnTo>
                  <a:pt x="5" y="664"/>
                </a:lnTo>
                <a:lnTo>
                  <a:pt x="148" y="67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6" name="Freeform 3150"/>
          <p:cNvSpPr>
            <a:spLocks/>
          </p:cNvSpPr>
          <p:nvPr/>
        </p:nvSpPr>
        <p:spPr bwMode="auto">
          <a:xfrm>
            <a:off x="2101850" y="2903538"/>
            <a:ext cx="4267200" cy="2354262"/>
          </a:xfrm>
          <a:custGeom>
            <a:avLst/>
            <a:gdLst>
              <a:gd name="T0" fmla="*/ 0 w 2688"/>
              <a:gd name="T1" fmla="*/ 0 h 1483"/>
              <a:gd name="T2" fmla="*/ 2147483647 w 2688"/>
              <a:gd name="T3" fmla="*/ 2147483647 h 1483"/>
              <a:gd name="T4" fmla="*/ 2147483647 w 2688"/>
              <a:gd name="T5" fmla="*/ 2147483647 h 1483"/>
              <a:gd name="T6" fmla="*/ 2147483647 w 2688"/>
              <a:gd name="T7" fmla="*/ 2147483647 h 1483"/>
              <a:gd name="T8" fmla="*/ 2147483647 w 2688"/>
              <a:gd name="T9" fmla="*/ 2147483647 h 1483"/>
              <a:gd name="T10" fmla="*/ 0 60000 65536"/>
              <a:gd name="T11" fmla="*/ 0 60000 65536"/>
              <a:gd name="T12" fmla="*/ 0 60000 65536"/>
              <a:gd name="T13" fmla="*/ 0 60000 65536"/>
              <a:gd name="T14" fmla="*/ 0 60000 65536"/>
              <a:gd name="T15" fmla="*/ 0 w 2688"/>
              <a:gd name="T16" fmla="*/ 0 h 1483"/>
              <a:gd name="T17" fmla="*/ 2688 w 2688"/>
              <a:gd name="T18" fmla="*/ 1483 h 1483"/>
            </a:gdLst>
            <a:ahLst/>
            <a:cxnLst>
              <a:cxn ang="T10">
                <a:pos x="T0" y="T1"/>
              </a:cxn>
              <a:cxn ang="T11">
                <a:pos x="T2" y="T3"/>
              </a:cxn>
              <a:cxn ang="T12">
                <a:pos x="T4" y="T5"/>
              </a:cxn>
              <a:cxn ang="T13">
                <a:pos x="T6" y="T7"/>
              </a:cxn>
              <a:cxn ang="T14">
                <a:pos x="T8" y="T9"/>
              </a:cxn>
            </a:cxnLst>
            <a:rect l="T15" t="T16" r="T17" b="T18"/>
            <a:pathLst>
              <a:path w="2688" h="1483">
                <a:moveTo>
                  <a:pt x="0" y="0"/>
                </a:moveTo>
                <a:lnTo>
                  <a:pt x="3" y="173"/>
                </a:lnTo>
                <a:lnTo>
                  <a:pt x="2678" y="169"/>
                </a:lnTo>
                <a:lnTo>
                  <a:pt x="2688" y="1481"/>
                </a:lnTo>
                <a:lnTo>
                  <a:pt x="2458" y="1483"/>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7" name="Freeform 3151"/>
          <p:cNvSpPr>
            <a:spLocks/>
          </p:cNvSpPr>
          <p:nvPr/>
        </p:nvSpPr>
        <p:spPr bwMode="auto">
          <a:xfrm>
            <a:off x="3222625" y="2913063"/>
            <a:ext cx="1588" cy="265112"/>
          </a:xfrm>
          <a:custGeom>
            <a:avLst/>
            <a:gdLst>
              <a:gd name="T0" fmla="*/ 2147483647 w 1"/>
              <a:gd name="T1" fmla="*/ 0 h 167"/>
              <a:gd name="T2" fmla="*/ 2147483647 w 1"/>
              <a:gd name="T3" fmla="*/ 2147483647 h 167"/>
              <a:gd name="T4" fmla="*/ 0 60000 65536"/>
              <a:gd name="T5" fmla="*/ 0 60000 65536"/>
              <a:gd name="T6" fmla="*/ 0 w 1"/>
              <a:gd name="T7" fmla="*/ 0 h 167"/>
              <a:gd name="T8" fmla="*/ 1 w 1"/>
              <a:gd name="T9" fmla="*/ 167 h 167"/>
            </a:gdLst>
            <a:ahLst/>
            <a:cxnLst>
              <a:cxn ang="T4">
                <a:pos x="T0" y="T1"/>
              </a:cxn>
              <a:cxn ang="T5">
                <a:pos x="T2" y="T3"/>
              </a:cxn>
            </a:cxnLst>
            <a:rect l="T6" t="T7" r="T8" b="T9"/>
            <a:pathLst>
              <a:path w="1" h="167">
                <a:moveTo>
                  <a:pt x="1" y="0"/>
                </a:moveTo>
                <a:cubicBezTo>
                  <a:pt x="0" y="70"/>
                  <a:pt x="0" y="140"/>
                  <a:pt x="1" y="167"/>
                </a:cubicBezTo>
              </a:path>
            </a:pathLst>
          </a:custGeom>
          <a:noFill/>
          <a:ln w="12700">
            <a:solidFill>
              <a:srgbClr val="FF0000"/>
            </a:solidFill>
            <a:prstDash val="sysDot"/>
            <a:round/>
            <a:headEnd type="oval" w="med" len="me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8" name="Freeform 3152"/>
          <p:cNvSpPr>
            <a:spLocks/>
          </p:cNvSpPr>
          <p:nvPr/>
        </p:nvSpPr>
        <p:spPr bwMode="auto">
          <a:xfrm>
            <a:off x="4916488" y="2908300"/>
            <a:ext cx="1587" cy="265113"/>
          </a:xfrm>
          <a:custGeom>
            <a:avLst/>
            <a:gdLst>
              <a:gd name="T0" fmla="*/ 2147483647 w 1"/>
              <a:gd name="T1" fmla="*/ 0 h 167"/>
              <a:gd name="T2" fmla="*/ 2147483647 w 1"/>
              <a:gd name="T3" fmla="*/ 2147483647 h 167"/>
              <a:gd name="T4" fmla="*/ 0 60000 65536"/>
              <a:gd name="T5" fmla="*/ 0 60000 65536"/>
              <a:gd name="T6" fmla="*/ 0 w 1"/>
              <a:gd name="T7" fmla="*/ 0 h 167"/>
              <a:gd name="T8" fmla="*/ 1 w 1"/>
              <a:gd name="T9" fmla="*/ 167 h 167"/>
            </a:gdLst>
            <a:ahLst/>
            <a:cxnLst>
              <a:cxn ang="T4">
                <a:pos x="T0" y="T1"/>
              </a:cxn>
              <a:cxn ang="T5">
                <a:pos x="T2" y="T3"/>
              </a:cxn>
            </a:cxnLst>
            <a:rect l="T6" t="T7" r="T8" b="T9"/>
            <a:pathLst>
              <a:path w="1" h="167">
                <a:moveTo>
                  <a:pt x="1" y="0"/>
                </a:moveTo>
                <a:cubicBezTo>
                  <a:pt x="0" y="70"/>
                  <a:pt x="0" y="140"/>
                  <a:pt x="1" y="167"/>
                </a:cubicBezTo>
              </a:path>
            </a:pathLst>
          </a:custGeom>
          <a:noFill/>
          <a:ln w="12700">
            <a:solidFill>
              <a:srgbClr val="FF0000"/>
            </a:solidFill>
            <a:prstDash val="sysDot"/>
            <a:round/>
            <a:headEnd type="oval" w="med" len="me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49" name="Freeform 3153"/>
          <p:cNvSpPr>
            <a:spLocks/>
          </p:cNvSpPr>
          <p:nvPr/>
        </p:nvSpPr>
        <p:spPr bwMode="auto">
          <a:xfrm>
            <a:off x="6943725" y="1074738"/>
            <a:ext cx="476250" cy="2255837"/>
          </a:xfrm>
          <a:custGeom>
            <a:avLst/>
            <a:gdLst>
              <a:gd name="T0" fmla="*/ 2147483647 w 300"/>
              <a:gd name="T1" fmla="*/ 2147483647 h 1421"/>
              <a:gd name="T2" fmla="*/ 2147483647 w 300"/>
              <a:gd name="T3" fmla="*/ 2147483647 h 1421"/>
              <a:gd name="T4" fmla="*/ 0 w 300"/>
              <a:gd name="T5" fmla="*/ 0 h 1421"/>
              <a:gd name="T6" fmla="*/ 0 60000 65536"/>
              <a:gd name="T7" fmla="*/ 0 60000 65536"/>
              <a:gd name="T8" fmla="*/ 0 60000 65536"/>
              <a:gd name="T9" fmla="*/ 0 w 300"/>
              <a:gd name="T10" fmla="*/ 0 h 1421"/>
              <a:gd name="T11" fmla="*/ 300 w 300"/>
              <a:gd name="T12" fmla="*/ 1421 h 1421"/>
            </a:gdLst>
            <a:ahLst/>
            <a:cxnLst>
              <a:cxn ang="T6">
                <a:pos x="T0" y="T1"/>
              </a:cxn>
              <a:cxn ang="T7">
                <a:pos x="T2" y="T3"/>
              </a:cxn>
              <a:cxn ang="T8">
                <a:pos x="T4" y="T5"/>
              </a:cxn>
            </a:cxnLst>
            <a:rect l="T9" t="T10" r="T11" b="T12"/>
            <a:pathLst>
              <a:path w="300" h="1421">
                <a:moveTo>
                  <a:pt x="300" y="1421"/>
                </a:moveTo>
                <a:lnTo>
                  <a:pt x="300" y="3"/>
                </a:lnTo>
                <a:lnTo>
                  <a:pt x="0" y="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grpSp>
        <p:nvGrpSpPr>
          <p:cNvPr id="221250" name="Group 3154"/>
          <p:cNvGrpSpPr>
            <a:grpSpLocks/>
          </p:cNvGrpSpPr>
          <p:nvPr/>
        </p:nvGrpSpPr>
        <p:grpSpPr bwMode="auto">
          <a:xfrm>
            <a:off x="177800" y="5573713"/>
            <a:ext cx="1184275" cy="1001712"/>
            <a:chOff x="206" y="3625"/>
            <a:chExt cx="746" cy="631"/>
          </a:xfrm>
          <a:noFill/>
        </p:grpSpPr>
        <p:sp>
          <p:nvSpPr>
            <p:cNvPr id="221266" name="AutoShape 3155"/>
            <p:cNvSpPr>
              <a:spLocks noChangeArrowheads="1"/>
            </p:cNvSpPr>
            <p:nvPr/>
          </p:nvSpPr>
          <p:spPr bwMode="auto">
            <a:xfrm>
              <a:off x="206" y="3628"/>
              <a:ext cx="746" cy="628"/>
            </a:xfrm>
            <a:prstGeom prst="roundRect">
              <a:avLst>
                <a:gd name="adj" fmla="val 5019"/>
              </a:avLst>
            </a:prstGeom>
            <a:grpFill/>
            <a:ln w="6350">
              <a:solidFill>
                <a:schemeClr val="folHlink"/>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21267" name="Text Box 3156"/>
            <p:cNvSpPr txBox="1">
              <a:spLocks noChangeArrowheads="1"/>
            </p:cNvSpPr>
            <p:nvPr/>
          </p:nvSpPr>
          <p:spPr bwMode="auto">
            <a:xfrm>
              <a:off x="312" y="3625"/>
              <a:ext cx="470" cy="154"/>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r>
                <a:rPr lang="en-US" sz="1000" dirty="0" smtClean="0">
                  <a:solidFill>
                    <a:srgbClr val="FFFFFF"/>
                  </a:solidFill>
                </a:rPr>
                <a:t>OSI-PQIP</a:t>
              </a:r>
              <a:endParaRPr lang="en-US" sz="1000" b="0" dirty="0" smtClean="0">
                <a:solidFill>
                  <a:srgbClr val="FFFFFF"/>
                </a:solidFill>
              </a:endParaRPr>
            </a:p>
          </p:txBody>
        </p:sp>
        <p:grpSp>
          <p:nvGrpSpPr>
            <p:cNvPr id="221268" name="Group 3157"/>
            <p:cNvGrpSpPr>
              <a:grpSpLocks noChangeAspect="1"/>
            </p:cNvGrpSpPr>
            <p:nvPr/>
          </p:nvGrpSpPr>
          <p:grpSpPr bwMode="auto">
            <a:xfrm>
              <a:off x="384" y="3786"/>
              <a:ext cx="374" cy="445"/>
              <a:chOff x="2297" y="1377"/>
              <a:chExt cx="741" cy="883"/>
            </a:xfrm>
            <a:grpFill/>
          </p:grpSpPr>
          <p:sp>
            <p:nvSpPr>
              <p:cNvPr id="221269" name="Line 3158"/>
              <p:cNvSpPr>
                <a:spLocks noChangeAspect="1" noChangeShapeType="1"/>
              </p:cNvSpPr>
              <p:nvPr/>
            </p:nvSpPr>
            <p:spPr bwMode="auto">
              <a:xfrm>
                <a:off x="2401" y="1553"/>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0" name="Line 3159"/>
              <p:cNvSpPr>
                <a:spLocks noChangeAspect="1" noChangeShapeType="1"/>
              </p:cNvSpPr>
              <p:nvPr/>
            </p:nvSpPr>
            <p:spPr bwMode="auto">
              <a:xfrm>
                <a:off x="2424" y="1553"/>
                <a:ext cx="0" cy="3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1" name="Line 3160"/>
              <p:cNvSpPr>
                <a:spLocks noChangeAspect="1" noChangeShapeType="1"/>
              </p:cNvSpPr>
              <p:nvPr/>
            </p:nvSpPr>
            <p:spPr bwMode="auto">
              <a:xfrm>
                <a:off x="2401" y="1571"/>
                <a:ext cx="24"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2" name="Freeform 3161"/>
              <p:cNvSpPr>
                <a:spLocks noChangeAspect="1"/>
              </p:cNvSpPr>
              <p:nvPr/>
            </p:nvSpPr>
            <p:spPr bwMode="auto">
              <a:xfrm>
                <a:off x="2435" y="1580"/>
                <a:ext cx="19" cy="23"/>
              </a:xfrm>
              <a:custGeom>
                <a:avLst/>
                <a:gdLst>
                  <a:gd name="T0" fmla="*/ 0 w 39"/>
                  <a:gd name="T1" fmla="*/ 0 h 47"/>
                  <a:gd name="T2" fmla="*/ 0 w 39"/>
                  <a:gd name="T3" fmla="*/ 0 h 47"/>
                  <a:gd name="T4" fmla="*/ 0 w 39"/>
                  <a:gd name="T5" fmla="*/ 0 h 47"/>
                  <a:gd name="T6" fmla="*/ 1 w 39"/>
                  <a:gd name="T7" fmla="*/ 0 h 47"/>
                  <a:gd name="T8" fmla="*/ 1 w 39"/>
                  <a:gd name="T9" fmla="*/ 0 h 47"/>
                  <a:gd name="T10" fmla="*/ 2 w 39"/>
                  <a:gd name="T11" fmla="*/ 0 h 47"/>
                  <a:gd name="T12" fmla="*/ 1 w 39"/>
                  <a:gd name="T13" fmla="*/ 1 h 47"/>
                  <a:gd name="T14" fmla="*/ 0 w 39"/>
                  <a:gd name="T15" fmla="*/ 2 h 47"/>
                  <a:gd name="T16" fmla="*/ 0 w 39"/>
                  <a:gd name="T17" fmla="*/ 2 h 47"/>
                  <a:gd name="T18" fmla="*/ 2 w 39"/>
                  <a:gd name="T19" fmla="*/ 2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47"/>
                  <a:gd name="T32" fmla="*/ 39 w 39"/>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47">
                    <a:moveTo>
                      <a:pt x="4" y="12"/>
                    </a:moveTo>
                    <a:cubicBezTo>
                      <a:pt x="4" y="10"/>
                      <a:pt x="5" y="8"/>
                      <a:pt x="6" y="6"/>
                    </a:cubicBezTo>
                    <a:cubicBezTo>
                      <a:pt x="8" y="4"/>
                      <a:pt x="11" y="1"/>
                      <a:pt x="14" y="1"/>
                    </a:cubicBezTo>
                    <a:cubicBezTo>
                      <a:pt x="16" y="0"/>
                      <a:pt x="20" y="1"/>
                      <a:pt x="23" y="2"/>
                    </a:cubicBezTo>
                    <a:cubicBezTo>
                      <a:pt x="25" y="3"/>
                      <a:pt x="28" y="4"/>
                      <a:pt x="30" y="6"/>
                    </a:cubicBezTo>
                    <a:cubicBezTo>
                      <a:pt x="32" y="8"/>
                      <a:pt x="33" y="11"/>
                      <a:pt x="32" y="14"/>
                    </a:cubicBezTo>
                    <a:cubicBezTo>
                      <a:pt x="32" y="17"/>
                      <a:pt x="32" y="20"/>
                      <a:pt x="27" y="24"/>
                    </a:cubicBezTo>
                    <a:cubicBezTo>
                      <a:pt x="23" y="28"/>
                      <a:pt x="11" y="36"/>
                      <a:pt x="8" y="39"/>
                    </a:cubicBezTo>
                    <a:cubicBezTo>
                      <a:pt x="4" y="43"/>
                      <a:pt x="0" y="46"/>
                      <a:pt x="5" y="47"/>
                    </a:cubicBezTo>
                    <a:lnTo>
                      <a:pt x="39" y="47"/>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3" name="Freeform 3162"/>
              <p:cNvSpPr>
                <a:spLocks noChangeAspect="1"/>
              </p:cNvSpPr>
              <p:nvPr/>
            </p:nvSpPr>
            <p:spPr bwMode="auto">
              <a:xfrm>
                <a:off x="2361" y="1553"/>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4" name="AutoShape 3163"/>
              <p:cNvSpPr>
                <a:spLocks noChangeAspect="1" noChangeArrowheads="1"/>
              </p:cNvSpPr>
              <p:nvPr/>
            </p:nvSpPr>
            <p:spPr bwMode="auto">
              <a:xfrm rot="19934487" flipV="1">
                <a:off x="2537" y="1816"/>
                <a:ext cx="19" cy="58"/>
              </a:xfrm>
              <a:prstGeom prst="triangle">
                <a:avLst>
                  <a:gd name="adj" fmla="val 50000"/>
                </a:avLst>
              </a:prstGeom>
              <a:grpFill/>
              <a:ln w="6350">
                <a:solidFill>
                  <a:schemeClr val="tx1"/>
                </a:solidFill>
                <a:miter lim="800000"/>
                <a:headEnd/>
                <a:tailEnd/>
              </a:ln>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75" name="Freeform 3164"/>
              <p:cNvSpPr>
                <a:spLocks noChangeAspect="1"/>
              </p:cNvSpPr>
              <p:nvPr/>
            </p:nvSpPr>
            <p:spPr bwMode="auto">
              <a:xfrm>
                <a:off x="2568" y="1733"/>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6" name="Line 3165"/>
              <p:cNvSpPr>
                <a:spLocks noChangeAspect="1" noChangeShapeType="1"/>
              </p:cNvSpPr>
              <p:nvPr/>
            </p:nvSpPr>
            <p:spPr bwMode="auto">
              <a:xfrm rot="4260000" flipH="1" flipV="1">
                <a:off x="2490" y="1657"/>
                <a:ext cx="0" cy="8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7" name="Line 3166"/>
              <p:cNvSpPr>
                <a:spLocks noChangeAspect="1" noChangeShapeType="1"/>
              </p:cNvSpPr>
              <p:nvPr/>
            </p:nvSpPr>
            <p:spPr bwMode="auto">
              <a:xfrm rot="8580000" flipH="1" flipV="1">
                <a:off x="2544" y="1678"/>
                <a:ext cx="0" cy="57"/>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8" name="Line 3167"/>
              <p:cNvSpPr>
                <a:spLocks noChangeAspect="1" noChangeShapeType="1"/>
              </p:cNvSpPr>
              <p:nvPr/>
            </p:nvSpPr>
            <p:spPr bwMode="auto">
              <a:xfrm rot="-8760000" flipH="1" flipV="1">
                <a:off x="2544" y="1767"/>
                <a:ext cx="0" cy="5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79" name="Line 3168"/>
              <p:cNvSpPr>
                <a:spLocks noChangeAspect="1" noChangeShapeType="1"/>
              </p:cNvSpPr>
              <p:nvPr/>
            </p:nvSpPr>
            <p:spPr bwMode="auto">
              <a:xfrm rot="-4380000" flipH="1" flipV="1">
                <a:off x="2505" y="1781"/>
                <a:ext cx="0" cy="5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0" name="Line 3169"/>
              <p:cNvSpPr>
                <a:spLocks noChangeAspect="1" noChangeShapeType="1"/>
              </p:cNvSpPr>
              <p:nvPr/>
            </p:nvSpPr>
            <p:spPr bwMode="auto">
              <a:xfrm rot="5604584" flipH="1" flipV="1">
                <a:off x="2387" y="1805"/>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1" name="Freeform 3170"/>
              <p:cNvSpPr>
                <a:spLocks noChangeAspect="1"/>
              </p:cNvSpPr>
              <p:nvPr/>
            </p:nvSpPr>
            <p:spPr bwMode="auto">
              <a:xfrm>
                <a:off x="2442" y="1787"/>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2" name="Line 3171"/>
              <p:cNvSpPr>
                <a:spLocks noChangeAspect="1" noChangeShapeType="1"/>
              </p:cNvSpPr>
              <p:nvPr/>
            </p:nvSpPr>
            <p:spPr bwMode="auto">
              <a:xfrm rot="15995416" flipV="1">
                <a:off x="2392" y="1651"/>
                <a:ext cx="49" cy="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3" name="Line 3172"/>
              <p:cNvSpPr>
                <a:spLocks noChangeAspect="1" noChangeShapeType="1"/>
              </p:cNvSpPr>
              <p:nvPr/>
            </p:nvSpPr>
            <p:spPr bwMode="auto">
              <a:xfrm flipH="1" flipV="1">
                <a:off x="2454" y="1708"/>
                <a:ext cx="0" cy="7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4" name="Line 3173"/>
              <p:cNvSpPr>
                <a:spLocks noChangeAspect="1" noChangeShapeType="1"/>
              </p:cNvSpPr>
              <p:nvPr/>
            </p:nvSpPr>
            <p:spPr bwMode="auto">
              <a:xfrm rot="15995416" flipH="1">
                <a:off x="2319" y="1785"/>
                <a:ext cx="49"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5" name="Line 3174"/>
              <p:cNvSpPr>
                <a:spLocks noChangeAspect="1" noChangeShapeType="1"/>
              </p:cNvSpPr>
              <p:nvPr/>
            </p:nvSpPr>
            <p:spPr bwMode="auto">
              <a:xfrm rot="5604584">
                <a:off x="2340" y="1655"/>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6" name="Line 3175"/>
              <p:cNvSpPr>
                <a:spLocks noChangeAspect="1" noChangeShapeType="1"/>
              </p:cNvSpPr>
              <p:nvPr/>
            </p:nvSpPr>
            <p:spPr bwMode="auto">
              <a:xfrm flipH="1" flipV="1">
                <a:off x="2307" y="1738"/>
                <a:ext cx="0" cy="6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7" name="Freeform 3176"/>
              <p:cNvSpPr>
                <a:spLocks noChangeAspect="1"/>
              </p:cNvSpPr>
              <p:nvPr/>
            </p:nvSpPr>
            <p:spPr bwMode="auto">
              <a:xfrm>
                <a:off x="2297" y="1693"/>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8" name="Line 3177"/>
              <p:cNvSpPr>
                <a:spLocks noChangeAspect="1" noChangeShapeType="1"/>
              </p:cNvSpPr>
              <p:nvPr/>
            </p:nvSpPr>
            <p:spPr bwMode="auto">
              <a:xfrm rot="4260000" flipH="1" flipV="1">
                <a:off x="2498" y="1687"/>
                <a:ext cx="0" cy="5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89" name="Line 3178"/>
              <p:cNvSpPr>
                <a:spLocks noChangeAspect="1" noChangeShapeType="1"/>
              </p:cNvSpPr>
              <p:nvPr/>
            </p:nvSpPr>
            <p:spPr bwMode="auto">
              <a:xfrm rot="-8760000" flipH="1" flipV="1">
                <a:off x="2532" y="1767"/>
                <a:ext cx="0" cy="35"/>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0" name="Line 3179"/>
              <p:cNvSpPr>
                <a:spLocks noChangeAspect="1" noChangeShapeType="1"/>
              </p:cNvSpPr>
              <p:nvPr/>
            </p:nvSpPr>
            <p:spPr bwMode="auto">
              <a:xfrm rot="5604584">
                <a:off x="2350" y="1680"/>
                <a:ext cx="22" cy="3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1" name="Line 3180"/>
              <p:cNvSpPr>
                <a:spLocks noChangeAspect="1" noChangeShapeType="1"/>
              </p:cNvSpPr>
              <p:nvPr/>
            </p:nvSpPr>
            <p:spPr bwMode="auto">
              <a:xfrm rot="15995416" flipH="1">
                <a:off x="2337" y="1782"/>
                <a:ext cx="34" cy="5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2" name="Freeform 3181"/>
              <p:cNvSpPr>
                <a:spLocks noChangeAspect="1"/>
              </p:cNvSpPr>
              <p:nvPr/>
            </p:nvSpPr>
            <p:spPr bwMode="auto">
              <a:xfrm>
                <a:off x="2759" y="2181"/>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3" name="Freeform 3182"/>
              <p:cNvSpPr>
                <a:spLocks noChangeAspect="1"/>
              </p:cNvSpPr>
              <p:nvPr/>
            </p:nvSpPr>
            <p:spPr bwMode="auto">
              <a:xfrm>
                <a:off x="2672" y="2035"/>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4" name="Freeform 3183"/>
              <p:cNvSpPr>
                <a:spLocks noChangeAspect="1"/>
              </p:cNvSpPr>
              <p:nvPr/>
            </p:nvSpPr>
            <p:spPr bwMode="auto">
              <a:xfrm flipH="1" flipV="1">
                <a:off x="2754" y="1538"/>
                <a:ext cx="23" cy="37"/>
              </a:xfrm>
              <a:custGeom>
                <a:avLst/>
                <a:gdLst>
                  <a:gd name="T0" fmla="*/ 0 w 42"/>
                  <a:gd name="T1" fmla="*/ 5 h 74"/>
                  <a:gd name="T2" fmla="*/ 0 w 42"/>
                  <a:gd name="T3" fmla="*/ 1 h 74"/>
                  <a:gd name="T4" fmla="*/ 4 w 42"/>
                  <a:gd name="T5" fmla="*/ 5 h 74"/>
                  <a:gd name="T6" fmla="*/ 4 w 42"/>
                  <a:gd name="T7" fmla="*/ 0 h 74"/>
                  <a:gd name="T8" fmla="*/ 0 60000 65536"/>
                  <a:gd name="T9" fmla="*/ 0 60000 65536"/>
                  <a:gd name="T10" fmla="*/ 0 60000 65536"/>
                  <a:gd name="T11" fmla="*/ 0 60000 65536"/>
                  <a:gd name="T12" fmla="*/ 0 w 42"/>
                  <a:gd name="T13" fmla="*/ 0 h 74"/>
                  <a:gd name="T14" fmla="*/ 42 w 42"/>
                  <a:gd name="T15" fmla="*/ 74 h 74"/>
                </a:gdLst>
                <a:ahLst/>
                <a:cxnLst>
                  <a:cxn ang="T8">
                    <a:pos x="T0" y="T1"/>
                  </a:cxn>
                  <a:cxn ang="T9">
                    <a:pos x="T2" y="T3"/>
                  </a:cxn>
                  <a:cxn ang="T10">
                    <a:pos x="T4" y="T5"/>
                  </a:cxn>
                  <a:cxn ang="T11">
                    <a:pos x="T6" y="T7"/>
                  </a:cxn>
                </a:cxnLst>
                <a:rect l="T12" t="T13" r="T14" b="T15"/>
                <a:pathLst>
                  <a:path w="42" h="74">
                    <a:moveTo>
                      <a:pt x="0" y="74"/>
                    </a:moveTo>
                    <a:lnTo>
                      <a:pt x="0" y="6"/>
                    </a:lnTo>
                    <a:lnTo>
                      <a:pt x="41" y="69"/>
                    </a:lnTo>
                    <a:lnTo>
                      <a:pt x="42" y="0"/>
                    </a:lnTo>
                  </a:path>
                </a:pathLst>
              </a:cu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5" name="Line 3184"/>
              <p:cNvSpPr>
                <a:spLocks noChangeAspect="1" noChangeShapeType="1"/>
              </p:cNvSpPr>
              <p:nvPr/>
            </p:nvSpPr>
            <p:spPr bwMode="auto">
              <a:xfrm rot="337709" flipV="1">
                <a:off x="2561" y="1880"/>
                <a:ext cx="85"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6" name="Line 3185"/>
              <p:cNvSpPr>
                <a:spLocks noChangeAspect="1" noChangeShapeType="1"/>
              </p:cNvSpPr>
              <p:nvPr/>
            </p:nvSpPr>
            <p:spPr bwMode="auto">
              <a:xfrm rot="337709">
                <a:off x="2560" y="1874"/>
                <a:ext cx="0" cy="8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7" name="Line 3186"/>
              <p:cNvSpPr>
                <a:spLocks noChangeAspect="1" noChangeShapeType="1"/>
              </p:cNvSpPr>
              <p:nvPr/>
            </p:nvSpPr>
            <p:spPr bwMode="auto">
              <a:xfrm rot="337709" flipH="1">
                <a:off x="2553" y="1963"/>
                <a:ext cx="85" cy="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8" name="Line 3187"/>
              <p:cNvSpPr>
                <a:spLocks noChangeAspect="1" noChangeShapeType="1"/>
              </p:cNvSpPr>
              <p:nvPr/>
            </p:nvSpPr>
            <p:spPr bwMode="auto">
              <a:xfrm rot="337709" flipH="1" flipV="1">
                <a:off x="2639" y="1880"/>
                <a:ext cx="0" cy="8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299" name="Line 3188"/>
              <p:cNvSpPr>
                <a:spLocks noChangeAspect="1" noChangeShapeType="1"/>
              </p:cNvSpPr>
              <p:nvPr/>
            </p:nvSpPr>
            <p:spPr bwMode="auto">
              <a:xfrm flipH="1" flipV="1">
                <a:off x="2379" y="1607"/>
                <a:ext cx="0" cy="58"/>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0" name="Line 3189"/>
              <p:cNvSpPr>
                <a:spLocks noChangeAspect="1" noChangeShapeType="1"/>
              </p:cNvSpPr>
              <p:nvPr/>
            </p:nvSpPr>
            <p:spPr bwMode="auto">
              <a:xfrm rot="3889903" flipH="1" flipV="1">
                <a:off x="2513" y="1469"/>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1" name="Line 3190"/>
              <p:cNvSpPr>
                <a:spLocks noChangeAspect="1" noChangeShapeType="1"/>
              </p:cNvSpPr>
              <p:nvPr/>
            </p:nvSpPr>
            <p:spPr bwMode="auto">
              <a:xfrm rot="14280735" flipV="1">
                <a:off x="2577" y="1435"/>
                <a:ext cx="47"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2" name="Line 3191"/>
              <p:cNvSpPr>
                <a:spLocks noChangeAspect="1" noChangeShapeType="1"/>
              </p:cNvSpPr>
              <p:nvPr/>
            </p:nvSpPr>
            <p:spPr bwMode="auto">
              <a:xfrm rot="19885319" flipV="1">
                <a:off x="2535" y="1535"/>
                <a:ext cx="0" cy="8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3" name="Line 3192"/>
              <p:cNvSpPr>
                <a:spLocks noChangeAspect="1" noChangeShapeType="1"/>
              </p:cNvSpPr>
              <p:nvPr/>
            </p:nvSpPr>
            <p:spPr bwMode="auto">
              <a:xfrm rot="14280735" flipH="1">
                <a:off x="2575" y="1582"/>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4" name="Line 3193"/>
              <p:cNvSpPr>
                <a:spLocks noChangeAspect="1" noChangeShapeType="1"/>
              </p:cNvSpPr>
              <p:nvPr/>
            </p:nvSpPr>
            <p:spPr bwMode="auto">
              <a:xfrm rot="3889903">
                <a:off x="2638" y="1547"/>
                <a:ext cx="48" cy="72"/>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5" name="Oval 3194"/>
              <p:cNvSpPr>
                <a:spLocks noChangeAspect="1" noChangeArrowheads="1"/>
              </p:cNvSpPr>
              <p:nvPr/>
            </p:nvSpPr>
            <p:spPr bwMode="auto">
              <a:xfrm rot="9085319" flipV="1">
                <a:off x="2548" y="1491"/>
                <a:ext cx="103"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306" name="Line 3195"/>
              <p:cNvSpPr>
                <a:spLocks noChangeAspect="1" noChangeShapeType="1"/>
              </p:cNvSpPr>
              <p:nvPr/>
            </p:nvSpPr>
            <p:spPr bwMode="auto">
              <a:xfrm rot="3889903" flipH="1" flipV="1">
                <a:off x="2643" y="1400"/>
                <a:ext cx="48"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7" name="Line 3196"/>
              <p:cNvSpPr>
                <a:spLocks noChangeAspect="1" noChangeShapeType="1"/>
              </p:cNvSpPr>
              <p:nvPr/>
            </p:nvSpPr>
            <p:spPr bwMode="auto">
              <a:xfrm rot="14280735" flipV="1">
                <a:off x="2706" y="1365"/>
                <a:ext cx="47"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8" name="Line 3197"/>
              <p:cNvSpPr>
                <a:spLocks noChangeAspect="1" noChangeShapeType="1"/>
              </p:cNvSpPr>
              <p:nvPr/>
            </p:nvSpPr>
            <p:spPr bwMode="auto">
              <a:xfrm rot="19885319" flipV="1">
                <a:off x="2664" y="1464"/>
                <a:ext cx="0" cy="9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09" name="Line 3198"/>
              <p:cNvSpPr>
                <a:spLocks noChangeAspect="1" noChangeShapeType="1"/>
              </p:cNvSpPr>
              <p:nvPr/>
            </p:nvSpPr>
            <p:spPr bwMode="auto">
              <a:xfrm rot="19885319" flipV="1">
                <a:off x="2791" y="1395"/>
                <a:ext cx="0" cy="8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0" name="Line 3199"/>
              <p:cNvSpPr>
                <a:spLocks noChangeAspect="1" noChangeShapeType="1"/>
              </p:cNvSpPr>
              <p:nvPr/>
            </p:nvSpPr>
            <p:spPr bwMode="auto">
              <a:xfrm rot="14280735" flipH="1">
                <a:off x="2697" y="1523"/>
                <a:ext cx="33" cy="5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1" name="Line 3200"/>
              <p:cNvSpPr>
                <a:spLocks noChangeAspect="1" noChangeShapeType="1"/>
              </p:cNvSpPr>
              <p:nvPr/>
            </p:nvSpPr>
            <p:spPr bwMode="auto">
              <a:xfrm rot="3889903">
                <a:off x="2780" y="1477"/>
                <a:ext cx="34" cy="5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2" name="Oval 3201"/>
              <p:cNvSpPr>
                <a:spLocks noChangeAspect="1" noChangeArrowheads="1"/>
              </p:cNvSpPr>
              <p:nvPr/>
            </p:nvSpPr>
            <p:spPr bwMode="auto">
              <a:xfrm rot="9085319" flipV="1">
                <a:off x="2677" y="1420"/>
                <a:ext cx="103" cy="103"/>
              </a:xfrm>
              <a:prstGeom prst="ellipse">
                <a:avLst/>
              </a:prstGeom>
              <a:grp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313" name="Oval 3202"/>
              <p:cNvSpPr>
                <a:spLocks noChangeAspect="1" noChangeArrowheads="1"/>
              </p:cNvSpPr>
              <p:nvPr/>
            </p:nvSpPr>
            <p:spPr bwMode="auto">
              <a:xfrm rot="9085319" flipV="1">
                <a:off x="2924" y="1429"/>
                <a:ext cx="103" cy="103"/>
              </a:xfrm>
              <a:prstGeom prst="ellipse">
                <a:avLst/>
              </a:prstGeom>
              <a:grpFill/>
              <a:ln w="63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314" name="Line 3203"/>
              <p:cNvSpPr>
                <a:spLocks noChangeAspect="1" noChangeShapeType="1"/>
              </p:cNvSpPr>
              <p:nvPr/>
            </p:nvSpPr>
            <p:spPr bwMode="auto">
              <a:xfrm rot="-1714681">
                <a:off x="2913" y="1473"/>
                <a:ext cx="0" cy="86"/>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5" name="Line 3204"/>
              <p:cNvSpPr>
                <a:spLocks noChangeAspect="1" noChangeShapeType="1"/>
              </p:cNvSpPr>
              <p:nvPr/>
            </p:nvSpPr>
            <p:spPr bwMode="auto">
              <a:xfrm rot="-5314680">
                <a:off x="2977" y="1369"/>
                <a:ext cx="0" cy="8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6" name="Line 3205"/>
              <p:cNvSpPr>
                <a:spLocks noChangeAspect="1" noChangeShapeType="1"/>
              </p:cNvSpPr>
              <p:nvPr/>
            </p:nvSpPr>
            <p:spPr bwMode="auto">
              <a:xfrm rot="1885320" flipH="1">
                <a:off x="2915" y="1403"/>
                <a:ext cx="0" cy="84"/>
              </a:xfrm>
              <a:prstGeom prst="line">
                <a:avLst/>
              </a:prstGeom>
              <a:grpFill/>
              <a:ln w="3175">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7" name="Line 3206"/>
              <p:cNvSpPr>
                <a:spLocks noChangeAspect="1" noChangeShapeType="1"/>
              </p:cNvSpPr>
              <p:nvPr/>
            </p:nvSpPr>
            <p:spPr bwMode="auto">
              <a:xfrm rot="-1714681" flipH="1" flipV="1">
                <a:off x="3038" y="1407"/>
                <a:ext cx="0" cy="8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8" name="Line 3207"/>
              <p:cNvSpPr>
                <a:spLocks noChangeAspect="1" noChangeShapeType="1"/>
              </p:cNvSpPr>
              <p:nvPr/>
            </p:nvSpPr>
            <p:spPr bwMode="auto">
              <a:xfrm rot="-5314680" flipH="1" flipV="1">
                <a:off x="2974" y="1511"/>
                <a:ext cx="0" cy="8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19" name="Line 3208"/>
              <p:cNvSpPr>
                <a:spLocks noChangeAspect="1" noChangeShapeType="1"/>
              </p:cNvSpPr>
              <p:nvPr/>
            </p:nvSpPr>
            <p:spPr bwMode="auto">
              <a:xfrm rot="1885320" flipV="1">
                <a:off x="3036" y="1477"/>
                <a:ext cx="0" cy="8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0" name="Line 3209"/>
              <p:cNvSpPr>
                <a:spLocks noChangeAspect="1" noChangeShapeType="1"/>
              </p:cNvSpPr>
              <p:nvPr/>
            </p:nvSpPr>
            <p:spPr bwMode="auto">
              <a:xfrm rot="-5314680" flipH="1" flipV="1">
                <a:off x="2854" y="1436"/>
                <a:ext cx="0" cy="8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1" name="AutoShape 3210"/>
              <p:cNvSpPr>
                <a:spLocks noChangeAspect="1" noChangeArrowheads="1"/>
              </p:cNvSpPr>
              <p:nvPr/>
            </p:nvSpPr>
            <p:spPr bwMode="auto">
              <a:xfrm rot="19934487" flipH="1">
                <a:off x="2644" y="1971"/>
                <a:ext cx="19" cy="58"/>
              </a:xfrm>
              <a:prstGeom prst="triangle">
                <a:avLst>
                  <a:gd name="adj" fmla="val 50000"/>
                </a:avLst>
              </a:prstGeom>
              <a:grpFill/>
              <a:ln w="6350">
                <a:solidFill>
                  <a:schemeClr val="tx1"/>
                </a:solidFill>
                <a:miter lim="800000"/>
                <a:headEnd/>
                <a:tailEnd/>
              </a:ln>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322" name="Line 3211"/>
              <p:cNvSpPr>
                <a:spLocks noChangeAspect="1" noChangeShapeType="1"/>
              </p:cNvSpPr>
              <p:nvPr/>
            </p:nvSpPr>
            <p:spPr bwMode="auto">
              <a:xfrm rot="7007492" flipH="1" flipV="1">
                <a:off x="2703" y="2180"/>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3" name="Line 3212"/>
              <p:cNvSpPr>
                <a:spLocks noChangeAspect="1" noChangeShapeType="1"/>
              </p:cNvSpPr>
              <p:nvPr/>
            </p:nvSpPr>
            <p:spPr bwMode="auto">
              <a:xfrm rot="17398325" flipV="1">
                <a:off x="2763" y="2042"/>
                <a:ext cx="49" cy="7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4" name="Line 3213"/>
              <p:cNvSpPr>
                <a:spLocks noChangeAspect="1" noChangeShapeType="1"/>
              </p:cNvSpPr>
              <p:nvPr/>
            </p:nvSpPr>
            <p:spPr bwMode="auto">
              <a:xfrm rot="1402908" flipH="1" flipV="1">
                <a:off x="2800" y="2110"/>
                <a:ext cx="0" cy="70"/>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5" name="Line 3214"/>
              <p:cNvSpPr>
                <a:spLocks noChangeAspect="1" noChangeShapeType="1"/>
              </p:cNvSpPr>
              <p:nvPr/>
            </p:nvSpPr>
            <p:spPr bwMode="auto">
              <a:xfrm rot="17398325" flipH="1">
                <a:off x="2643" y="2136"/>
                <a:ext cx="49" cy="73"/>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6" name="Line 3215"/>
              <p:cNvSpPr>
                <a:spLocks noChangeAspect="1" noChangeShapeType="1"/>
              </p:cNvSpPr>
              <p:nvPr/>
            </p:nvSpPr>
            <p:spPr bwMode="auto">
              <a:xfrm rot="7007492">
                <a:off x="2719" y="2023"/>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7" name="Line 3216"/>
              <p:cNvSpPr>
                <a:spLocks noChangeAspect="1" noChangeShapeType="1"/>
              </p:cNvSpPr>
              <p:nvPr/>
            </p:nvSpPr>
            <p:spPr bwMode="auto">
              <a:xfrm rot="1402908" flipH="1" flipV="1">
                <a:off x="2654" y="2079"/>
                <a:ext cx="0" cy="64"/>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8" name="Line 3217"/>
              <p:cNvSpPr>
                <a:spLocks noChangeAspect="1" noChangeShapeType="1"/>
              </p:cNvSpPr>
              <p:nvPr/>
            </p:nvSpPr>
            <p:spPr bwMode="auto">
              <a:xfrm rot="17398325" flipV="1">
                <a:off x="2791" y="2219"/>
                <a:ext cx="33" cy="49"/>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sp>
            <p:nvSpPr>
              <p:cNvPr id="221329" name="Line 3218"/>
              <p:cNvSpPr>
                <a:spLocks noChangeAspect="1" noChangeShapeType="1"/>
              </p:cNvSpPr>
              <p:nvPr/>
            </p:nvSpPr>
            <p:spPr bwMode="auto">
              <a:xfrm flipV="1">
                <a:off x="2530" y="1614"/>
                <a:ext cx="28" cy="71"/>
              </a:xfrm>
              <a:prstGeom prst="line">
                <a:avLst/>
              </a:prstGeom>
              <a:grpFill/>
              <a:ln w="6350">
                <a:solidFill>
                  <a:schemeClr val="tx1"/>
                </a:solidFill>
                <a:round/>
                <a:headEnd/>
                <a:tailEnd/>
              </a:ln>
              <a:extLst>
                <a:ext uri="{909E8E84-426E-40dd-AFC4-6F175D3DCCD1}">
                  <a14:hiddenFill xmlns:a14="http://schemas.microsoft.com/office/drawing/2010/main">
                    <a:noFill/>
                  </a14:hiddenFill>
                </a:ext>
              </a:extLst>
            </p:spPr>
            <p:txBody>
              <a:bodyPr/>
              <a:lstStyle/>
              <a:p>
                <a:pPr algn="l"/>
                <a:endParaRPr lang="es-ES" sz="1800" b="0" smtClean="0">
                  <a:solidFill>
                    <a:srgbClr val="000000"/>
                  </a:solidFill>
                  <a:ea typeface="ＭＳ Ｐゴシック" charset="0"/>
                  <a:cs typeface="ＭＳ Ｐゴシック" charset="0"/>
                </a:endParaRPr>
              </a:p>
            </p:txBody>
          </p:sp>
        </p:grpSp>
      </p:grpSp>
      <p:sp>
        <p:nvSpPr>
          <p:cNvPr id="221251" name="Freeform 3219"/>
          <p:cNvSpPr>
            <a:spLocks/>
          </p:cNvSpPr>
          <p:nvPr/>
        </p:nvSpPr>
        <p:spPr bwMode="auto">
          <a:xfrm flipH="1">
            <a:off x="379413" y="5346700"/>
            <a:ext cx="290512" cy="295275"/>
          </a:xfrm>
          <a:custGeom>
            <a:avLst/>
            <a:gdLst>
              <a:gd name="T0" fmla="*/ 2147483647 w 183"/>
              <a:gd name="T1" fmla="*/ 2147483647 h 186"/>
              <a:gd name="T2" fmla="*/ 2147483647 w 183"/>
              <a:gd name="T3" fmla="*/ 0 h 186"/>
              <a:gd name="T4" fmla="*/ 0 w 183"/>
              <a:gd name="T5" fmla="*/ 0 h 186"/>
              <a:gd name="T6" fmla="*/ 0 60000 65536"/>
              <a:gd name="T7" fmla="*/ 0 60000 65536"/>
              <a:gd name="T8" fmla="*/ 0 60000 65536"/>
              <a:gd name="T9" fmla="*/ 0 w 183"/>
              <a:gd name="T10" fmla="*/ 0 h 186"/>
              <a:gd name="T11" fmla="*/ 183 w 183"/>
              <a:gd name="T12" fmla="*/ 186 h 186"/>
            </a:gdLst>
            <a:ahLst/>
            <a:cxnLst>
              <a:cxn ang="T6">
                <a:pos x="T0" y="T1"/>
              </a:cxn>
              <a:cxn ang="T7">
                <a:pos x="T2" y="T3"/>
              </a:cxn>
              <a:cxn ang="T8">
                <a:pos x="T4" y="T5"/>
              </a:cxn>
            </a:cxnLst>
            <a:rect l="T9" t="T10" r="T11" b="T12"/>
            <a:pathLst>
              <a:path w="183" h="186">
                <a:moveTo>
                  <a:pt x="183" y="186"/>
                </a:moveTo>
                <a:lnTo>
                  <a:pt x="183" y="0"/>
                </a:lnTo>
                <a:lnTo>
                  <a:pt x="0" y="0"/>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252" name="Freeform 3220"/>
          <p:cNvSpPr>
            <a:spLocks/>
          </p:cNvSpPr>
          <p:nvPr/>
        </p:nvSpPr>
        <p:spPr bwMode="auto">
          <a:xfrm>
            <a:off x="1609725" y="2911475"/>
            <a:ext cx="655638" cy="2362200"/>
          </a:xfrm>
          <a:custGeom>
            <a:avLst/>
            <a:gdLst>
              <a:gd name="T0" fmla="*/ 0 w 409"/>
              <a:gd name="T1" fmla="*/ 0 h 516"/>
              <a:gd name="T2" fmla="*/ 0 w 409"/>
              <a:gd name="T3" fmla="*/ 2147483647 h 516"/>
              <a:gd name="T4" fmla="*/ 2147483647 w 409"/>
              <a:gd name="T5" fmla="*/ 2147483647 h 516"/>
              <a:gd name="T6" fmla="*/ 0 60000 65536"/>
              <a:gd name="T7" fmla="*/ 0 60000 65536"/>
              <a:gd name="T8" fmla="*/ 0 60000 65536"/>
              <a:gd name="T9" fmla="*/ 0 w 409"/>
              <a:gd name="T10" fmla="*/ 0 h 516"/>
              <a:gd name="T11" fmla="*/ 409 w 409"/>
              <a:gd name="T12" fmla="*/ 516 h 516"/>
            </a:gdLst>
            <a:ahLst/>
            <a:cxnLst>
              <a:cxn ang="T6">
                <a:pos x="T0" y="T1"/>
              </a:cxn>
              <a:cxn ang="T7">
                <a:pos x="T2" y="T3"/>
              </a:cxn>
              <a:cxn ang="T8">
                <a:pos x="T4" y="T5"/>
              </a:cxn>
            </a:cxnLst>
            <a:rect l="T9" t="T10" r="T11" b="T12"/>
            <a:pathLst>
              <a:path w="409" h="516">
                <a:moveTo>
                  <a:pt x="0" y="0"/>
                </a:moveTo>
                <a:lnTo>
                  <a:pt x="0" y="516"/>
                </a:lnTo>
                <a:lnTo>
                  <a:pt x="409" y="512"/>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53" name="Freeform 3221"/>
          <p:cNvSpPr>
            <a:spLocks/>
          </p:cNvSpPr>
          <p:nvPr/>
        </p:nvSpPr>
        <p:spPr bwMode="auto">
          <a:xfrm>
            <a:off x="1611313" y="5267325"/>
            <a:ext cx="4168775" cy="630238"/>
          </a:xfrm>
          <a:custGeom>
            <a:avLst/>
            <a:gdLst>
              <a:gd name="T0" fmla="*/ 0 w 2665"/>
              <a:gd name="T1" fmla="*/ 0 h 397"/>
              <a:gd name="T2" fmla="*/ 0 w 2665"/>
              <a:gd name="T3" fmla="*/ 2147483647 h 397"/>
              <a:gd name="T4" fmla="*/ 2147483647 w 2665"/>
              <a:gd name="T5" fmla="*/ 2147483647 h 397"/>
              <a:gd name="T6" fmla="*/ 2147483647 w 2665"/>
              <a:gd name="T7" fmla="*/ 2147483647 h 397"/>
              <a:gd name="T8" fmla="*/ 0 60000 65536"/>
              <a:gd name="T9" fmla="*/ 0 60000 65536"/>
              <a:gd name="T10" fmla="*/ 0 60000 65536"/>
              <a:gd name="T11" fmla="*/ 0 60000 65536"/>
              <a:gd name="T12" fmla="*/ 0 w 2665"/>
              <a:gd name="T13" fmla="*/ 0 h 397"/>
              <a:gd name="T14" fmla="*/ 2665 w 2665"/>
              <a:gd name="T15" fmla="*/ 397 h 397"/>
            </a:gdLst>
            <a:ahLst/>
            <a:cxnLst>
              <a:cxn ang="T8">
                <a:pos x="T0" y="T1"/>
              </a:cxn>
              <a:cxn ang="T9">
                <a:pos x="T2" y="T3"/>
              </a:cxn>
              <a:cxn ang="T10">
                <a:pos x="T4" y="T5"/>
              </a:cxn>
              <a:cxn ang="T11">
                <a:pos x="T6" y="T7"/>
              </a:cxn>
            </a:cxnLst>
            <a:rect l="T12" t="T13" r="T14" b="T15"/>
            <a:pathLst>
              <a:path w="2665" h="397">
                <a:moveTo>
                  <a:pt x="0" y="0"/>
                </a:moveTo>
                <a:lnTo>
                  <a:pt x="0" y="391"/>
                </a:lnTo>
                <a:lnTo>
                  <a:pt x="2665" y="397"/>
                </a:lnTo>
                <a:lnTo>
                  <a:pt x="2662" y="272"/>
                </a:lnTo>
              </a:path>
            </a:pathLst>
          </a:custGeom>
          <a:noFill/>
          <a:ln w="12700">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54" name="Line 3222"/>
          <p:cNvSpPr>
            <a:spLocks noChangeShapeType="1"/>
          </p:cNvSpPr>
          <p:nvPr/>
        </p:nvSpPr>
        <p:spPr bwMode="auto">
          <a:xfrm>
            <a:off x="6167438" y="4206875"/>
            <a:ext cx="0" cy="1004888"/>
          </a:xfrm>
          <a:prstGeom prst="line">
            <a:avLst/>
          </a:prstGeom>
          <a:noFill/>
          <a:ln w="12700">
            <a:solidFill>
              <a:srgbClr val="FF0000"/>
            </a:solidFill>
            <a:prstDash val="sysDot"/>
            <a:round/>
            <a:headEnd type="oval" w="med" len="med"/>
            <a:tailEn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55" name="Freeform 3223"/>
          <p:cNvSpPr>
            <a:spLocks/>
          </p:cNvSpPr>
          <p:nvPr/>
        </p:nvSpPr>
        <p:spPr bwMode="auto">
          <a:xfrm>
            <a:off x="6176963" y="5308600"/>
            <a:ext cx="1052512" cy="219075"/>
          </a:xfrm>
          <a:custGeom>
            <a:avLst/>
            <a:gdLst>
              <a:gd name="T0" fmla="*/ 0 w 663"/>
              <a:gd name="T1" fmla="*/ 0 h 138"/>
              <a:gd name="T2" fmla="*/ 0 w 663"/>
              <a:gd name="T3" fmla="*/ 2147483647 h 138"/>
              <a:gd name="T4" fmla="*/ 2147483647 w 663"/>
              <a:gd name="T5" fmla="*/ 2147483647 h 138"/>
              <a:gd name="T6" fmla="*/ 0 60000 65536"/>
              <a:gd name="T7" fmla="*/ 0 60000 65536"/>
              <a:gd name="T8" fmla="*/ 0 60000 65536"/>
              <a:gd name="T9" fmla="*/ 0 w 663"/>
              <a:gd name="T10" fmla="*/ 0 h 138"/>
              <a:gd name="T11" fmla="*/ 663 w 663"/>
              <a:gd name="T12" fmla="*/ 138 h 138"/>
            </a:gdLst>
            <a:ahLst/>
            <a:cxnLst>
              <a:cxn ang="T6">
                <a:pos x="T0" y="T1"/>
              </a:cxn>
              <a:cxn ang="T7">
                <a:pos x="T2" y="T3"/>
              </a:cxn>
              <a:cxn ang="T8">
                <a:pos x="T4" y="T5"/>
              </a:cxn>
            </a:cxnLst>
            <a:rect l="T9" t="T10" r="T11" b="T12"/>
            <a:pathLst>
              <a:path w="663" h="138">
                <a:moveTo>
                  <a:pt x="0" y="0"/>
                </a:moveTo>
                <a:lnTo>
                  <a:pt x="0" y="134"/>
                </a:lnTo>
                <a:lnTo>
                  <a:pt x="663" y="138"/>
                </a:lnTo>
              </a:path>
            </a:pathLst>
          </a:custGeom>
          <a:noFill/>
          <a:ln w="12700">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256" name="Freeform 3224"/>
          <p:cNvSpPr>
            <a:spLocks/>
          </p:cNvSpPr>
          <p:nvPr/>
        </p:nvSpPr>
        <p:spPr bwMode="auto">
          <a:xfrm>
            <a:off x="2505075" y="4200525"/>
            <a:ext cx="2782888" cy="1595438"/>
          </a:xfrm>
          <a:custGeom>
            <a:avLst/>
            <a:gdLst>
              <a:gd name="T0" fmla="*/ 2147483647 w 1782"/>
              <a:gd name="T1" fmla="*/ 0 h 1005"/>
              <a:gd name="T2" fmla="*/ 2147483647 w 1782"/>
              <a:gd name="T3" fmla="*/ 2147483647 h 1005"/>
              <a:gd name="T4" fmla="*/ 0 w 1782"/>
              <a:gd name="T5" fmla="*/ 2147483647 h 1005"/>
              <a:gd name="T6" fmla="*/ 2147483647 w 1782"/>
              <a:gd name="T7" fmla="*/ 2147483647 h 1005"/>
              <a:gd name="T8" fmla="*/ 0 60000 65536"/>
              <a:gd name="T9" fmla="*/ 0 60000 65536"/>
              <a:gd name="T10" fmla="*/ 0 60000 65536"/>
              <a:gd name="T11" fmla="*/ 0 60000 65536"/>
              <a:gd name="T12" fmla="*/ 0 w 1782"/>
              <a:gd name="T13" fmla="*/ 0 h 1005"/>
              <a:gd name="T14" fmla="*/ 1782 w 1782"/>
              <a:gd name="T15" fmla="*/ 1005 h 1005"/>
            </a:gdLst>
            <a:ahLst/>
            <a:cxnLst>
              <a:cxn ang="T8">
                <a:pos x="T0" y="T1"/>
              </a:cxn>
              <a:cxn ang="T9">
                <a:pos x="T2" y="T3"/>
              </a:cxn>
              <a:cxn ang="T10">
                <a:pos x="T4" y="T5"/>
              </a:cxn>
              <a:cxn ang="T11">
                <a:pos x="T6" y="T7"/>
              </a:cxn>
            </a:cxnLst>
            <a:rect l="T12" t="T13" r="T14" b="T15"/>
            <a:pathLst>
              <a:path w="1782" h="1005">
                <a:moveTo>
                  <a:pt x="1782" y="0"/>
                </a:moveTo>
                <a:lnTo>
                  <a:pt x="1782" y="1005"/>
                </a:lnTo>
                <a:lnTo>
                  <a:pt x="0" y="999"/>
                </a:lnTo>
                <a:lnTo>
                  <a:pt x="3" y="916"/>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57" name="Freeform 3225"/>
          <p:cNvSpPr>
            <a:spLocks/>
          </p:cNvSpPr>
          <p:nvPr/>
        </p:nvSpPr>
        <p:spPr bwMode="auto">
          <a:xfrm>
            <a:off x="1304925" y="4200525"/>
            <a:ext cx="6146800" cy="1798638"/>
          </a:xfrm>
          <a:custGeom>
            <a:avLst/>
            <a:gdLst>
              <a:gd name="T0" fmla="*/ 0 w 3872"/>
              <a:gd name="T1" fmla="*/ 0 h 1133"/>
              <a:gd name="T2" fmla="*/ 2147483647 w 3872"/>
              <a:gd name="T3" fmla="*/ 2147483647 h 1133"/>
              <a:gd name="T4" fmla="*/ 2147483647 w 3872"/>
              <a:gd name="T5" fmla="*/ 2147483647 h 1133"/>
              <a:gd name="T6" fmla="*/ 2147483647 w 3872"/>
              <a:gd name="T7" fmla="*/ 2147483647 h 1133"/>
              <a:gd name="T8" fmla="*/ 0 60000 65536"/>
              <a:gd name="T9" fmla="*/ 0 60000 65536"/>
              <a:gd name="T10" fmla="*/ 0 60000 65536"/>
              <a:gd name="T11" fmla="*/ 0 60000 65536"/>
              <a:gd name="T12" fmla="*/ 0 w 3872"/>
              <a:gd name="T13" fmla="*/ 0 h 1133"/>
              <a:gd name="T14" fmla="*/ 3872 w 3872"/>
              <a:gd name="T15" fmla="*/ 1133 h 1133"/>
            </a:gdLst>
            <a:ahLst/>
            <a:cxnLst>
              <a:cxn ang="T8">
                <a:pos x="T0" y="T1"/>
              </a:cxn>
              <a:cxn ang="T9">
                <a:pos x="T2" y="T3"/>
              </a:cxn>
              <a:cxn ang="T10">
                <a:pos x="T4" y="T5"/>
              </a:cxn>
              <a:cxn ang="T11">
                <a:pos x="T6" y="T7"/>
              </a:cxn>
            </a:cxnLst>
            <a:rect l="T12" t="T13" r="T14" b="T15"/>
            <a:pathLst>
              <a:path w="3872" h="1133">
                <a:moveTo>
                  <a:pt x="0" y="0"/>
                </a:moveTo>
                <a:lnTo>
                  <a:pt x="109" y="1130"/>
                </a:lnTo>
                <a:lnTo>
                  <a:pt x="3872" y="1133"/>
                </a:lnTo>
                <a:lnTo>
                  <a:pt x="3872" y="992"/>
                </a:lnTo>
              </a:path>
            </a:pathLst>
          </a:custGeom>
          <a:noFill/>
          <a:ln w="12700">
            <a:solidFill>
              <a:srgbClr val="FF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58" name="Line 3226"/>
          <p:cNvSpPr>
            <a:spLocks noChangeShapeType="1"/>
          </p:cNvSpPr>
          <p:nvPr/>
        </p:nvSpPr>
        <p:spPr bwMode="auto">
          <a:xfrm flipV="1">
            <a:off x="5908675" y="5699125"/>
            <a:ext cx="0" cy="295275"/>
          </a:xfrm>
          <a:prstGeom prst="line">
            <a:avLst/>
          </a:prstGeom>
          <a:noFill/>
          <a:ln w="12700">
            <a:solidFill>
              <a:srgbClr val="FF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59" name="Line 3227"/>
          <p:cNvSpPr>
            <a:spLocks noChangeShapeType="1"/>
          </p:cNvSpPr>
          <p:nvPr/>
        </p:nvSpPr>
        <p:spPr bwMode="auto">
          <a:xfrm flipV="1">
            <a:off x="2408238" y="5902325"/>
            <a:ext cx="0" cy="92075"/>
          </a:xfrm>
          <a:prstGeom prst="line">
            <a:avLst/>
          </a:prstGeom>
          <a:noFill/>
          <a:ln w="12700">
            <a:solidFill>
              <a:srgbClr val="FF0000"/>
            </a:solidFill>
            <a:prstDash val="sysDot"/>
            <a:round/>
            <a:headEnd/>
            <a:tailEn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60" name="Line 3228"/>
          <p:cNvSpPr>
            <a:spLocks noChangeShapeType="1"/>
          </p:cNvSpPr>
          <p:nvPr/>
        </p:nvSpPr>
        <p:spPr bwMode="auto">
          <a:xfrm flipV="1">
            <a:off x="4195763" y="5913438"/>
            <a:ext cx="0" cy="80962"/>
          </a:xfrm>
          <a:prstGeom prst="line">
            <a:avLst/>
          </a:prstGeom>
          <a:noFill/>
          <a:ln w="12700">
            <a:solidFill>
              <a:srgbClr val="FF0000"/>
            </a:solidFill>
            <a:prstDash val="sysDot"/>
            <a:round/>
            <a:headEnd/>
            <a:tailEn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61" name="Line 3229"/>
          <p:cNvSpPr>
            <a:spLocks noChangeShapeType="1"/>
          </p:cNvSpPr>
          <p:nvPr/>
        </p:nvSpPr>
        <p:spPr bwMode="auto">
          <a:xfrm flipV="1">
            <a:off x="4195763" y="5816600"/>
            <a:ext cx="0" cy="55563"/>
          </a:xfrm>
          <a:prstGeom prst="line">
            <a:avLst/>
          </a:prstGeom>
          <a:noFill/>
          <a:ln w="12700">
            <a:solidFill>
              <a:srgbClr val="FF0000"/>
            </a:solidFill>
            <a:prstDash val="sysDot"/>
            <a:round/>
            <a:headEnd/>
            <a:tailEn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62" name="Line 3230"/>
          <p:cNvSpPr>
            <a:spLocks noChangeShapeType="1"/>
          </p:cNvSpPr>
          <p:nvPr/>
        </p:nvSpPr>
        <p:spPr bwMode="auto">
          <a:xfrm flipV="1">
            <a:off x="4195763" y="5668963"/>
            <a:ext cx="0" cy="92075"/>
          </a:xfrm>
          <a:prstGeom prst="line">
            <a:avLst/>
          </a:prstGeom>
          <a:noFill/>
          <a:ln w="12700">
            <a:solidFill>
              <a:srgbClr val="FF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lgn="ctr"/>
            <a:endParaRPr lang="es-ES" sz="1800" b="0" smtClean="0">
              <a:solidFill>
                <a:srgbClr val="000000"/>
              </a:solidFill>
              <a:ea typeface="ＭＳ Ｐゴシック" charset="0"/>
              <a:cs typeface="ＭＳ Ｐゴシック" charset="0"/>
            </a:endParaRPr>
          </a:p>
        </p:txBody>
      </p:sp>
      <p:sp>
        <p:nvSpPr>
          <p:cNvPr id="221263" name="Line 3231"/>
          <p:cNvSpPr>
            <a:spLocks noChangeShapeType="1"/>
          </p:cNvSpPr>
          <p:nvPr/>
        </p:nvSpPr>
        <p:spPr bwMode="auto">
          <a:xfrm flipV="1">
            <a:off x="2408238" y="5654675"/>
            <a:ext cx="0" cy="212725"/>
          </a:xfrm>
          <a:prstGeom prst="line">
            <a:avLst/>
          </a:prstGeom>
          <a:noFill/>
          <a:ln w="12700">
            <a:solidFill>
              <a:srgbClr val="FF0000"/>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221264" name="Oval 3232"/>
          <p:cNvSpPr>
            <a:spLocks noChangeAspect="1" noChangeArrowheads="1"/>
          </p:cNvSpPr>
          <p:nvPr/>
        </p:nvSpPr>
        <p:spPr bwMode="auto">
          <a:xfrm flipH="1">
            <a:off x="196850" y="622300"/>
            <a:ext cx="450850" cy="255588"/>
          </a:xfrm>
          <a:prstGeom prst="ellipse">
            <a:avLst/>
          </a:prstGeom>
          <a:gradFill rotWithShape="1">
            <a:gsLst>
              <a:gs pos="0">
                <a:srgbClr val="4D0808"/>
              </a:gs>
              <a:gs pos="50000">
                <a:srgbClr val="F57A00"/>
              </a:gs>
              <a:gs pos="100000">
                <a:srgbClr val="4D0808"/>
              </a:gs>
            </a:gsLst>
            <a:lin ang="5400000" scaled="1"/>
          </a:gradFill>
          <a:ln w="9525">
            <a:solidFill>
              <a:schemeClr val="tx1"/>
            </a:solidFill>
            <a:round/>
            <a:headEnd/>
            <a:tailEnd/>
          </a:ln>
        </p:spPr>
        <p:txBody>
          <a:bodyPr wrap="none" anchor="ctr"/>
          <a:lstStyle/>
          <a:p>
            <a:pPr algn="ctr"/>
            <a:r>
              <a:rPr lang="en-US" sz="1000" smtClean="0">
                <a:solidFill>
                  <a:srgbClr val="FFFF66"/>
                </a:solidFill>
                <a:ea typeface="ＭＳ Ｐゴシック" charset="0"/>
                <a:cs typeface="ＭＳ Ｐゴシック" charset="0"/>
              </a:rPr>
              <a:t>c-Raf</a:t>
            </a:r>
          </a:p>
        </p:txBody>
      </p:sp>
      <p:sp>
        <p:nvSpPr>
          <p:cNvPr id="221265" name="Line 3233"/>
          <p:cNvSpPr>
            <a:spLocks noChangeShapeType="1"/>
          </p:cNvSpPr>
          <p:nvPr/>
        </p:nvSpPr>
        <p:spPr bwMode="auto">
          <a:xfrm flipV="1">
            <a:off x="350838" y="914400"/>
            <a:ext cx="0" cy="2422525"/>
          </a:xfrm>
          <a:prstGeom prst="line">
            <a:avLst/>
          </a:prstGeom>
          <a:noFill/>
          <a:ln w="12700">
            <a:solidFill>
              <a:srgbClr val="FF0000"/>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lgn="l"/>
            <a:endParaRPr lang="es-ES" sz="1800" b="0" smtClean="0">
              <a:solidFill>
                <a:srgbClr val="000000"/>
              </a:solidFill>
              <a:ea typeface="ＭＳ Ｐゴシック" charset="0"/>
              <a:cs typeface="ＭＳ Ｐゴシック" charset="0"/>
            </a:endParaRPr>
          </a:p>
        </p:txBody>
      </p:sp>
      <p:sp>
        <p:nvSpPr>
          <p:cNvPr id="3316" name="AutoShape 1624"/>
          <p:cNvSpPr>
            <a:spLocks noChangeArrowheads="1"/>
          </p:cNvSpPr>
          <p:nvPr/>
        </p:nvSpPr>
        <p:spPr bwMode="auto">
          <a:xfrm>
            <a:off x="5076056" y="3284984"/>
            <a:ext cx="1184275" cy="996951"/>
          </a:xfrm>
          <a:prstGeom prst="roundRect">
            <a:avLst>
              <a:gd name="adj" fmla="val 5019"/>
            </a:avLst>
          </a:prstGeom>
          <a:noFill/>
          <a:ln w="53975">
            <a:solidFill>
              <a:srgbClr val="FF0000"/>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3317" name="AutoShape 1624"/>
          <p:cNvSpPr>
            <a:spLocks noChangeArrowheads="1"/>
          </p:cNvSpPr>
          <p:nvPr/>
        </p:nvSpPr>
        <p:spPr bwMode="auto">
          <a:xfrm>
            <a:off x="179512" y="3284984"/>
            <a:ext cx="1184275" cy="996951"/>
          </a:xfrm>
          <a:prstGeom prst="roundRect">
            <a:avLst>
              <a:gd name="adj" fmla="val 5019"/>
            </a:avLst>
          </a:prstGeom>
          <a:noFill/>
          <a:ln w="53975">
            <a:solidFill>
              <a:srgbClr val="FF0000"/>
            </a:solidFill>
            <a:round/>
            <a:headEnd/>
            <a:tailEnd/>
          </a:ln>
        </p:spPr>
        <p:txBody>
          <a:bodyPr anchor="ctr">
            <a:spAutoFit/>
          </a:bodyPr>
          <a:lstStyle/>
          <a:p>
            <a:pPr algn="l"/>
            <a:endParaRPr lang="es-ES" sz="1800" b="0" smtClean="0">
              <a:solidFill>
                <a:srgbClr val="000000"/>
              </a:solidFill>
              <a:ea typeface="ＭＳ Ｐゴシック" charset="0"/>
              <a:cs typeface="ＭＳ Ｐゴシック" charset="0"/>
            </a:endParaRPr>
          </a:p>
        </p:txBody>
      </p:sp>
      <p:sp>
        <p:nvSpPr>
          <p:cNvPr id="2" name="CuadroTexto 1"/>
          <p:cNvSpPr txBox="1"/>
          <p:nvPr/>
        </p:nvSpPr>
        <p:spPr>
          <a:xfrm>
            <a:off x="3203848" y="6237312"/>
            <a:ext cx="4879423" cy="369332"/>
          </a:xfrm>
          <a:prstGeom prst="rect">
            <a:avLst/>
          </a:prstGeom>
          <a:noFill/>
        </p:spPr>
        <p:txBody>
          <a:bodyPr wrap="none" rtlCol="0">
            <a:spAutoFit/>
          </a:bodyPr>
          <a:lstStyle/>
          <a:p>
            <a:r>
              <a:rPr lang="es-ES" dirty="0" err="1" smtClean="0"/>
              <a:t>Other</a:t>
            </a:r>
            <a:r>
              <a:rPr lang="es-ES" dirty="0" smtClean="0"/>
              <a:t> anti-VGFR: </a:t>
            </a:r>
            <a:r>
              <a:rPr lang="es-ES" dirty="0" err="1" smtClean="0"/>
              <a:t>Pazopanib</a:t>
            </a:r>
            <a:r>
              <a:rPr lang="es-ES" dirty="0" smtClean="0"/>
              <a:t>, </a:t>
            </a:r>
            <a:r>
              <a:rPr lang="es-ES" dirty="0" err="1" smtClean="0"/>
              <a:t>Regorafenib</a:t>
            </a:r>
            <a:r>
              <a:rPr lang="es-ES" dirty="0" smtClean="0"/>
              <a:t>, </a:t>
            </a:r>
            <a:r>
              <a:rPr lang="es-ES" dirty="0" err="1" smtClean="0"/>
              <a:t>Axitinib</a:t>
            </a:r>
            <a:endParaRPr lang="es-ES" dirty="0"/>
          </a:p>
        </p:txBody>
      </p:sp>
    </p:spTree>
    <p:extLst>
      <p:ext uri="{BB962C8B-B14F-4D97-AF65-F5344CB8AC3E}">
        <p14:creationId xmlns:p14="http://schemas.microsoft.com/office/powerpoint/2010/main" val="191099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17"/>
                                        </p:tgtEl>
                                        <p:attrNameLst>
                                          <p:attrName>style.visibility</p:attrName>
                                        </p:attrNameLst>
                                      </p:cBhvr>
                                      <p:to>
                                        <p:strVal val="visible"/>
                                      </p:to>
                                    </p:set>
                                    <p:animEffect transition="in" filter="blinds(horizontal)">
                                      <p:cBhvr>
                                        <p:cTn id="7" dur="500"/>
                                        <p:tgtEl>
                                          <p:spTgt spid="33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316"/>
                                        </p:tgtEl>
                                        <p:attrNameLst>
                                          <p:attrName>style.visibility</p:attrName>
                                        </p:attrNameLst>
                                      </p:cBhvr>
                                      <p:to>
                                        <p:strVal val="visible"/>
                                      </p:to>
                                    </p:set>
                                    <p:animEffect transition="in" filter="blinds(horizontal)">
                                      <p:cBhvr>
                                        <p:cTn id="10" dur="500"/>
                                        <p:tgtEl>
                                          <p:spTgt spid="33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6" grpId="0" animBg="1"/>
      <p:bldP spid="3317" grpId="0" animBg="1"/>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304800"/>
            <a:ext cx="7772400" cy="838200"/>
          </a:xfrm>
        </p:spPr>
        <p:txBody>
          <a:bodyPr>
            <a:normAutofit/>
          </a:bodyPr>
          <a:lstStyle/>
          <a:p>
            <a:r>
              <a:rPr lang="en-US" sz="3600" dirty="0" err="1" smtClean="0"/>
              <a:t>Sunitinib</a:t>
            </a:r>
            <a:r>
              <a:rPr lang="en-US" sz="3600" dirty="0" smtClean="0"/>
              <a:t>: Anti-VEGF TKI</a:t>
            </a:r>
            <a:endParaRPr lang="en-US" dirty="0"/>
          </a:p>
        </p:txBody>
      </p:sp>
      <p:sp>
        <p:nvSpPr>
          <p:cNvPr id="45059" name="Rectangle 3"/>
          <p:cNvSpPr>
            <a:spLocks noGrp="1" noChangeArrowheads="1"/>
          </p:cNvSpPr>
          <p:nvPr>
            <p:ph type="body" sz="half" idx="2"/>
          </p:nvPr>
        </p:nvSpPr>
        <p:spPr>
          <a:xfrm>
            <a:off x="5110163" y="2005013"/>
            <a:ext cx="4033837" cy="4852987"/>
          </a:xfrm>
        </p:spPr>
        <p:txBody>
          <a:bodyPr/>
          <a:lstStyle/>
          <a:p>
            <a:pPr>
              <a:lnSpc>
                <a:spcPct val="90000"/>
              </a:lnSpc>
            </a:pPr>
            <a:r>
              <a:rPr lang="en-US" sz="2600"/>
              <a:t>Oxindole TK inhibitor </a:t>
            </a:r>
          </a:p>
          <a:p>
            <a:pPr>
              <a:lnSpc>
                <a:spcPct val="90000"/>
              </a:lnSpc>
            </a:pPr>
            <a:r>
              <a:rPr lang="en-US" sz="2600"/>
              <a:t>Orally bioavailable small molecule</a:t>
            </a:r>
          </a:p>
          <a:p>
            <a:pPr>
              <a:lnSpc>
                <a:spcPct val="90000"/>
              </a:lnSpc>
            </a:pPr>
            <a:r>
              <a:rPr lang="en-US" sz="2600"/>
              <a:t>Selective multitarget</a:t>
            </a:r>
            <a:br>
              <a:rPr lang="en-US" sz="2600"/>
            </a:br>
            <a:r>
              <a:rPr lang="en-US" sz="2600"/>
              <a:t>inhibition of:</a:t>
            </a:r>
          </a:p>
          <a:p>
            <a:pPr lvl="1">
              <a:lnSpc>
                <a:spcPct val="90000"/>
              </a:lnSpc>
            </a:pPr>
            <a:r>
              <a:rPr lang="en-US" sz="2200"/>
              <a:t>PDGF-R</a:t>
            </a:r>
          </a:p>
          <a:p>
            <a:pPr lvl="1">
              <a:lnSpc>
                <a:spcPct val="90000"/>
              </a:lnSpc>
            </a:pPr>
            <a:r>
              <a:rPr lang="en-US" sz="2200"/>
              <a:t>VEGF-R</a:t>
            </a:r>
          </a:p>
          <a:p>
            <a:pPr lvl="1">
              <a:lnSpc>
                <a:spcPct val="90000"/>
              </a:lnSpc>
            </a:pPr>
            <a:r>
              <a:rPr lang="en-US" sz="2200"/>
              <a:t>Kit</a:t>
            </a:r>
          </a:p>
          <a:p>
            <a:pPr lvl="1">
              <a:lnSpc>
                <a:spcPct val="90000"/>
              </a:lnSpc>
            </a:pPr>
            <a:r>
              <a:rPr lang="en-US" sz="2200"/>
              <a:t>Flt-3</a:t>
            </a:r>
          </a:p>
          <a:p>
            <a:pPr>
              <a:lnSpc>
                <a:spcPct val="90000"/>
              </a:lnSpc>
            </a:pPr>
            <a:r>
              <a:rPr lang="en-US" sz="2600"/>
              <a:t>Plasma half-life </a:t>
            </a:r>
            <a:r>
              <a:rPr lang="en-US" sz="2600">
                <a:sym typeface="Symbol" charset="0"/>
              </a:rPr>
              <a:t> 40 hours</a:t>
            </a:r>
            <a:endParaRPr lang="en-US" sz="2600"/>
          </a:p>
          <a:p>
            <a:pPr>
              <a:lnSpc>
                <a:spcPct val="90000"/>
              </a:lnSpc>
            </a:pPr>
            <a:endParaRPr lang="en-US" sz="2600"/>
          </a:p>
        </p:txBody>
      </p:sp>
      <p:sp>
        <p:nvSpPr>
          <p:cNvPr id="45060" name="Rectangle 4"/>
          <p:cNvSpPr>
            <a:spLocks noChangeArrowheads="1"/>
          </p:cNvSpPr>
          <p:nvPr/>
        </p:nvSpPr>
        <p:spPr bwMode="auto">
          <a:xfrm>
            <a:off x="525463" y="4718050"/>
            <a:ext cx="3886200" cy="485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1"/>
          <a:lstStyle/>
          <a:p>
            <a:pPr marL="342900" indent="-342900" eaLnBrk="1" hangingPunct="1">
              <a:lnSpc>
                <a:spcPct val="85000"/>
              </a:lnSpc>
              <a:spcBef>
                <a:spcPct val="20000"/>
              </a:spcBef>
              <a:buFontTx/>
              <a:buChar char="•"/>
            </a:pPr>
            <a:endParaRPr lang="es-ES" sz="2800" b="0">
              <a:latin typeface="Times" charset="0"/>
            </a:endParaRPr>
          </a:p>
        </p:txBody>
      </p:sp>
      <p:sp>
        <p:nvSpPr>
          <p:cNvPr id="45061" name="Line 5"/>
          <p:cNvSpPr>
            <a:spLocks noChangeAspect="1" noChangeShapeType="1"/>
          </p:cNvSpPr>
          <p:nvPr/>
        </p:nvSpPr>
        <p:spPr bwMode="auto">
          <a:xfrm>
            <a:off x="512763" y="3886200"/>
            <a:ext cx="1587" cy="4762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2" name="Line 6"/>
          <p:cNvSpPr>
            <a:spLocks noChangeAspect="1" noChangeShapeType="1"/>
          </p:cNvSpPr>
          <p:nvPr/>
        </p:nvSpPr>
        <p:spPr bwMode="auto">
          <a:xfrm>
            <a:off x="557213" y="3922713"/>
            <a:ext cx="1587" cy="4079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3" name="Line 7"/>
          <p:cNvSpPr>
            <a:spLocks noChangeAspect="1" noChangeShapeType="1"/>
          </p:cNvSpPr>
          <p:nvPr/>
        </p:nvSpPr>
        <p:spPr bwMode="auto">
          <a:xfrm>
            <a:off x="523875" y="4362450"/>
            <a:ext cx="323850" cy="2365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4" name="Line 8"/>
          <p:cNvSpPr>
            <a:spLocks noChangeAspect="1" noChangeShapeType="1"/>
          </p:cNvSpPr>
          <p:nvPr/>
        </p:nvSpPr>
        <p:spPr bwMode="auto">
          <a:xfrm flipV="1">
            <a:off x="847725" y="4362450"/>
            <a:ext cx="327025" cy="23653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5" name="Line 9"/>
          <p:cNvSpPr>
            <a:spLocks noChangeAspect="1" noChangeShapeType="1"/>
          </p:cNvSpPr>
          <p:nvPr/>
        </p:nvSpPr>
        <p:spPr bwMode="auto">
          <a:xfrm flipV="1">
            <a:off x="836613" y="4330700"/>
            <a:ext cx="280987" cy="2016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6" name="Line 10"/>
          <p:cNvSpPr>
            <a:spLocks noChangeAspect="1" noChangeShapeType="1"/>
          </p:cNvSpPr>
          <p:nvPr/>
        </p:nvSpPr>
        <p:spPr bwMode="auto">
          <a:xfrm flipV="1">
            <a:off x="1162050" y="3886200"/>
            <a:ext cx="1588" cy="4762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7" name="Line 11"/>
          <p:cNvSpPr>
            <a:spLocks noChangeAspect="1" noChangeShapeType="1"/>
          </p:cNvSpPr>
          <p:nvPr/>
        </p:nvSpPr>
        <p:spPr bwMode="auto">
          <a:xfrm flipH="1" flipV="1">
            <a:off x="836613" y="3649663"/>
            <a:ext cx="325437" cy="2365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8" name="Line 12"/>
          <p:cNvSpPr>
            <a:spLocks noChangeAspect="1" noChangeShapeType="1"/>
          </p:cNvSpPr>
          <p:nvPr/>
        </p:nvSpPr>
        <p:spPr bwMode="auto">
          <a:xfrm flipH="1" flipV="1">
            <a:off x="836613" y="3714750"/>
            <a:ext cx="280987" cy="2079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69" name="Line 13"/>
          <p:cNvSpPr>
            <a:spLocks noChangeAspect="1" noChangeShapeType="1"/>
          </p:cNvSpPr>
          <p:nvPr/>
        </p:nvSpPr>
        <p:spPr bwMode="auto">
          <a:xfrm flipV="1">
            <a:off x="512763" y="3649663"/>
            <a:ext cx="323850" cy="23653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0" name="Line 14"/>
          <p:cNvSpPr>
            <a:spLocks noChangeAspect="1" noChangeShapeType="1"/>
          </p:cNvSpPr>
          <p:nvPr/>
        </p:nvSpPr>
        <p:spPr bwMode="auto">
          <a:xfrm>
            <a:off x="1162050" y="4362450"/>
            <a:ext cx="285750" cy="1158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1" name="Line 15"/>
          <p:cNvSpPr>
            <a:spLocks noChangeAspect="1" noChangeShapeType="1"/>
          </p:cNvSpPr>
          <p:nvPr/>
        </p:nvSpPr>
        <p:spPr bwMode="auto">
          <a:xfrm flipV="1">
            <a:off x="1573213" y="4114800"/>
            <a:ext cx="171450" cy="3048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2" name="Line 16"/>
          <p:cNvSpPr>
            <a:spLocks noChangeAspect="1" noChangeShapeType="1"/>
          </p:cNvSpPr>
          <p:nvPr/>
        </p:nvSpPr>
        <p:spPr bwMode="auto">
          <a:xfrm flipV="1">
            <a:off x="1162050" y="3740150"/>
            <a:ext cx="358775" cy="1460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3" name="Line 17"/>
          <p:cNvSpPr>
            <a:spLocks noChangeAspect="1" noChangeShapeType="1"/>
          </p:cNvSpPr>
          <p:nvPr/>
        </p:nvSpPr>
        <p:spPr bwMode="auto">
          <a:xfrm flipV="1">
            <a:off x="1725613" y="4057650"/>
            <a:ext cx="311150" cy="412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4" name="Line 18"/>
          <p:cNvSpPr>
            <a:spLocks noChangeAspect="1" noChangeShapeType="1"/>
          </p:cNvSpPr>
          <p:nvPr/>
        </p:nvSpPr>
        <p:spPr bwMode="auto">
          <a:xfrm flipV="1">
            <a:off x="1724025" y="4114800"/>
            <a:ext cx="315913" cy="412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5" name="Line 19"/>
          <p:cNvSpPr>
            <a:spLocks noChangeAspect="1" noChangeShapeType="1"/>
          </p:cNvSpPr>
          <p:nvPr/>
        </p:nvSpPr>
        <p:spPr bwMode="auto">
          <a:xfrm flipV="1">
            <a:off x="1520825" y="3306763"/>
            <a:ext cx="152400" cy="43338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6" name="Line 20"/>
          <p:cNvSpPr>
            <a:spLocks noChangeAspect="1" noChangeShapeType="1"/>
          </p:cNvSpPr>
          <p:nvPr/>
        </p:nvSpPr>
        <p:spPr bwMode="auto">
          <a:xfrm flipV="1">
            <a:off x="1573213" y="3360738"/>
            <a:ext cx="128587" cy="37306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7" name="Line 21"/>
          <p:cNvSpPr>
            <a:spLocks noChangeAspect="1" noChangeShapeType="1"/>
          </p:cNvSpPr>
          <p:nvPr/>
        </p:nvSpPr>
        <p:spPr bwMode="auto">
          <a:xfrm flipH="1" flipV="1">
            <a:off x="1520825" y="3740150"/>
            <a:ext cx="219075" cy="384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8" name="Line 22"/>
          <p:cNvSpPr>
            <a:spLocks noChangeAspect="1" noChangeShapeType="1"/>
          </p:cNvSpPr>
          <p:nvPr/>
        </p:nvSpPr>
        <p:spPr bwMode="auto">
          <a:xfrm flipH="1">
            <a:off x="1673225" y="3259138"/>
            <a:ext cx="374650" cy="476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79" name="Line 23"/>
          <p:cNvSpPr>
            <a:spLocks noChangeAspect="1" noChangeShapeType="1"/>
          </p:cNvSpPr>
          <p:nvPr/>
        </p:nvSpPr>
        <p:spPr bwMode="auto">
          <a:xfrm flipV="1">
            <a:off x="2387600" y="3379788"/>
            <a:ext cx="258763" cy="1682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0" name="Line 24"/>
          <p:cNvSpPr>
            <a:spLocks noChangeAspect="1" noChangeShapeType="1"/>
          </p:cNvSpPr>
          <p:nvPr/>
        </p:nvSpPr>
        <p:spPr bwMode="auto">
          <a:xfrm rot="793717" flipH="1" flipV="1">
            <a:off x="2874963" y="2794000"/>
            <a:ext cx="298450" cy="6032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1" name="Line 25"/>
          <p:cNvSpPr>
            <a:spLocks noChangeAspect="1" noChangeShapeType="1"/>
          </p:cNvSpPr>
          <p:nvPr/>
        </p:nvSpPr>
        <p:spPr bwMode="auto">
          <a:xfrm flipV="1">
            <a:off x="2047875" y="2835275"/>
            <a:ext cx="168275" cy="4238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2" name="Line 26"/>
          <p:cNvSpPr>
            <a:spLocks noChangeAspect="1" noChangeShapeType="1"/>
          </p:cNvSpPr>
          <p:nvPr/>
        </p:nvSpPr>
        <p:spPr bwMode="auto">
          <a:xfrm flipV="1">
            <a:off x="2101850" y="2898775"/>
            <a:ext cx="139700" cy="3476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3" name="Line 27"/>
          <p:cNvSpPr>
            <a:spLocks noChangeAspect="1" noChangeShapeType="1"/>
          </p:cNvSpPr>
          <p:nvPr/>
        </p:nvSpPr>
        <p:spPr bwMode="auto">
          <a:xfrm>
            <a:off x="2047875" y="3259138"/>
            <a:ext cx="201613" cy="2571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4" name="Line 28"/>
          <p:cNvSpPr>
            <a:spLocks noChangeAspect="1" noChangeShapeType="1"/>
          </p:cNvSpPr>
          <p:nvPr/>
        </p:nvSpPr>
        <p:spPr bwMode="auto">
          <a:xfrm flipH="1" flipV="1">
            <a:off x="2586038" y="2909888"/>
            <a:ext cx="60325" cy="4699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5" name="Line 29"/>
          <p:cNvSpPr>
            <a:spLocks noChangeAspect="1" noChangeShapeType="1"/>
          </p:cNvSpPr>
          <p:nvPr/>
        </p:nvSpPr>
        <p:spPr bwMode="auto">
          <a:xfrm flipH="1" flipV="1">
            <a:off x="2549525" y="2960688"/>
            <a:ext cx="46038" cy="3683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086" name="Rectangle 30"/>
          <p:cNvSpPr>
            <a:spLocks noChangeAspect="1" noChangeArrowheads="1"/>
          </p:cNvSpPr>
          <p:nvPr/>
        </p:nvSpPr>
        <p:spPr bwMode="auto">
          <a:xfrm>
            <a:off x="1519238" y="4443413"/>
            <a:ext cx="904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lIns="0" tIns="0" rIns="0" bIns="0">
            <a:spAutoFit/>
          </a:bodyPr>
          <a:lstStyle/>
          <a:p>
            <a:r>
              <a:rPr lang="en-US"/>
              <a:t>N</a:t>
            </a:r>
          </a:p>
        </p:txBody>
      </p:sp>
      <p:sp>
        <p:nvSpPr>
          <p:cNvPr id="45087" name="Rectangle 31"/>
          <p:cNvSpPr>
            <a:spLocks noChangeAspect="1" noChangeArrowheads="1"/>
          </p:cNvSpPr>
          <p:nvPr/>
        </p:nvSpPr>
        <p:spPr bwMode="auto">
          <a:xfrm>
            <a:off x="1519238" y="4602163"/>
            <a:ext cx="904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lIns="0" tIns="0" rIns="0" bIns="0">
            <a:spAutoFit/>
          </a:bodyPr>
          <a:lstStyle/>
          <a:p>
            <a:r>
              <a:rPr lang="en-US"/>
              <a:t>H</a:t>
            </a:r>
          </a:p>
        </p:txBody>
      </p:sp>
      <p:sp>
        <p:nvSpPr>
          <p:cNvPr id="45088" name="Rectangle 32"/>
          <p:cNvSpPr>
            <a:spLocks noChangeAspect="1" noChangeArrowheads="1"/>
          </p:cNvSpPr>
          <p:nvPr/>
        </p:nvSpPr>
        <p:spPr bwMode="auto">
          <a:xfrm>
            <a:off x="2058988" y="3979863"/>
            <a:ext cx="1381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O</a:t>
            </a:r>
          </a:p>
        </p:txBody>
      </p:sp>
      <p:sp>
        <p:nvSpPr>
          <p:cNvPr id="45089" name="Rectangle 33"/>
          <p:cNvSpPr>
            <a:spLocks noChangeAspect="1" noChangeArrowheads="1"/>
          </p:cNvSpPr>
          <p:nvPr/>
        </p:nvSpPr>
        <p:spPr bwMode="auto">
          <a:xfrm>
            <a:off x="2260600" y="3497263"/>
            <a:ext cx="128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N</a:t>
            </a:r>
          </a:p>
        </p:txBody>
      </p:sp>
      <p:sp>
        <p:nvSpPr>
          <p:cNvPr id="45090" name="Rectangle 34"/>
          <p:cNvSpPr>
            <a:spLocks noChangeAspect="1" noChangeArrowheads="1"/>
          </p:cNvSpPr>
          <p:nvPr/>
        </p:nvSpPr>
        <p:spPr bwMode="auto">
          <a:xfrm>
            <a:off x="2260600" y="3657600"/>
            <a:ext cx="128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H</a:t>
            </a:r>
          </a:p>
        </p:txBody>
      </p:sp>
      <p:sp>
        <p:nvSpPr>
          <p:cNvPr id="45091" name="Line 35"/>
          <p:cNvSpPr>
            <a:spLocks noChangeShapeType="1"/>
          </p:cNvSpPr>
          <p:nvPr/>
        </p:nvSpPr>
        <p:spPr bwMode="auto">
          <a:xfrm flipH="1" flipV="1">
            <a:off x="301625" y="3667125"/>
            <a:ext cx="203200" cy="228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
          </a:p>
        </p:txBody>
      </p:sp>
      <p:sp>
        <p:nvSpPr>
          <p:cNvPr id="45092" name="Text Box 36"/>
          <p:cNvSpPr txBox="1">
            <a:spLocks noChangeArrowheads="1"/>
          </p:cNvSpPr>
          <p:nvPr/>
        </p:nvSpPr>
        <p:spPr bwMode="auto">
          <a:xfrm>
            <a:off x="136525" y="3468688"/>
            <a:ext cx="292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F</a:t>
            </a:r>
            <a:endParaRPr lang="en-US">
              <a:solidFill>
                <a:schemeClr val="bg1"/>
              </a:solidFill>
            </a:endParaRPr>
          </a:p>
        </p:txBody>
      </p:sp>
      <p:sp>
        <p:nvSpPr>
          <p:cNvPr id="45093" name="Line 37"/>
          <p:cNvSpPr>
            <a:spLocks noChangeShapeType="1"/>
          </p:cNvSpPr>
          <p:nvPr/>
        </p:nvSpPr>
        <p:spPr bwMode="auto">
          <a:xfrm flipH="1" flipV="1">
            <a:off x="2074863" y="2682875"/>
            <a:ext cx="134937" cy="15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
          </a:p>
        </p:txBody>
      </p:sp>
      <p:sp>
        <p:nvSpPr>
          <p:cNvPr id="45094" name="Text Box 38"/>
          <p:cNvSpPr txBox="1">
            <a:spLocks noChangeArrowheads="1"/>
          </p:cNvSpPr>
          <p:nvPr/>
        </p:nvSpPr>
        <p:spPr bwMode="auto">
          <a:xfrm>
            <a:off x="1792288" y="2425700"/>
            <a:ext cx="504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H</a:t>
            </a:r>
            <a:r>
              <a:rPr lang="en-US" baseline="-25000"/>
              <a:t>3</a:t>
            </a:r>
            <a:r>
              <a:rPr lang="en-US"/>
              <a:t>C</a:t>
            </a:r>
          </a:p>
        </p:txBody>
      </p:sp>
      <p:sp>
        <p:nvSpPr>
          <p:cNvPr id="45095" name="Line 39"/>
          <p:cNvSpPr>
            <a:spLocks noChangeShapeType="1"/>
          </p:cNvSpPr>
          <p:nvPr/>
        </p:nvSpPr>
        <p:spPr bwMode="auto">
          <a:xfrm flipV="1">
            <a:off x="2582863" y="2752725"/>
            <a:ext cx="293687" cy="15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
          </a:p>
        </p:txBody>
      </p:sp>
      <p:sp>
        <p:nvSpPr>
          <p:cNvPr id="45096" name="Line 40"/>
          <p:cNvSpPr>
            <a:spLocks noChangeShapeType="1"/>
          </p:cNvSpPr>
          <p:nvPr/>
        </p:nvSpPr>
        <p:spPr bwMode="auto">
          <a:xfrm>
            <a:off x="2649538" y="3375025"/>
            <a:ext cx="203200" cy="15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
          </a:p>
        </p:txBody>
      </p:sp>
      <p:sp>
        <p:nvSpPr>
          <p:cNvPr id="45097" name="Text Box 41"/>
          <p:cNvSpPr txBox="1">
            <a:spLocks noChangeArrowheads="1"/>
          </p:cNvSpPr>
          <p:nvPr/>
        </p:nvSpPr>
        <p:spPr bwMode="auto">
          <a:xfrm>
            <a:off x="2808288" y="3416300"/>
            <a:ext cx="504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CH</a:t>
            </a:r>
            <a:r>
              <a:rPr lang="en-US" baseline="-25000"/>
              <a:t>3</a:t>
            </a:r>
            <a:endParaRPr lang="en-US"/>
          </a:p>
        </p:txBody>
      </p:sp>
      <p:sp>
        <p:nvSpPr>
          <p:cNvPr id="45099" name="Rectangle 43"/>
          <p:cNvSpPr>
            <a:spLocks noChangeAspect="1" noChangeArrowheads="1"/>
          </p:cNvSpPr>
          <p:nvPr/>
        </p:nvSpPr>
        <p:spPr bwMode="auto">
          <a:xfrm>
            <a:off x="3206750" y="2717800"/>
            <a:ext cx="128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N</a:t>
            </a:r>
          </a:p>
        </p:txBody>
      </p:sp>
      <p:sp>
        <p:nvSpPr>
          <p:cNvPr id="45100" name="Rectangle 44"/>
          <p:cNvSpPr>
            <a:spLocks noChangeAspect="1" noChangeArrowheads="1"/>
          </p:cNvSpPr>
          <p:nvPr/>
        </p:nvSpPr>
        <p:spPr bwMode="auto">
          <a:xfrm>
            <a:off x="3206750" y="2878138"/>
            <a:ext cx="128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H</a:t>
            </a:r>
          </a:p>
        </p:txBody>
      </p:sp>
      <p:sp>
        <p:nvSpPr>
          <p:cNvPr id="45101" name="Line 45"/>
          <p:cNvSpPr>
            <a:spLocks noChangeAspect="1" noChangeShapeType="1"/>
          </p:cNvSpPr>
          <p:nvPr/>
        </p:nvSpPr>
        <p:spPr bwMode="auto">
          <a:xfrm rot="16331359" flipV="1">
            <a:off x="2713832" y="2570956"/>
            <a:ext cx="349250" cy="3651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102" name="Line 46"/>
          <p:cNvSpPr>
            <a:spLocks noChangeAspect="1" noChangeShapeType="1"/>
          </p:cNvSpPr>
          <p:nvPr/>
        </p:nvSpPr>
        <p:spPr bwMode="auto">
          <a:xfrm rot="16358723" flipV="1">
            <a:off x="2661444" y="2578894"/>
            <a:ext cx="355600" cy="3651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103" name="Rectangle 47"/>
          <p:cNvSpPr>
            <a:spLocks noChangeAspect="1" noChangeArrowheads="1"/>
          </p:cNvSpPr>
          <p:nvPr/>
        </p:nvSpPr>
        <p:spPr bwMode="auto">
          <a:xfrm>
            <a:off x="2779713" y="2182813"/>
            <a:ext cx="1381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O</a:t>
            </a:r>
          </a:p>
        </p:txBody>
      </p:sp>
      <p:sp>
        <p:nvSpPr>
          <p:cNvPr id="45104" name="Rectangle 48"/>
          <p:cNvSpPr>
            <a:spLocks noChangeAspect="1" noChangeArrowheads="1"/>
          </p:cNvSpPr>
          <p:nvPr/>
        </p:nvSpPr>
        <p:spPr bwMode="auto">
          <a:xfrm>
            <a:off x="4235450" y="2582863"/>
            <a:ext cx="128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chemeClr val="bg1"/>
                </a:solidFill>
                <a:miter lim="800000"/>
                <a:headEnd/>
                <a:tailEnd/>
              </a14:hiddenLine>
            </a:ext>
          </a:extLst>
        </p:spPr>
        <p:txBody>
          <a:bodyPr wrap="none" lIns="0" tIns="0" rIns="0" bIns="0">
            <a:spAutoFit/>
          </a:bodyPr>
          <a:lstStyle/>
          <a:p>
            <a:r>
              <a:rPr lang="en-US"/>
              <a:t>N</a:t>
            </a:r>
          </a:p>
        </p:txBody>
      </p:sp>
      <p:sp>
        <p:nvSpPr>
          <p:cNvPr id="45105" name="Text Box 49"/>
          <p:cNvSpPr txBox="1">
            <a:spLocks noChangeArrowheads="1"/>
          </p:cNvSpPr>
          <p:nvPr/>
        </p:nvSpPr>
        <p:spPr bwMode="auto">
          <a:xfrm>
            <a:off x="4267200" y="2065338"/>
            <a:ext cx="5064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a:t>CH</a:t>
            </a:r>
            <a:r>
              <a:rPr lang="en-US" baseline="-25000"/>
              <a:t>3</a:t>
            </a:r>
            <a:endParaRPr lang="en-US"/>
          </a:p>
        </p:txBody>
      </p:sp>
      <p:sp>
        <p:nvSpPr>
          <p:cNvPr id="45106" name="Text Box 50"/>
          <p:cNvSpPr txBox="1">
            <a:spLocks noChangeArrowheads="1"/>
          </p:cNvSpPr>
          <p:nvPr/>
        </p:nvSpPr>
        <p:spPr bwMode="auto">
          <a:xfrm>
            <a:off x="4495800" y="2425700"/>
            <a:ext cx="561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a:t>CH</a:t>
            </a:r>
            <a:r>
              <a:rPr lang="en-US" baseline="-25000"/>
              <a:t>3</a:t>
            </a:r>
            <a:endParaRPr lang="en-US"/>
          </a:p>
        </p:txBody>
      </p:sp>
      <p:sp>
        <p:nvSpPr>
          <p:cNvPr id="45107" name="Line 51"/>
          <p:cNvSpPr>
            <a:spLocks noChangeShapeType="1"/>
          </p:cNvSpPr>
          <p:nvPr/>
        </p:nvSpPr>
        <p:spPr bwMode="auto">
          <a:xfrm rot="423875" flipH="1" flipV="1">
            <a:off x="4243388" y="2360613"/>
            <a:ext cx="58737" cy="222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
          </a:p>
        </p:txBody>
      </p:sp>
      <p:sp>
        <p:nvSpPr>
          <p:cNvPr id="45108" name="Line 52"/>
          <p:cNvSpPr>
            <a:spLocks noChangeShapeType="1"/>
          </p:cNvSpPr>
          <p:nvPr/>
        </p:nvSpPr>
        <p:spPr bwMode="auto">
          <a:xfrm flipH="1" flipV="1">
            <a:off x="4359275" y="2697163"/>
            <a:ext cx="169863" cy="492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
          </a:p>
        </p:txBody>
      </p:sp>
      <p:sp>
        <p:nvSpPr>
          <p:cNvPr id="45109" name="Line 53"/>
          <p:cNvSpPr>
            <a:spLocks noChangeShapeType="1"/>
          </p:cNvSpPr>
          <p:nvPr/>
        </p:nvSpPr>
        <p:spPr bwMode="auto">
          <a:xfrm rot="-2691287" flipH="1" flipV="1">
            <a:off x="4235450" y="2295525"/>
            <a:ext cx="173038" cy="158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
          </a:p>
        </p:txBody>
      </p:sp>
      <p:sp>
        <p:nvSpPr>
          <p:cNvPr id="45110" name="Line 54"/>
          <p:cNvSpPr>
            <a:spLocks noChangeShapeType="1"/>
          </p:cNvSpPr>
          <p:nvPr/>
        </p:nvSpPr>
        <p:spPr bwMode="auto">
          <a:xfrm rot="-2691287" flipH="1" flipV="1">
            <a:off x="4502150" y="2679700"/>
            <a:ext cx="163513" cy="190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
          </a:p>
        </p:txBody>
      </p:sp>
      <p:sp>
        <p:nvSpPr>
          <p:cNvPr id="45111" name="Line 55"/>
          <p:cNvSpPr>
            <a:spLocks noChangeShapeType="1"/>
          </p:cNvSpPr>
          <p:nvPr/>
        </p:nvSpPr>
        <p:spPr bwMode="auto">
          <a:xfrm flipV="1">
            <a:off x="3335338" y="2743200"/>
            <a:ext cx="293687" cy="15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
          </a:p>
        </p:txBody>
      </p:sp>
      <p:sp>
        <p:nvSpPr>
          <p:cNvPr id="45112" name="Line 56"/>
          <p:cNvSpPr>
            <a:spLocks noChangeAspect="1" noChangeShapeType="1"/>
          </p:cNvSpPr>
          <p:nvPr/>
        </p:nvSpPr>
        <p:spPr bwMode="auto">
          <a:xfrm rot="793717" flipH="1" flipV="1">
            <a:off x="3600450" y="2789238"/>
            <a:ext cx="328613" cy="666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s-ES"/>
          </a:p>
        </p:txBody>
      </p:sp>
      <p:sp>
        <p:nvSpPr>
          <p:cNvPr id="45113" name="Line 57"/>
          <p:cNvSpPr>
            <a:spLocks noChangeShapeType="1"/>
          </p:cNvSpPr>
          <p:nvPr/>
        </p:nvSpPr>
        <p:spPr bwMode="auto">
          <a:xfrm flipV="1">
            <a:off x="3903663" y="2733675"/>
            <a:ext cx="293687" cy="15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
          </a:p>
        </p:txBody>
      </p:sp>
      <p:sp>
        <p:nvSpPr>
          <p:cNvPr id="45164" name="Rectangle 108"/>
          <p:cNvSpPr>
            <a:spLocks noChangeArrowheads="1"/>
          </p:cNvSpPr>
          <p:nvPr/>
        </p:nvSpPr>
        <p:spPr bwMode="auto">
          <a:xfrm>
            <a:off x="5220072" y="6381328"/>
            <a:ext cx="3634606"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lstStyle/>
          <a:p>
            <a:pPr marL="230188" indent="-230188" eaLnBrk="1" hangingPunct="1">
              <a:spcBef>
                <a:spcPct val="20000"/>
              </a:spcBef>
              <a:buSzPct val="105000"/>
            </a:pPr>
            <a:r>
              <a:rPr lang="en-US" sz="1400" b="0" dirty="0">
                <a:latin typeface="Times" charset="0"/>
              </a:rPr>
              <a:t>Mendel et al. </a:t>
            </a:r>
            <a:r>
              <a:rPr lang="en-US" sz="1400" b="0" i="1" dirty="0" err="1">
                <a:latin typeface="Times" charset="0"/>
              </a:rPr>
              <a:t>Clin</a:t>
            </a:r>
            <a:r>
              <a:rPr lang="en-US" sz="1400" b="0" i="1" dirty="0">
                <a:latin typeface="Times" charset="0"/>
              </a:rPr>
              <a:t> Cancer Res</a:t>
            </a:r>
            <a:r>
              <a:rPr lang="en-US" sz="1400" b="0" dirty="0">
                <a:latin typeface="Times" charset="0"/>
              </a:rPr>
              <a:t> 9, 2003</a:t>
            </a:r>
            <a:endParaRPr lang="en-US" sz="1400" dirty="0">
              <a:latin typeface="Times" charset="0"/>
            </a:endParaRPr>
          </a:p>
        </p:txBody>
      </p:sp>
    </p:spTree>
    <p:extLst>
      <p:ext uri="{BB962C8B-B14F-4D97-AF65-F5344CB8AC3E}">
        <p14:creationId xmlns:p14="http://schemas.microsoft.com/office/powerpoint/2010/main" val="2312107443"/>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title"/>
          </p:nvPr>
        </p:nvSpPr>
        <p:spPr/>
        <p:txBody>
          <a:bodyPr/>
          <a:lstStyle/>
          <a:p>
            <a:pPr eaLnBrk="1" hangingPunct="1"/>
            <a:r>
              <a:rPr lang="en-GB" sz="2800">
                <a:latin typeface="Arial" charset="0"/>
              </a:rPr>
              <a:t>1997: humanization of A4.6.1 produces bevacizumab</a:t>
            </a:r>
          </a:p>
        </p:txBody>
      </p:sp>
      <p:sp>
        <p:nvSpPr>
          <p:cNvPr id="49155" name="Rectangle 8"/>
          <p:cNvSpPr>
            <a:spLocks noGrp="1" noChangeArrowheads="1"/>
          </p:cNvSpPr>
          <p:nvPr>
            <p:ph type="body" idx="1"/>
          </p:nvPr>
        </p:nvSpPr>
        <p:spPr/>
        <p:txBody>
          <a:bodyPr/>
          <a:lstStyle/>
          <a:p>
            <a:pPr eaLnBrk="1" hangingPunct="1"/>
            <a:r>
              <a:rPr lang="en-GB" sz="2000">
                <a:latin typeface="Arial" charset="0"/>
              </a:rPr>
              <a:t>Recombinant humanized monoclonal anti-VEGF antibody </a:t>
            </a:r>
            <a:r>
              <a:rPr lang="en-US" sz="2000">
                <a:latin typeface="Arial" charset="0"/>
              </a:rPr>
              <a:t>developed from murine anti-VEGF mAb A4.6.1</a:t>
            </a:r>
            <a:r>
              <a:rPr lang="en-US" sz="2000" baseline="30000">
                <a:latin typeface="Arial" charset="0"/>
              </a:rPr>
              <a:t>1</a:t>
            </a:r>
          </a:p>
        </p:txBody>
      </p:sp>
      <p:sp>
        <p:nvSpPr>
          <p:cNvPr id="49156" name="Rectangle 4"/>
          <p:cNvSpPr>
            <a:spLocks noGrp="1" noChangeArrowheads="1"/>
          </p:cNvSpPr>
          <p:nvPr>
            <p:ph type="body" sz="half" idx="4294967295"/>
          </p:nvPr>
        </p:nvSpPr>
        <p:spPr>
          <a:xfrm>
            <a:off x="4356100" y="2236788"/>
            <a:ext cx="4351338" cy="2590800"/>
          </a:xfrm>
        </p:spPr>
        <p:txBody>
          <a:bodyPr/>
          <a:lstStyle/>
          <a:p>
            <a:pPr eaLnBrk="1" hangingPunct="1">
              <a:spcAft>
                <a:spcPct val="50000"/>
              </a:spcAft>
            </a:pPr>
            <a:r>
              <a:rPr lang="en-US" sz="2000">
                <a:latin typeface="Arial" charset="0"/>
              </a:rPr>
              <a:t>93% human, 7% murine</a:t>
            </a:r>
          </a:p>
          <a:p>
            <a:pPr eaLnBrk="1" hangingPunct="1">
              <a:spcAft>
                <a:spcPct val="50000"/>
              </a:spcAft>
            </a:pPr>
            <a:r>
              <a:rPr lang="en-US" sz="2000">
                <a:latin typeface="Arial" charset="0"/>
              </a:rPr>
              <a:t>recognizes all major isoforms of human VEGF, K</a:t>
            </a:r>
            <a:r>
              <a:rPr lang="en-US" sz="2000" baseline="-25000">
                <a:latin typeface="Arial" charset="0"/>
              </a:rPr>
              <a:t>d</a:t>
            </a:r>
            <a:r>
              <a:rPr lang="en-US" sz="2000">
                <a:latin typeface="Arial" charset="0"/>
              </a:rPr>
              <a:t> = 8 x 10</a:t>
            </a:r>
            <a:r>
              <a:rPr lang="en-US" sz="2000" baseline="30000">
                <a:latin typeface="Arial" charset="0"/>
              </a:rPr>
              <a:t>–10</a:t>
            </a:r>
            <a:r>
              <a:rPr lang="en-US" sz="2000">
                <a:latin typeface="Arial" charset="0"/>
              </a:rPr>
              <a:t>M</a:t>
            </a:r>
          </a:p>
          <a:p>
            <a:pPr eaLnBrk="1" hangingPunct="1">
              <a:spcAft>
                <a:spcPct val="50000"/>
              </a:spcAft>
            </a:pPr>
            <a:r>
              <a:rPr lang="en-US" sz="2000">
                <a:latin typeface="Arial" charset="0"/>
              </a:rPr>
              <a:t>terminal half-life 17–21 days</a:t>
            </a:r>
            <a:endParaRPr lang="en-GB" sz="2000">
              <a:latin typeface="Arial" charset="0"/>
            </a:endParaRPr>
          </a:p>
        </p:txBody>
      </p:sp>
      <p:pic>
        <p:nvPicPr>
          <p:cNvPr id="49157" name="Picture 5"/>
          <p:cNvPicPr>
            <a:picLocks noGrp="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68313" y="2533228"/>
            <a:ext cx="3775075" cy="3848100"/>
          </a:xfrm>
          <a:noFill/>
        </p:spPr>
      </p:pic>
      <p:sp>
        <p:nvSpPr>
          <p:cNvPr id="49158" name="Text Box 6"/>
          <p:cNvSpPr txBox="1">
            <a:spLocks noChangeArrowheads="1"/>
          </p:cNvSpPr>
          <p:nvPr/>
        </p:nvSpPr>
        <p:spPr bwMode="auto">
          <a:xfrm>
            <a:off x="6265863" y="6473825"/>
            <a:ext cx="25082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a:cs typeface="Arial" charset="0"/>
              </a:rPr>
              <a:t>1. </a:t>
            </a:r>
            <a:r>
              <a:rPr lang="en-US" sz="1200" i="0">
                <a:cs typeface="Arial" charset="0"/>
              </a:rPr>
              <a:t>Presta, et al. Cancer Res 1997</a:t>
            </a:r>
          </a:p>
        </p:txBody>
      </p:sp>
    </p:spTree>
    <p:extLst>
      <p:ext uri="{BB962C8B-B14F-4D97-AF65-F5344CB8AC3E}">
        <p14:creationId xmlns:p14="http://schemas.microsoft.com/office/powerpoint/2010/main" val="3394848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4763" y="4330700"/>
            <a:ext cx="9144001" cy="1965325"/>
          </a:xfrm>
          <a:prstGeom prst="rect">
            <a:avLst/>
          </a:prstGeom>
          <a:gradFill rotWithShape="1">
            <a:gsLst>
              <a:gs pos="0">
                <a:srgbClr val="996600">
                  <a:alpha val="50000"/>
                </a:srgbClr>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nvGrpSpPr>
          <p:cNvPr id="84995" name="Group 3"/>
          <p:cNvGrpSpPr>
            <a:grpSpLocks/>
          </p:cNvGrpSpPr>
          <p:nvPr/>
        </p:nvGrpSpPr>
        <p:grpSpPr bwMode="auto">
          <a:xfrm>
            <a:off x="-111125" y="4013200"/>
            <a:ext cx="9323388" cy="782638"/>
            <a:chOff x="-28" y="1852"/>
            <a:chExt cx="5815" cy="595"/>
          </a:xfrm>
        </p:grpSpPr>
        <p:sp>
          <p:nvSpPr>
            <p:cNvPr id="85045" name="Freeform 4"/>
            <p:cNvSpPr>
              <a:spLocks/>
            </p:cNvSpPr>
            <p:nvPr/>
          </p:nvSpPr>
          <p:spPr bwMode="auto">
            <a:xfrm>
              <a:off x="0" y="2033"/>
              <a:ext cx="5772" cy="250"/>
            </a:xfrm>
            <a:custGeom>
              <a:avLst/>
              <a:gdLst>
                <a:gd name="T0" fmla="*/ 0 w 5772"/>
                <a:gd name="T1" fmla="*/ 0 h 1078"/>
                <a:gd name="T2" fmla="*/ 2796 w 5772"/>
                <a:gd name="T3" fmla="*/ 0 h 1078"/>
                <a:gd name="T4" fmla="*/ 5772 w 5772"/>
                <a:gd name="T5" fmla="*/ 0 h 1078"/>
                <a:gd name="T6" fmla="*/ 0 60000 65536"/>
                <a:gd name="T7" fmla="*/ 0 60000 65536"/>
                <a:gd name="T8" fmla="*/ 0 60000 65536"/>
                <a:gd name="T9" fmla="*/ 0 w 5772"/>
                <a:gd name="T10" fmla="*/ 0 h 1078"/>
                <a:gd name="T11" fmla="*/ 5772 w 5772"/>
                <a:gd name="T12" fmla="*/ 1078 h 1078"/>
              </a:gdLst>
              <a:ahLst/>
              <a:cxnLst>
                <a:cxn ang="T6">
                  <a:pos x="T0" y="T1"/>
                </a:cxn>
                <a:cxn ang="T7">
                  <a:pos x="T2" y="T3"/>
                </a:cxn>
                <a:cxn ang="T8">
                  <a:pos x="T4" y="T5"/>
                </a:cxn>
              </a:cxnLst>
              <a:rect l="T9" t="T10" r="T11" b="T12"/>
              <a:pathLst>
                <a:path w="5772" h="1078">
                  <a:moveTo>
                    <a:pt x="0" y="1078"/>
                  </a:moveTo>
                  <a:cubicBezTo>
                    <a:pt x="917" y="573"/>
                    <a:pt x="1834" y="68"/>
                    <a:pt x="2796" y="34"/>
                  </a:cubicBezTo>
                  <a:cubicBezTo>
                    <a:pt x="3758" y="0"/>
                    <a:pt x="5276" y="734"/>
                    <a:pt x="5772" y="874"/>
                  </a:cubicBezTo>
                </a:path>
              </a:pathLst>
            </a:custGeom>
            <a:noFill/>
            <a:ln w="355600">
              <a:solidFill>
                <a:srgbClr val="FFCC9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046" name="Group 5"/>
            <p:cNvGrpSpPr>
              <a:grpSpLocks/>
            </p:cNvGrpSpPr>
            <p:nvPr/>
          </p:nvGrpSpPr>
          <p:grpSpPr bwMode="auto">
            <a:xfrm rot="-206451">
              <a:off x="2927" y="1859"/>
              <a:ext cx="368" cy="365"/>
              <a:chOff x="4494" y="1296"/>
              <a:chExt cx="147" cy="146"/>
            </a:xfrm>
          </p:grpSpPr>
          <p:sp>
            <p:nvSpPr>
              <p:cNvPr id="85454" name="Freeform 6"/>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55" name="Freeform 7"/>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56" name="Freeform 8"/>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57" name="Freeform 9"/>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58" name="Freeform 10"/>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59" name="Freeform 11"/>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460" name="Group 12"/>
              <p:cNvGrpSpPr>
                <a:grpSpLocks/>
              </p:cNvGrpSpPr>
              <p:nvPr/>
            </p:nvGrpSpPr>
            <p:grpSpPr bwMode="auto">
              <a:xfrm>
                <a:off x="4497" y="1296"/>
                <a:ext cx="144" cy="40"/>
                <a:chOff x="4497" y="1296"/>
                <a:chExt cx="144" cy="40"/>
              </a:xfrm>
            </p:grpSpPr>
            <p:sp>
              <p:nvSpPr>
                <p:cNvPr id="85476" name="Oval 13"/>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77" name="Oval 14"/>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78" name="Oval 15"/>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79" name="Oval 16"/>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461" name="Freeform 17"/>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2" name="Freeform 18"/>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3" name="Freeform 19"/>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4" name="Freeform 20"/>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5" name="Freeform 21"/>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6" name="Freeform 22"/>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7" name="Freeform 23"/>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68" name="Freeform 24"/>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469" name="Group 25"/>
              <p:cNvGrpSpPr>
                <a:grpSpLocks/>
              </p:cNvGrpSpPr>
              <p:nvPr/>
            </p:nvGrpSpPr>
            <p:grpSpPr bwMode="auto">
              <a:xfrm>
                <a:off x="4494" y="1402"/>
                <a:ext cx="145" cy="40"/>
                <a:chOff x="4494" y="1402"/>
                <a:chExt cx="145" cy="40"/>
              </a:xfrm>
            </p:grpSpPr>
            <p:sp>
              <p:nvSpPr>
                <p:cNvPr id="85472" name="Oval 26"/>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73" name="Oval 27"/>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74" name="Oval 28"/>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75" name="Oval 29"/>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470" name="Freeform 30"/>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71" name="Freeform 31"/>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47" name="Group 32"/>
            <p:cNvGrpSpPr>
              <a:grpSpLocks/>
            </p:cNvGrpSpPr>
            <p:nvPr/>
          </p:nvGrpSpPr>
          <p:grpSpPr bwMode="auto">
            <a:xfrm rot="-150099">
              <a:off x="4358" y="1946"/>
              <a:ext cx="368" cy="365"/>
              <a:chOff x="4494" y="1296"/>
              <a:chExt cx="147" cy="146"/>
            </a:xfrm>
          </p:grpSpPr>
          <p:sp>
            <p:nvSpPr>
              <p:cNvPr id="85428" name="Freeform 33"/>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29" name="Freeform 34"/>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0" name="Freeform 35"/>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1" name="Freeform 36"/>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2" name="Freeform 37"/>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3" name="Freeform 38"/>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434" name="Group 39"/>
              <p:cNvGrpSpPr>
                <a:grpSpLocks/>
              </p:cNvGrpSpPr>
              <p:nvPr/>
            </p:nvGrpSpPr>
            <p:grpSpPr bwMode="auto">
              <a:xfrm>
                <a:off x="4497" y="1296"/>
                <a:ext cx="144" cy="40"/>
                <a:chOff x="4497" y="1296"/>
                <a:chExt cx="144" cy="40"/>
              </a:xfrm>
            </p:grpSpPr>
            <p:sp>
              <p:nvSpPr>
                <p:cNvPr id="85450" name="Oval 40"/>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51" name="Oval 41"/>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52" name="Oval 42"/>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53" name="Oval 43"/>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435" name="Freeform 44"/>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6" name="Freeform 45"/>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7" name="Freeform 46"/>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8" name="Freeform 47"/>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39" name="Freeform 48"/>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40" name="Freeform 49"/>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41" name="Freeform 50"/>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42" name="Freeform 51"/>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443" name="Group 52"/>
              <p:cNvGrpSpPr>
                <a:grpSpLocks/>
              </p:cNvGrpSpPr>
              <p:nvPr/>
            </p:nvGrpSpPr>
            <p:grpSpPr bwMode="auto">
              <a:xfrm>
                <a:off x="4494" y="1402"/>
                <a:ext cx="145" cy="40"/>
                <a:chOff x="4494" y="1402"/>
                <a:chExt cx="145" cy="40"/>
              </a:xfrm>
            </p:grpSpPr>
            <p:sp>
              <p:nvSpPr>
                <p:cNvPr id="85446" name="Oval 53"/>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47" name="Oval 54"/>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48" name="Oval 55"/>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49" name="Oval 56"/>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444" name="Freeform 57"/>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45" name="Freeform 58"/>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48" name="Group 59"/>
            <p:cNvGrpSpPr>
              <a:grpSpLocks/>
            </p:cNvGrpSpPr>
            <p:nvPr/>
          </p:nvGrpSpPr>
          <p:grpSpPr bwMode="auto">
            <a:xfrm rot="-150099">
              <a:off x="4717" y="1971"/>
              <a:ext cx="368" cy="365"/>
              <a:chOff x="4494" y="1296"/>
              <a:chExt cx="147" cy="146"/>
            </a:xfrm>
          </p:grpSpPr>
          <p:sp>
            <p:nvSpPr>
              <p:cNvPr id="85402" name="Freeform 60"/>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03" name="Freeform 61"/>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04" name="Freeform 62"/>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05" name="Freeform 63"/>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06" name="Freeform 64"/>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07" name="Freeform 65"/>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408" name="Group 66"/>
              <p:cNvGrpSpPr>
                <a:grpSpLocks/>
              </p:cNvGrpSpPr>
              <p:nvPr/>
            </p:nvGrpSpPr>
            <p:grpSpPr bwMode="auto">
              <a:xfrm>
                <a:off x="4497" y="1296"/>
                <a:ext cx="144" cy="40"/>
                <a:chOff x="4497" y="1296"/>
                <a:chExt cx="144" cy="40"/>
              </a:xfrm>
            </p:grpSpPr>
            <p:sp>
              <p:nvSpPr>
                <p:cNvPr id="85424" name="Oval 67"/>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25" name="Oval 68"/>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26" name="Oval 69"/>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27" name="Oval 70"/>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409" name="Freeform 71"/>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0" name="Freeform 72"/>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1" name="Freeform 73"/>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2" name="Freeform 74"/>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3" name="Freeform 75"/>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4" name="Freeform 76"/>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5" name="Freeform 77"/>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6" name="Freeform 78"/>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417" name="Group 79"/>
              <p:cNvGrpSpPr>
                <a:grpSpLocks/>
              </p:cNvGrpSpPr>
              <p:nvPr/>
            </p:nvGrpSpPr>
            <p:grpSpPr bwMode="auto">
              <a:xfrm>
                <a:off x="4494" y="1402"/>
                <a:ext cx="145" cy="40"/>
                <a:chOff x="4494" y="1402"/>
                <a:chExt cx="145" cy="40"/>
              </a:xfrm>
            </p:grpSpPr>
            <p:sp>
              <p:nvSpPr>
                <p:cNvPr id="85420" name="Oval 80"/>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21" name="Oval 81"/>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22" name="Oval 82"/>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23" name="Oval 83"/>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418" name="Freeform 84"/>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419" name="Freeform 85"/>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49" name="Group 86"/>
            <p:cNvGrpSpPr>
              <a:grpSpLocks/>
            </p:cNvGrpSpPr>
            <p:nvPr/>
          </p:nvGrpSpPr>
          <p:grpSpPr bwMode="auto">
            <a:xfrm>
              <a:off x="5419" y="2034"/>
              <a:ext cx="368" cy="365"/>
              <a:chOff x="4494" y="1296"/>
              <a:chExt cx="147" cy="146"/>
            </a:xfrm>
          </p:grpSpPr>
          <p:sp>
            <p:nvSpPr>
              <p:cNvPr id="85376" name="Freeform 87"/>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77" name="Freeform 88"/>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78" name="Freeform 89"/>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79" name="Freeform 90"/>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0" name="Freeform 91"/>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1" name="Freeform 92"/>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82" name="Group 93"/>
              <p:cNvGrpSpPr>
                <a:grpSpLocks/>
              </p:cNvGrpSpPr>
              <p:nvPr/>
            </p:nvGrpSpPr>
            <p:grpSpPr bwMode="auto">
              <a:xfrm>
                <a:off x="4497" y="1296"/>
                <a:ext cx="144" cy="40"/>
                <a:chOff x="4497" y="1296"/>
                <a:chExt cx="144" cy="40"/>
              </a:xfrm>
            </p:grpSpPr>
            <p:sp>
              <p:nvSpPr>
                <p:cNvPr id="85398" name="Oval 94"/>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99" name="Oval 95"/>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00" name="Oval 96"/>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401" name="Oval 97"/>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83" name="Freeform 98"/>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4" name="Freeform 99"/>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5" name="Freeform 100"/>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6" name="Freeform 101"/>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7" name="Freeform 102"/>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8" name="Freeform 103"/>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89" name="Freeform 104"/>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90" name="Freeform 105"/>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91" name="Group 106"/>
              <p:cNvGrpSpPr>
                <a:grpSpLocks/>
              </p:cNvGrpSpPr>
              <p:nvPr/>
            </p:nvGrpSpPr>
            <p:grpSpPr bwMode="auto">
              <a:xfrm>
                <a:off x="4494" y="1402"/>
                <a:ext cx="145" cy="40"/>
                <a:chOff x="4494" y="1402"/>
                <a:chExt cx="145" cy="40"/>
              </a:xfrm>
            </p:grpSpPr>
            <p:sp>
              <p:nvSpPr>
                <p:cNvPr id="85394" name="Oval 107"/>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95" name="Oval 108"/>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96" name="Oval 109"/>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97" name="Oval 110"/>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92" name="Freeform 111"/>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93" name="Freeform 112"/>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0" name="Group 113"/>
            <p:cNvGrpSpPr>
              <a:grpSpLocks/>
            </p:cNvGrpSpPr>
            <p:nvPr/>
          </p:nvGrpSpPr>
          <p:grpSpPr bwMode="auto">
            <a:xfrm>
              <a:off x="5070" y="1996"/>
              <a:ext cx="368" cy="365"/>
              <a:chOff x="4494" y="1296"/>
              <a:chExt cx="147" cy="146"/>
            </a:xfrm>
          </p:grpSpPr>
          <p:sp>
            <p:nvSpPr>
              <p:cNvPr id="85350" name="Freeform 114"/>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1" name="Freeform 115"/>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2" name="Freeform 116"/>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3" name="Freeform 117"/>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4" name="Freeform 118"/>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5" name="Freeform 119"/>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56" name="Group 120"/>
              <p:cNvGrpSpPr>
                <a:grpSpLocks/>
              </p:cNvGrpSpPr>
              <p:nvPr/>
            </p:nvGrpSpPr>
            <p:grpSpPr bwMode="auto">
              <a:xfrm>
                <a:off x="4497" y="1296"/>
                <a:ext cx="144" cy="40"/>
                <a:chOff x="4497" y="1296"/>
                <a:chExt cx="144" cy="40"/>
              </a:xfrm>
            </p:grpSpPr>
            <p:sp>
              <p:nvSpPr>
                <p:cNvPr id="85372" name="Oval 121"/>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73" name="Oval 122"/>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74" name="Oval 123"/>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75" name="Oval 124"/>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57" name="Freeform 125"/>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8" name="Freeform 126"/>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59" name="Freeform 127"/>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60" name="Freeform 128"/>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61" name="Freeform 129"/>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62" name="Freeform 130"/>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63" name="Freeform 131"/>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64" name="Freeform 132"/>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65" name="Group 133"/>
              <p:cNvGrpSpPr>
                <a:grpSpLocks/>
              </p:cNvGrpSpPr>
              <p:nvPr/>
            </p:nvGrpSpPr>
            <p:grpSpPr bwMode="auto">
              <a:xfrm>
                <a:off x="4494" y="1402"/>
                <a:ext cx="145" cy="40"/>
                <a:chOff x="4494" y="1402"/>
                <a:chExt cx="145" cy="40"/>
              </a:xfrm>
            </p:grpSpPr>
            <p:sp>
              <p:nvSpPr>
                <p:cNvPr id="85368" name="Oval 134"/>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69" name="Oval 135"/>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70" name="Oval 136"/>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71" name="Oval 137"/>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66" name="Freeform 138"/>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67" name="Freeform 139"/>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1" name="Group 140"/>
            <p:cNvGrpSpPr>
              <a:grpSpLocks/>
            </p:cNvGrpSpPr>
            <p:nvPr/>
          </p:nvGrpSpPr>
          <p:grpSpPr bwMode="auto">
            <a:xfrm rot="-150099">
              <a:off x="3282" y="1872"/>
              <a:ext cx="368" cy="365"/>
              <a:chOff x="4494" y="1296"/>
              <a:chExt cx="147" cy="146"/>
            </a:xfrm>
          </p:grpSpPr>
          <p:sp>
            <p:nvSpPr>
              <p:cNvPr id="85324" name="Freeform 141"/>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25" name="Freeform 142"/>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26" name="Freeform 143"/>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27" name="Freeform 144"/>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28" name="Freeform 145"/>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29" name="Freeform 146"/>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30" name="Group 147"/>
              <p:cNvGrpSpPr>
                <a:grpSpLocks/>
              </p:cNvGrpSpPr>
              <p:nvPr/>
            </p:nvGrpSpPr>
            <p:grpSpPr bwMode="auto">
              <a:xfrm>
                <a:off x="4497" y="1296"/>
                <a:ext cx="144" cy="40"/>
                <a:chOff x="4497" y="1296"/>
                <a:chExt cx="144" cy="40"/>
              </a:xfrm>
            </p:grpSpPr>
            <p:sp>
              <p:nvSpPr>
                <p:cNvPr id="85346" name="Oval 148"/>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47" name="Oval 149"/>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48" name="Oval 150"/>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49" name="Oval 151"/>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31" name="Freeform 152"/>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2" name="Freeform 153"/>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3" name="Freeform 154"/>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4" name="Freeform 155"/>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5" name="Freeform 156"/>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6" name="Freeform 157"/>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7" name="Freeform 158"/>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38" name="Freeform 159"/>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39" name="Group 160"/>
              <p:cNvGrpSpPr>
                <a:grpSpLocks/>
              </p:cNvGrpSpPr>
              <p:nvPr/>
            </p:nvGrpSpPr>
            <p:grpSpPr bwMode="auto">
              <a:xfrm>
                <a:off x="4494" y="1402"/>
                <a:ext cx="145" cy="40"/>
                <a:chOff x="4494" y="1402"/>
                <a:chExt cx="145" cy="40"/>
              </a:xfrm>
            </p:grpSpPr>
            <p:sp>
              <p:nvSpPr>
                <p:cNvPr id="85342" name="Oval 161"/>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43" name="Oval 162"/>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44" name="Oval 163"/>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45" name="Oval 164"/>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40" name="Freeform 165"/>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41" name="Freeform 166"/>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2" name="Group 167"/>
            <p:cNvGrpSpPr>
              <a:grpSpLocks/>
            </p:cNvGrpSpPr>
            <p:nvPr/>
          </p:nvGrpSpPr>
          <p:grpSpPr bwMode="auto">
            <a:xfrm rot="-150099">
              <a:off x="3638" y="1894"/>
              <a:ext cx="368" cy="365"/>
              <a:chOff x="4494" y="1296"/>
              <a:chExt cx="147" cy="146"/>
            </a:xfrm>
          </p:grpSpPr>
          <p:sp>
            <p:nvSpPr>
              <p:cNvPr id="85298" name="Freeform 168"/>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99" name="Freeform 169"/>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0" name="Freeform 170"/>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1" name="Freeform 171"/>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2" name="Freeform 172"/>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3" name="Freeform 173"/>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04" name="Group 174"/>
              <p:cNvGrpSpPr>
                <a:grpSpLocks/>
              </p:cNvGrpSpPr>
              <p:nvPr/>
            </p:nvGrpSpPr>
            <p:grpSpPr bwMode="auto">
              <a:xfrm>
                <a:off x="4497" y="1296"/>
                <a:ext cx="144" cy="40"/>
                <a:chOff x="4497" y="1296"/>
                <a:chExt cx="144" cy="40"/>
              </a:xfrm>
            </p:grpSpPr>
            <p:sp>
              <p:nvSpPr>
                <p:cNvPr id="85320" name="Oval 175"/>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21" name="Oval 176"/>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22" name="Oval 177"/>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23" name="Oval 178"/>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05" name="Freeform 179"/>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6" name="Freeform 180"/>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7" name="Freeform 181"/>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8" name="Freeform 182"/>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09" name="Freeform 183"/>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10" name="Freeform 184"/>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11" name="Freeform 185"/>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12" name="Freeform 186"/>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313" name="Group 187"/>
              <p:cNvGrpSpPr>
                <a:grpSpLocks/>
              </p:cNvGrpSpPr>
              <p:nvPr/>
            </p:nvGrpSpPr>
            <p:grpSpPr bwMode="auto">
              <a:xfrm>
                <a:off x="4494" y="1402"/>
                <a:ext cx="145" cy="40"/>
                <a:chOff x="4494" y="1402"/>
                <a:chExt cx="145" cy="40"/>
              </a:xfrm>
            </p:grpSpPr>
            <p:sp>
              <p:nvSpPr>
                <p:cNvPr id="85316" name="Oval 188"/>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17" name="Oval 189"/>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18" name="Oval 190"/>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319" name="Oval 191"/>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314" name="Freeform 192"/>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315" name="Freeform 193"/>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3" name="Group 194"/>
            <p:cNvGrpSpPr>
              <a:grpSpLocks/>
            </p:cNvGrpSpPr>
            <p:nvPr/>
          </p:nvGrpSpPr>
          <p:grpSpPr bwMode="auto">
            <a:xfrm rot="-150099">
              <a:off x="3998" y="1919"/>
              <a:ext cx="368" cy="365"/>
              <a:chOff x="4494" y="1296"/>
              <a:chExt cx="147" cy="146"/>
            </a:xfrm>
          </p:grpSpPr>
          <p:sp>
            <p:nvSpPr>
              <p:cNvPr id="85272" name="Freeform 195"/>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73" name="Freeform 196"/>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74" name="Freeform 197"/>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75" name="Freeform 198"/>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76" name="Freeform 199"/>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77" name="Freeform 200"/>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78" name="Group 201"/>
              <p:cNvGrpSpPr>
                <a:grpSpLocks/>
              </p:cNvGrpSpPr>
              <p:nvPr/>
            </p:nvGrpSpPr>
            <p:grpSpPr bwMode="auto">
              <a:xfrm>
                <a:off x="4497" y="1296"/>
                <a:ext cx="144" cy="40"/>
                <a:chOff x="4497" y="1296"/>
                <a:chExt cx="144" cy="40"/>
              </a:xfrm>
            </p:grpSpPr>
            <p:sp>
              <p:nvSpPr>
                <p:cNvPr id="85294" name="Oval 202"/>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95" name="Oval 203"/>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96" name="Oval 204"/>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97" name="Oval 205"/>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79" name="Freeform 206"/>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0" name="Freeform 207"/>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1" name="Freeform 208"/>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2" name="Freeform 209"/>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3" name="Freeform 210"/>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4" name="Freeform 211"/>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5" name="Freeform 212"/>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6" name="Freeform 213"/>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87" name="Group 214"/>
              <p:cNvGrpSpPr>
                <a:grpSpLocks/>
              </p:cNvGrpSpPr>
              <p:nvPr/>
            </p:nvGrpSpPr>
            <p:grpSpPr bwMode="auto">
              <a:xfrm>
                <a:off x="4494" y="1402"/>
                <a:ext cx="145" cy="40"/>
                <a:chOff x="4494" y="1402"/>
                <a:chExt cx="145" cy="40"/>
              </a:xfrm>
            </p:grpSpPr>
            <p:sp>
              <p:nvSpPr>
                <p:cNvPr id="85290" name="Oval 215"/>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91" name="Oval 216"/>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92" name="Oval 217"/>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93" name="Oval 218"/>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88" name="Freeform 219"/>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89" name="Freeform 220"/>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4" name="Group 221"/>
            <p:cNvGrpSpPr>
              <a:grpSpLocks/>
            </p:cNvGrpSpPr>
            <p:nvPr/>
          </p:nvGrpSpPr>
          <p:grpSpPr bwMode="auto">
            <a:xfrm rot="-375458">
              <a:off x="2573" y="1852"/>
              <a:ext cx="368" cy="365"/>
              <a:chOff x="4494" y="1296"/>
              <a:chExt cx="147" cy="146"/>
            </a:xfrm>
          </p:grpSpPr>
          <p:sp>
            <p:nvSpPr>
              <p:cNvPr id="85246" name="Freeform 222"/>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47" name="Freeform 223"/>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48" name="Freeform 224"/>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49" name="Freeform 225"/>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0" name="Freeform 226"/>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1" name="Freeform 227"/>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52" name="Group 228"/>
              <p:cNvGrpSpPr>
                <a:grpSpLocks/>
              </p:cNvGrpSpPr>
              <p:nvPr/>
            </p:nvGrpSpPr>
            <p:grpSpPr bwMode="auto">
              <a:xfrm>
                <a:off x="4497" y="1296"/>
                <a:ext cx="144" cy="40"/>
                <a:chOff x="4497" y="1296"/>
                <a:chExt cx="144" cy="40"/>
              </a:xfrm>
            </p:grpSpPr>
            <p:sp>
              <p:nvSpPr>
                <p:cNvPr id="85268" name="Oval 229"/>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69" name="Oval 230"/>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70" name="Oval 231"/>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71" name="Oval 232"/>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53" name="Freeform 233"/>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4" name="Freeform 234"/>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5" name="Freeform 235"/>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6" name="Freeform 236"/>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7" name="Freeform 237"/>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8" name="Freeform 238"/>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59" name="Freeform 239"/>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60" name="Freeform 240"/>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61" name="Group 241"/>
              <p:cNvGrpSpPr>
                <a:grpSpLocks/>
              </p:cNvGrpSpPr>
              <p:nvPr/>
            </p:nvGrpSpPr>
            <p:grpSpPr bwMode="auto">
              <a:xfrm>
                <a:off x="4494" y="1402"/>
                <a:ext cx="145" cy="40"/>
                <a:chOff x="4494" y="1402"/>
                <a:chExt cx="145" cy="40"/>
              </a:xfrm>
            </p:grpSpPr>
            <p:sp>
              <p:nvSpPr>
                <p:cNvPr id="85264" name="Oval 242"/>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65" name="Oval 243"/>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66" name="Oval 244"/>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67" name="Oval 245"/>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62" name="Freeform 246"/>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63" name="Freeform 247"/>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5" name="Group 248"/>
            <p:cNvGrpSpPr>
              <a:grpSpLocks/>
            </p:cNvGrpSpPr>
            <p:nvPr/>
          </p:nvGrpSpPr>
          <p:grpSpPr bwMode="auto">
            <a:xfrm rot="-506470">
              <a:off x="2223" y="1864"/>
              <a:ext cx="368" cy="365"/>
              <a:chOff x="4494" y="1296"/>
              <a:chExt cx="147" cy="146"/>
            </a:xfrm>
          </p:grpSpPr>
          <p:sp>
            <p:nvSpPr>
              <p:cNvPr id="85220" name="Freeform 249"/>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1" name="Freeform 250"/>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2" name="Freeform 251"/>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3" name="Freeform 252"/>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4" name="Freeform 253"/>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5" name="Freeform 254"/>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26" name="Group 255"/>
              <p:cNvGrpSpPr>
                <a:grpSpLocks/>
              </p:cNvGrpSpPr>
              <p:nvPr/>
            </p:nvGrpSpPr>
            <p:grpSpPr bwMode="auto">
              <a:xfrm>
                <a:off x="4497" y="1296"/>
                <a:ext cx="144" cy="40"/>
                <a:chOff x="4497" y="1296"/>
                <a:chExt cx="144" cy="40"/>
              </a:xfrm>
            </p:grpSpPr>
            <p:sp>
              <p:nvSpPr>
                <p:cNvPr id="85242" name="Oval 256"/>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43" name="Oval 257"/>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44" name="Oval 258"/>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45" name="Oval 259"/>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27" name="Freeform 260"/>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8" name="Freeform 261"/>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29" name="Freeform 262"/>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30" name="Freeform 263"/>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31" name="Freeform 264"/>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32" name="Freeform 265"/>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33" name="Freeform 266"/>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34" name="Freeform 267"/>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35" name="Group 268"/>
              <p:cNvGrpSpPr>
                <a:grpSpLocks/>
              </p:cNvGrpSpPr>
              <p:nvPr/>
            </p:nvGrpSpPr>
            <p:grpSpPr bwMode="auto">
              <a:xfrm>
                <a:off x="4494" y="1402"/>
                <a:ext cx="145" cy="40"/>
                <a:chOff x="4494" y="1402"/>
                <a:chExt cx="145" cy="40"/>
              </a:xfrm>
            </p:grpSpPr>
            <p:sp>
              <p:nvSpPr>
                <p:cNvPr id="85238" name="Oval 269"/>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39" name="Oval 270"/>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40" name="Oval 271"/>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41" name="Oval 272"/>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36" name="Freeform 273"/>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37" name="Freeform 274"/>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56" name="Group 275"/>
            <p:cNvGrpSpPr>
              <a:grpSpLocks/>
            </p:cNvGrpSpPr>
            <p:nvPr/>
          </p:nvGrpSpPr>
          <p:grpSpPr bwMode="auto">
            <a:xfrm rot="-506470">
              <a:off x="1864" y="1883"/>
              <a:ext cx="368" cy="365"/>
              <a:chOff x="4494" y="1296"/>
              <a:chExt cx="147" cy="146"/>
            </a:xfrm>
          </p:grpSpPr>
          <p:sp>
            <p:nvSpPr>
              <p:cNvPr id="85194" name="Freeform 276"/>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95" name="Freeform 277"/>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96" name="Freeform 278"/>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97" name="Freeform 279"/>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98" name="Freeform 280"/>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99" name="Freeform 281"/>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00" name="Group 282"/>
              <p:cNvGrpSpPr>
                <a:grpSpLocks/>
              </p:cNvGrpSpPr>
              <p:nvPr/>
            </p:nvGrpSpPr>
            <p:grpSpPr bwMode="auto">
              <a:xfrm>
                <a:off x="4497" y="1296"/>
                <a:ext cx="144" cy="40"/>
                <a:chOff x="4497" y="1296"/>
                <a:chExt cx="144" cy="40"/>
              </a:xfrm>
            </p:grpSpPr>
            <p:sp>
              <p:nvSpPr>
                <p:cNvPr id="85216" name="Oval 283"/>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17" name="Oval 284"/>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18" name="Oval 285"/>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19" name="Oval 286"/>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01" name="Freeform 287"/>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2" name="Freeform 288"/>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3" name="Freeform 289"/>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4" name="Freeform 290"/>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5" name="Freeform 291"/>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6" name="Freeform 292"/>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7" name="Freeform 293"/>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08" name="Freeform 294"/>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209" name="Group 295"/>
              <p:cNvGrpSpPr>
                <a:grpSpLocks/>
              </p:cNvGrpSpPr>
              <p:nvPr/>
            </p:nvGrpSpPr>
            <p:grpSpPr bwMode="auto">
              <a:xfrm>
                <a:off x="4494" y="1402"/>
                <a:ext cx="145" cy="40"/>
                <a:chOff x="4494" y="1402"/>
                <a:chExt cx="145" cy="40"/>
              </a:xfrm>
            </p:grpSpPr>
            <p:sp>
              <p:nvSpPr>
                <p:cNvPr id="85212" name="Oval 296"/>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13" name="Oval 297"/>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14" name="Oval 298"/>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215" name="Oval 299"/>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210" name="Freeform 300"/>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211" name="Freeform 301"/>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85057" name="Freeform 302"/>
            <p:cNvSpPr>
              <a:spLocks noChangeAspect="1"/>
            </p:cNvSpPr>
            <p:nvPr/>
          </p:nvSpPr>
          <p:spPr bwMode="auto">
            <a:xfrm rot="-1649985">
              <a:off x="12" y="2190"/>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58" name="Freeform 303"/>
            <p:cNvSpPr>
              <a:spLocks noChangeAspect="1"/>
            </p:cNvSpPr>
            <p:nvPr/>
          </p:nvSpPr>
          <p:spPr bwMode="auto">
            <a:xfrm rot="-1649985">
              <a:off x="46" y="218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59" name="Freeform 304"/>
            <p:cNvSpPr>
              <a:spLocks noChangeAspect="1"/>
            </p:cNvSpPr>
            <p:nvPr/>
          </p:nvSpPr>
          <p:spPr bwMode="auto">
            <a:xfrm rot="-1649985">
              <a:off x="101" y="217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0" name="Freeform 305"/>
            <p:cNvSpPr>
              <a:spLocks noChangeAspect="1"/>
            </p:cNvSpPr>
            <p:nvPr/>
          </p:nvSpPr>
          <p:spPr bwMode="auto">
            <a:xfrm rot="-1649985">
              <a:off x="136" y="2172"/>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1" name="Oval 306"/>
            <p:cNvSpPr>
              <a:spLocks noChangeAspect="1" noChangeArrowheads="1"/>
            </p:cNvSpPr>
            <p:nvPr/>
          </p:nvSpPr>
          <p:spPr bwMode="auto">
            <a:xfrm rot="-449986">
              <a:off x="-28" y="2115"/>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62" name="Oval 307"/>
            <p:cNvSpPr>
              <a:spLocks noChangeAspect="1" noChangeArrowheads="1"/>
            </p:cNvSpPr>
            <p:nvPr/>
          </p:nvSpPr>
          <p:spPr bwMode="auto">
            <a:xfrm rot="-449986">
              <a:off x="62" y="210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63" name="Oval 308"/>
            <p:cNvSpPr>
              <a:spLocks noChangeAspect="1" noChangeArrowheads="1"/>
            </p:cNvSpPr>
            <p:nvPr/>
          </p:nvSpPr>
          <p:spPr bwMode="auto">
            <a:xfrm rot="-449986">
              <a:off x="149" y="2090"/>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64" name="Freeform 309"/>
            <p:cNvSpPr>
              <a:spLocks noChangeAspect="1"/>
            </p:cNvSpPr>
            <p:nvPr/>
          </p:nvSpPr>
          <p:spPr bwMode="auto">
            <a:xfrm rot="-1649985">
              <a:off x="187" y="216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5" name="Freeform 310"/>
            <p:cNvSpPr>
              <a:spLocks noChangeAspect="1"/>
            </p:cNvSpPr>
            <p:nvPr/>
          </p:nvSpPr>
          <p:spPr bwMode="auto">
            <a:xfrm rot="-1649985">
              <a:off x="222" y="215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6" name="Freeform 311"/>
            <p:cNvSpPr>
              <a:spLocks noChangeAspect="1"/>
            </p:cNvSpPr>
            <p:nvPr/>
          </p:nvSpPr>
          <p:spPr bwMode="auto">
            <a:xfrm rot="9150015">
              <a:off x="69" y="229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7" name="Freeform 312"/>
            <p:cNvSpPr>
              <a:spLocks noChangeAspect="1"/>
            </p:cNvSpPr>
            <p:nvPr/>
          </p:nvSpPr>
          <p:spPr bwMode="auto">
            <a:xfrm rot="9150015">
              <a:off x="34" y="2300"/>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8" name="Freeform 313"/>
            <p:cNvSpPr>
              <a:spLocks noChangeAspect="1"/>
            </p:cNvSpPr>
            <p:nvPr/>
          </p:nvSpPr>
          <p:spPr bwMode="auto">
            <a:xfrm rot="9150015">
              <a:off x="160" y="227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69" name="Freeform 314"/>
            <p:cNvSpPr>
              <a:spLocks noChangeAspect="1"/>
            </p:cNvSpPr>
            <p:nvPr/>
          </p:nvSpPr>
          <p:spPr bwMode="auto">
            <a:xfrm rot="9150015">
              <a:off x="125" y="228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70" name="Oval 315"/>
            <p:cNvSpPr>
              <a:spLocks noChangeAspect="1" noChangeArrowheads="1"/>
            </p:cNvSpPr>
            <p:nvPr/>
          </p:nvSpPr>
          <p:spPr bwMode="auto">
            <a:xfrm rot="10350014">
              <a:off x="27" y="2374"/>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71" name="Oval 316"/>
            <p:cNvSpPr>
              <a:spLocks noChangeAspect="1" noChangeArrowheads="1"/>
            </p:cNvSpPr>
            <p:nvPr/>
          </p:nvSpPr>
          <p:spPr bwMode="auto">
            <a:xfrm rot="10350014">
              <a:off x="118" y="2359"/>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72" name="Oval 317"/>
            <p:cNvSpPr>
              <a:spLocks noChangeAspect="1" noChangeArrowheads="1"/>
            </p:cNvSpPr>
            <p:nvPr/>
          </p:nvSpPr>
          <p:spPr bwMode="auto">
            <a:xfrm rot="10350014">
              <a:off x="208" y="2347"/>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73" name="Freeform 318"/>
            <p:cNvSpPr>
              <a:spLocks noChangeAspect="1"/>
            </p:cNvSpPr>
            <p:nvPr/>
          </p:nvSpPr>
          <p:spPr bwMode="auto">
            <a:xfrm rot="9150015">
              <a:off x="249" y="2267"/>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74" name="Freeform 319"/>
            <p:cNvSpPr>
              <a:spLocks noChangeAspect="1"/>
            </p:cNvSpPr>
            <p:nvPr/>
          </p:nvSpPr>
          <p:spPr bwMode="auto">
            <a:xfrm rot="9150015">
              <a:off x="215" y="227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075" name="Group 320"/>
            <p:cNvGrpSpPr>
              <a:grpSpLocks/>
            </p:cNvGrpSpPr>
            <p:nvPr/>
          </p:nvGrpSpPr>
          <p:grpSpPr bwMode="auto">
            <a:xfrm rot="-806517">
              <a:off x="262" y="2042"/>
              <a:ext cx="368" cy="365"/>
              <a:chOff x="4494" y="1296"/>
              <a:chExt cx="147" cy="146"/>
            </a:xfrm>
          </p:grpSpPr>
          <p:sp>
            <p:nvSpPr>
              <p:cNvPr id="85168" name="Freeform 321"/>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69" name="Freeform 322"/>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0" name="Freeform 323"/>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1" name="Freeform 324"/>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2" name="Freeform 325"/>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3" name="Freeform 326"/>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174" name="Group 327"/>
              <p:cNvGrpSpPr>
                <a:grpSpLocks/>
              </p:cNvGrpSpPr>
              <p:nvPr/>
            </p:nvGrpSpPr>
            <p:grpSpPr bwMode="auto">
              <a:xfrm>
                <a:off x="4497" y="1296"/>
                <a:ext cx="144" cy="40"/>
                <a:chOff x="4497" y="1296"/>
                <a:chExt cx="144" cy="40"/>
              </a:xfrm>
            </p:grpSpPr>
            <p:sp>
              <p:nvSpPr>
                <p:cNvPr id="85190" name="Oval 328"/>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91" name="Oval 329"/>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92" name="Oval 330"/>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93" name="Oval 331"/>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175" name="Freeform 332"/>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6" name="Freeform 333"/>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7" name="Freeform 334"/>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8" name="Freeform 335"/>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79" name="Freeform 336"/>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80" name="Freeform 337"/>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81" name="Freeform 338"/>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82" name="Freeform 339"/>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183" name="Group 340"/>
              <p:cNvGrpSpPr>
                <a:grpSpLocks/>
              </p:cNvGrpSpPr>
              <p:nvPr/>
            </p:nvGrpSpPr>
            <p:grpSpPr bwMode="auto">
              <a:xfrm>
                <a:off x="4494" y="1402"/>
                <a:ext cx="145" cy="40"/>
                <a:chOff x="4494" y="1402"/>
                <a:chExt cx="145" cy="40"/>
              </a:xfrm>
            </p:grpSpPr>
            <p:sp>
              <p:nvSpPr>
                <p:cNvPr id="85186" name="Oval 341"/>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87" name="Oval 342"/>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88" name="Oval 343"/>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89" name="Oval 344"/>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184" name="Freeform 345"/>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85" name="Freeform 346"/>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76" name="Group 347"/>
            <p:cNvGrpSpPr>
              <a:grpSpLocks/>
            </p:cNvGrpSpPr>
            <p:nvPr/>
          </p:nvGrpSpPr>
          <p:grpSpPr bwMode="auto">
            <a:xfrm rot="-806517">
              <a:off x="618" y="1994"/>
              <a:ext cx="368" cy="365"/>
              <a:chOff x="4494" y="1296"/>
              <a:chExt cx="147" cy="146"/>
            </a:xfrm>
          </p:grpSpPr>
          <p:sp>
            <p:nvSpPr>
              <p:cNvPr id="85142" name="Freeform 348"/>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43" name="Freeform 349"/>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44" name="Freeform 350"/>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45" name="Freeform 351"/>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46" name="Freeform 352"/>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47" name="Freeform 353"/>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148" name="Group 354"/>
              <p:cNvGrpSpPr>
                <a:grpSpLocks/>
              </p:cNvGrpSpPr>
              <p:nvPr/>
            </p:nvGrpSpPr>
            <p:grpSpPr bwMode="auto">
              <a:xfrm>
                <a:off x="4497" y="1296"/>
                <a:ext cx="144" cy="40"/>
                <a:chOff x="4497" y="1296"/>
                <a:chExt cx="144" cy="40"/>
              </a:xfrm>
            </p:grpSpPr>
            <p:sp>
              <p:nvSpPr>
                <p:cNvPr id="85164" name="Oval 355"/>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65" name="Oval 356"/>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66" name="Oval 357"/>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67" name="Oval 358"/>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149" name="Freeform 359"/>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0" name="Freeform 360"/>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1" name="Freeform 361"/>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2" name="Freeform 362"/>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3" name="Freeform 363"/>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4" name="Freeform 364"/>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5" name="Freeform 365"/>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6" name="Freeform 366"/>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157" name="Group 367"/>
              <p:cNvGrpSpPr>
                <a:grpSpLocks/>
              </p:cNvGrpSpPr>
              <p:nvPr/>
            </p:nvGrpSpPr>
            <p:grpSpPr bwMode="auto">
              <a:xfrm>
                <a:off x="4494" y="1402"/>
                <a:ext cx="145" cy="40"/>
                <a:chOff x="4494" y="1402"/>
                <a:chExt cx="145" cy="40"/>
              </a:xfrm>
            </p:grpSpPr>
            <p:sp>
              <p:nvSpPr>
                <p:cNvPr id="85160" name="Oval 368"/>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61" name="Oval 369"/>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62" name="Oval 370"/>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63" name="Oval 371"/>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158" name="Freeform 372"/>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59" name="Freeform 373"/>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5077" name="Group 374"/>
            <p:cNvGrpSpPr>
              <a:grpSpLocks/>
            </p:cNvGrpSpPr>
            <p:nvPr/>
          </p:nvGrpSpPr>
          <p:grpSpPr bwMode="auto">
            <a:xfrm rot="-581199">
              <a:off x="1505" y="1905"/>
              <a:ext cx="368" cy="365"/>
              <a:chOff x="4494" y="1296"/>
              <a:chExt cx="147" cy="146"/>
            </a:xfrm>
          </p:grpSpPr>
          <p:sp>
            <p:nvSpPr>
              <p:cNvPr id="85116" name="Freeform 375"/>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7" name="Freeform 376"/>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8" name="Freeform 377"/>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9" name="Freeform 378"/>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0" name="Freeform 379"/>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1" name="Freeform 380"/>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122" name="Group 381"/>
              <p:cNvGrpSpPr>
                <a:grpSpLocks/>
              </p:cNvGrpSpPr>
              <p:nvPr/>
            </p:nvGrpSpPr>
            <p:grpSpPr bwMode="auto">
              <a:xfrm>
                <a:off x="4497" y="1296"/>
                <a:ext cx="144" cy="40"/>
                <a:chOff x="4497" y="1296"/>
                <a:chExt cx="144" cy="40"/>
              </a:xfrm>
            </p:grpSpPr>
            <p:sp>
              <p:nvSpPr>
                <p:cNvPr id="85138" name="Oval 382"/>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39" name="Oval 383"/>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40" name="Oval 384"/>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41" name="Oval 385"/>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123" name="Freeform 386"/>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4" name="Freeform 387"/>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5" name="Freeform 388"/>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6" name="Freeform 389"/>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7" name="Freeform 390"/>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8" name="Freeform 391"/>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29" name="Freeform 392"/>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30" name="Freeform 393"/>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131" name="Group 394"/>
              <p:cNvGrpSpPr>
                <a:grpSpLocks/>
              </p:cNvGrpSpPr>
              <p:nvPr/>
            </p:nvGrpSpPr>
            <p:grpSpPr bwMode="auto">
              <a:xfrm>
                <a:off x="4494" y="1402"/>
                <a:ext cx="145" cy="40"/>
                <a:chOff x="4494" y="1402"/>
                <a:chExt cx="145" cy="40"/>
              </a:xfrm>
            </p:grpSpPr>
            <p:sp>
              <p:nvSpPr>
                <p:cNvPr id="85134" name="Oval 395"/>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35" name="Oval 396"/>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36" name="Oval 397"/>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37" name="Oval 398"/>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132" name="Freeform 399"/>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33" name="Freeform 400"/>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85078" name="Freeform 401"/>
            <p:cNvSpPr>
              <a:spLocks noChangeAspect="1"/>
            </p:cNvSpPr>
            <p:nvPr/>
          </p:nvSpPr>
          <p:spPr bwMode="auto">
            <a:xfrm rot="-1387097">
              <a:off x="1346" y="201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79" name="Freeform 402"/>
            <p:cNvSpPr>
              <a:spLocks noChangeAspect="1"/>
            </p:cNvSpPr>
            <p:nvPr/>
          </p:nvSpPr>
          <p:spPr bwMode="auto">
            <a:xfrm rot="-1387097">
              <a:off x="1380" y="2012"/>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80" name="Oval 403"/>
            <p:cNvSpPr>
              <a:spLocks noChangeAspect="1" noChangeArrowheads="1"/>
            </p:cNvSpPr>
            <p:nvPr/>
          </p:nvSpPr>
          <p:spPr bwMode="auto">
            <a:xfrm rot="-187098">
              <a:off x="1312" y="194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81" name="Oval 404"/>
            <p:cNvSpPr>
              <a:spLocks noChangeAspect="1" noChangeArrowheads="1"/>
            </p:cNvSpPr>
            <p:nvPr/>
          </p:nvSpPr>
          <p:spPr bwMode="auto">
            <a:xfrm rot="-187098">
              <a:off x="1400" y="1934"/>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82" name="Freeform 405"/>
            <p:cNvSpPr>
              <a:spLocks noChangeAspect="1"/>
            </p:cNvSpPr>
            <p:nvPr/>
          </p:nvSpPr>
          <p:spPr bwMode="auto">
            <a:xfrm rot="-1387097">
              <a:off x="1433" y="200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83" name="Freeform 406"/>
            <p:cNvSpPr>
              <a:spLocks noChangeAspect="1"/>
            </p:cNvSpPr>
            <p:nvPr/>
          </p:nvSpPr>
          <p:spPr bwMode="auto">
            <a:xfrm rot="-1387097">
              <a:off x="1468" y="200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84" name="Freeform 407"/>
            <p:cNvSpPr>
              <a:spLocks noChangeAspect="1"/>
            </p:cNvSpPr>
            <p:nvPr/>
          </p:nvSpPr>
          <p:spPr bwMode="auto">
            <a:xfrm rot="9412903">
              <a:off x="1396" y="212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85" name="Freeform 408"/>
            <p:cNvSpPr>
              <a:spLocks noChangeAspect="1"/>
            </p:cNvSpPr>
            <p:nvPr/>
          </p:nvSpPr>
          <p:spPr bwMode="auto">
            <a:xfrm rot="9412903">
              <a:off x="1361" y="212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086" name="Group 409"/>
            <p:cNvGrpSpPr>
              <a:grpSpLocks/>
            </p:cNvGrpSpPr>
            <p:nvPr/>
          </p:nvGrpSpPr>
          <p:grpSpPr bwMode="auto">
            <a:xfrm>
              <a:off x="1131" y="1946"/>
              <a:ext cx="218" cy="340"/>
              <a:chOff x="1131" y="1623"/>
              <a:chExt cx="218" cy="340"/>
            </a:xfrm>
          </p:grpSpPr>
          <p:sp>
            <p:nvSpPr>
              <p:cNvPr id="85104" name="Freeform 410"/>
              <p:cNvSpPr>
                <a:spLocks noChangeAspect="1"/>
              </p:cNvSpPr>
              <p:nvPr/>
            </p:nvSpPr>
            <p:spPr bwMode="auto">
              <a:xfrm rot="-1387097">
                <a:off x="1165" y="170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5" name="Freeform 411"/>
              <p:cNvSpPr>
                <a:spLocks noChangeAspect="1"/>
              </p:cNvSpPr>
              <p:nvPr/>
            </p:nvSpPr>
            <p:spPr bwMode="auto">
              <a:xfrm rot="-1387097">
                <a:off x="1200" y="169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6" name="Freeform 412"/>
              <p:cNvSpPr>
                <a:spLocks noChangeAspect="1"/>
              </p:cNvSpPr>
              <p:nvPr/>
            </p:nvSpPr>
            <p:spPr bwMode="auto">
              <a:xfrm rot="-1387097">
                <a:off x="1255" y="169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7" name="Freeform 413"/>
              <p:cNvSpPr>
                <a:spLocks noChangeAspect="1"/>
              </p:cNvSpPr>
              <p:nvPr/>
            </p:nvSpPr>
            <p:spPr bwMode="auto">
              <a:xfrm rot="-1387097">
                <a:off x="1290" y="169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8" name="Oval 414"/>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09" name="Oval 415"/>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10" name="Freeform 416"/>
              <p:cNvSpPr>
                <a:spLocks noChangeAspect="1"/>
              </p:cNvSpPr>
              <p:nvPr/>
            </p:nvSpPr>
            <p:spPr bwMode="auto">
              <a:xfrm rot="9412903">
                <a:off x="1216" y="181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1" name="Freeform 417"/>
              <p:cNvSpPr>
                <a:spLocks noChangeAspect="1"/>
              </p:cNvSpPr>
              <p:nvPr/>
            </p:nvSpPr>
            <p:spPr bwMode="auto">
              <a:xfrm rot="9412903">
                <a:off x="1181" y="181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2" name="Freeform 418"/>
              <p:cNvSpPr>
                <a:spLocks noChangeAspect="1"/>
              </p:cNvSpPr>
              <p:nvPr/>
            </p:nvSpPr>
            <p:spPr bwMode="auto">
              <a:xfrm rot="9412903">
                <a:off x="1304" y="180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3" name="Freeform 419"/>
              <p:cNvSpPr>
                <a:spLocks noChangeAspect="1"/>
              </p:cNvSpPr>
              <p:nvPr/>
            </p:nvSpPr>
            <p:spPr bwMode="auto">
              <a:xfrm rot="9412903">
                <a:off x="1269" y="180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14" name="Oval 420"/>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15" name="Oval 421"/>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5087" name="Oval 422"/>
            <p:cNvSpPr>
              <a:spLocks noChangeAspect="1" noChangeArrowheads="1"/>
            </p:cNvSpPr>
            <p:nvPr/>
          </p:nvSpPr>
          <p:spPr bwMode="auto">
            <a:xfrm rot="10612902">
              <a:off x="1349" y="2201"/>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88" name="Oval 423"/>
            <p:cNvSpPr>
              <a:spLocks noChangeAspect="1" noChangeArrowheads="1"/>
            </p:cNvSpPr>
            <p:nvPr/>
          </p:nvSpPr>
          <p:spPr bwMode="auto">
            <a:xfrm rot="10612902">
              <a:off x="1439" y="2196"/>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89" name="Freeform 424"/>
            <p:cNvSpPr>
              <a:spLocks noChangeAspect="1"/>
            </p:cNvSpPr>
            <p:nvPr/>
          </p:nvSpPr>
          <p:spPr bwMode="auto">
            <a:xfrm rot="9412903">
              <a:off x="1486" y="211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90" name="Freeform 425"/>
            <p:cNvSpPr>
              <a:spLocks noChangeAspect="1"/>
            </p:cNvSpPr>
            <p:nvPr/>
          </p:nvSpPr>
          <p:spPr bwMode="auto">
            <a:xfrm rot="9412903">
              <a:off x="1452" y="211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5091" name="Group 426"/>
            <p:cNvGrpSpPr>
              <a:grpSpLocks/>
            </p:cNvGrpSpPr>
            <p:nvPr/>
          </p:nvGrpSpPr>
          <p:grpSpPr bwMode="auto">
            <a:xfrm rot="-201987">
              <a:off x="958" y="1965"/>
              <a:ext cx="218" cy="340"/>
              <a:chOff x="1131" y="1623"/>
              <a:chExt cx="218" cy="340"/>
            </a:xfrm>
          </p:grpSpPr>
          <p:sp>
            <p:nvSpPr>
              <p:cNvPr id="85092" name="Freeform 427"/>
              <p:cNvSpPr>
                <a:spLocks noChangeAspect="1"/>
              </p:cNvSpPr>
              <p:nvPr/>
            </p:nvSpPr>
            <p:spPr bwMode="auto">
              <a:xfrm rot="-1387097">
                <a:off x="1165" y="170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93" name="Freeform 428"/>
              <p:cNvSpPr>
                <a:spLocks noChangeAspect="1"/>
              </p:cNvSpPr>
              <p:nvPr/>
            </p:nvSpPr>
            <p:spPr bwMode="auto">
              <a:xfrm rot="-1387097">
                <a:off x="1200" y="169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94" name="Freeform 429"/>
              <p:cNvSpPr>
                <a:spLocks noChangeAspect="1"/>
              </p:cNvSpPr>
              <p:nvPr/>
            </p:nvSpPr>
            <p:spPr bwMode="auto">
              <a:xfrm rot="-1387097">
                <a:off x="1255" y="169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95" name="Freeform 430"/>
              <p:cNvSpPr>
                <a:spLocks noChangeAspect="1"/>
              </p:cNvSpPr>
              <p:nvPr/>
            </p:nvSpPr>
            <p:spPr bwMode="auto">
              <a:xfrm rot="-1387097">
                <a:off x="1290" y="169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96" name="Oval 431"/>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97" name="Oval 432"/>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098" name="Freeform 433"/>
              <p:cNvSpPr>
                <a:spLocks noChangeAspect="1"/>
              </p:cNvSpPr>
              <p:nvPr/>
            </p:nvSpPr>
            <p:spPr bwMode="auto">
              <a:xfrm rot="9412903">
                <a:off x="1216" y="181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099" name="Freeform 434"/>
              <p:cNvSpPr>
                <a:spLocks noChangeAspect="1"/>
              </p:cNvSpPr>
              <p:nvPr/>
            </p:nvSpPr>
            <p:spPr bwMode="auto">
              <a:xfrm rot="9412903">
                <a:off x="1181" y="181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0" name="Freeform 435"/>
              <p:cNvSpPr>
                <a:spLocks noChangeAspect="1"/>
              </p:cNvSpPr>
              <p:nvPr/>
            </p:nvSpPr>
            <p:spPr bwMode="auto">
              <a:xfrm rot="9412903">
                <a:off x="1304" y="180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1" name="Freeform 436"/>
              <p:cNvSpPr>
                <a:spLocks noChangeAspect="1"/>
              </p:cNvSpPr>
              <p:nvPr/>
            </p:nvSpPr>
            <p:spPr bwMode="auto">
              <a:xfrm rot="9412903">
                <a:off x="1269" y="180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5102" name="Oval 437"/>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5103" name="Oval 438"/>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grpSp>
      <p:sp>
        <p:nvSpPr>
          <p:cNvPr id="84996" name="Rectangle 439"/>
          <p:cNvSpPr>
            <a:spLocks noGrp="1" noChangeArrowheads="1"/>
          </p:cNvSpPr>
          <p:nvPr>
            <p:ph type="title"/>
          </p:nvPr>
        </p:nvSpPr>
        <p:spPr/>
        <p:txBody>
          <a:bodyPr>
            <a:normAutofit/>
          </a:bodyPr>
          <a:lstStyle/>
          <a:p>
            <a:pPr eaLnBrk="1" hangingPunct="1"/>
            <a:r>
              <a:rPr lang="en-US" sz="3600" dirty="0" err="1" smtClean="0">
                <a:latin typeface="Arial" charset="0"/>
                <a:cs typeface="Arial" charset="0"/>
              </a:rPr>
              <a:t>Bevacizumab</a:t>
            </a:r>
            <a:r>
              <a:rPr lang="en-US" sz="3600" dirty="0" smtClean="0">
                <a:latin typeface="Arial" charset="0"/>
                <a:cs typeface="Arial" charset="0"/>
              </a:rPr>
              <a:t>: </a:t>
            </a:r>
            <a:r>
              <a:rPr lang="en-US" sz="3600" dirty="0" err="1">
                <a:latin typeface="Arial" charset="0"/>
                <a:cs typeface="Arial" charset="0"/>
              </a:rPr>
              <a:t>Mecanismo</a:t>
            </a:r>
            <a:r>
              <a:rPr lang="en-US" sz="3600" dirty="0">
                <a:latin typeface="Arial" charset="0"/>
                <a:cs typeface="Arial" charset="0"/>
              </a:rPr>
              <a:t> de </a:t>
            </a:r>
            <a:r>
              <a:rPr lang="en-US" sz="3600" dirty="0" err="1">
                <a:latin typeface="Arial" charset="0"/>
                <a:cs typeface="Arial" charset="0"/>
              </a:rPr>
              <a:t>Acción</a:t>
            </a:r>
            <a:endParaRPr lang="en-US" sz="3600" dirty="0">
              <a:latin typeface="Arial" charset="0"/>
              <a:cs typeface="Arial" charset="0"/>
            </a:endParaRPr>
          </a:p>
        </p:txBody>
      </p:sp>
      <p:grpSp>
        <p:nvGrpSpPr>
          <p:cNvPr id="84997" name="Group 440"/>
          <p:cNvGrpSpPr>
            <a:grpSpLocks/>
          </p:cNvGrpSpPr>
          <p:nvPr/>
        </p:nvGrpSpPr>
        <p:grpSpPr bwMode="auto">
          <a:xfrm>
            <a:off x="4511675" y="4702175"/>
            <a:ext cx="344488" cy="304800"/>
            <a:chOff x="2986" y="3157"/>
            <a:chExt cx="217" cy="192"/>
          </a:xfrm>
        </p:grpSpPr>
        <p:sp>
          <p:nvSpPr>
            <p:cNvPr id="85042" name="Line 441"/>
            <p:cNvSpPr>
              <a:spLocks noChangeAspect="1" noChangeShapeType="1"/>
            </p:cNvSpPr>
            <p:nvPr/>
          </p:nvSpPr>
          <p:spPr bwMode="auto">
            <a:xfrm flipV="1">
              <a:off x="2986" y="3253"/>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5043" name="Oval 442"/>
            <p:cNvSpPr>
              <a:spLocks noChangeAspect="1" noChangeArrowheads="1"/>
            </p:cNvSpPr>
            <p:nvPr/>
          </p:nvSpPr>
          <p:spPr bwMode="auto">
            <a:xfrm>
              <a:off x="3045" y="3196"/>
              <a:ext cx="124"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85044" name="Text Box 443"/>
            <p:cNvSpPr txBox="1">
              <a:spLocks noChangeAspect="1" noChangeArrowheads="1"/>
            </p:cNvSpPr>
            <p:nvPr/>
          </p:nvSpPr>
          <p:spPr bwMode="auto">
            <a:xfrm>
              <a:off x="3012" y="3157"/>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84998" name="Group 444"/>
          <p:cNvGrpSpPr>
            <a:grpSpLocks/>
          </p:cNvGrpSpPr>
          <p:nvPr/>
        </p:nvGrpSpPr>
        <p:grpSpPr bwMode="auto">
          <a:xfrm>
            <a:off x="4510088" y="4497388"/>
            <a:ext cx="346075" cy="304800"/>
            <a:chOff x="2985" y="3028"/>
            <a:chExt cx="218" cy="192"/>
          </a:xfrm>
        </p:grpSpPr>
        <p:sp>
          <p:nvSpPr>
            <p:cNvPr id="85039" name="Line 445"/>
            <p:cNvSpPr>
              <a:spLocks noChangeAspect="1" noChangeShapeType="1"/>
            </p:cNvSpPr>
            <p:nvPr/>
          </p:nvSpPr>
          <p:spPr bwMode="auto">
            <a:xfrm flipV="1">
              <a:off x="2985" y="3123"/>
              <a:ext cx="82" cy="1"/>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5040" name="Oval 446"/>
            <p:cNvSpPr>
              <a:spLocks noChangeAspect="1" noChangeArrowheads="1"/>
            </p:cNvSpPr>
            <p:nvPr/>
          </p:nvSpPr>
          <p:spPr bwMode="auto">
            <a:xfrm>
              <a:off x="3045" y="3067"/>
              <a:ext cx="124"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85041" name="Text Box 447"/>
            <p:cNvSpPr txBox="1">
              <a:spLocks noChangeAspect="1" noChangeArrowheads="1"/>
            </p:cNvSpPr>
            <p:nvPr/>
          </p:nvSpPr>
          <p:spPr bwMode="auto">
            <a:xfrm>
              <a:off x="3012" y="3028"/>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84999" name="Group 448"/>
          <p:cNvGrpSpPr>
            <a:grpSpLocks/>
          </p:cNvGrpSpPr>
          <p:nvPr/>
        </p:nvGrpSpPr>
        <p:grpSpPr bwMode="auto">
          <a:xfrm>
            <a:off x="3957638" y="4633913"/>
            <a:ext cx="352425" cy="304800"/>
            <a:chOff x="2619" y="3114"/>
            <a:chExt cx="222" cy="192"/>
          </a:xfrm>
        </p:grpSpPr>
        <p:sp>
          <p:nvSpPr>
            <p:cNvPr id="85036" name="Line 449"/>
            <p:cNvSpPr>
              <a:spLocks noChangeAspect="1" noChangeShapeType="1"/>
            </p:cNvSpPr>
            <p:nvPr/>
          </p:nvSpPr>
          <p:spPr bwMode="auto">
            <a:xfrm flipV="1">
              <a:off x="2759" y="3210"/>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5037" name="Oval 450"/>
            <p:cNvSpPr>
              <a:spLocks noChangeAspect="1" noChangeArrowheads="1"/>
            </p:cNvSpPr>
            <p:nvPr/>
          </p:nvSpPr>
          <p:spPr bwMode="auto">
            <a:xfrm>
              <a:off x="2646" y="3153"/>
              <a:ext cx="125"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85038" name="Text Box 451"/>
            <p:cNvSpPr txBox="1">
              <a:spLocks noChangeAspect="1" noChangeArrowheads="1"/>
            </p:cNvSpPr>
            <p:nvPr/>
          </p:nvSpPr>
          <p:spPr bwMode="auto">
            <a:xfrm>
              <a:off x="2619" y="3114"/>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85000" name="Group 452"/>
          <p:cNvGrpSpPr>
            <a:grpSpLocks/>
          </p:cNvGrpSpPr>
          <p:nvPr/>
        </p:nvGrpSpPr>
        <p:grpSpPr bwMode="auto">
          <a:xfrm>
            <a:off x="3959225" y="4446588"/>
            <a:ext cx="349250" cy="304800"/>
            <a:chOff x="2619" y="2978"/>
            <a:chExt cx="220" cy="192"/>
          </a:xfrm>
        </p:grpSpPr>
        <p:grpSp>
          <p:nvGrpSpPr>
            <p:cNvPr id="85032" name="Group 453"/>
            <p:cNvGrpSpPr>
              <a:grpSpLocks/>
            </p:cNvGrpSpPr>
            <p:nvPr/>
          </p:nvGrpSpPr>
          <p:grpSpPr bwMode="auto">
            <a:xfrm>
              <a:off x="2646" y="3016"/>
              <a:ext cx="193" cy="113"/>
              <a:chOff x="2646" y="3008"/>
              <a:chExt cx="193" cy="113"/>
            </a:xfrm>
          </p:grpSpPr>
          <p:sp>
            <p:nvSpPr>
              <p:cNvPr id="85034" name="Line 454"/>
              <p:cNvSpPr>
                <a:spLocks noChangeAspect="1" noChangeShapeType="1"/>
              </p:cNvSpPr>
              <p:nvPr/>
            </p:nvSpPr>
            <p:spPr bwMode="auto">
              <a:xfrm flipV="1">
                <a:off x="2757" y="3065"/>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5035" name="Oval 455"/>
              <p:cNvSpPr>
                <a:spLocks noChangeAspect="1" noChangeArrowheads="1"/>
              </p:cNvSpPr>
              <p:nvPr/>
            </p:nvSpPr>
            <p:spPr bwMode="auto">
              <a:xfrm>
                <a:off x="2646" y="3008"/>
                <a:ext cx="125"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grpSp>
        <p:sp>
          <p:nvSpPr>
            <p:cNvPr id="85033" name="Text Box 456"/>
            <p:cNvSpPr txBox="1">
              <a:spLocks noChangeAspect="1" noChangeArrowheads="1"/>
            </p:cNvSpPr>
            <p:nvPr/>
          </p:nvSpPr>
          <p:spPr bwMode="auto">
            <a:xfrm>
              <a:off x="2619" y="2978"/>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sp>
        <p:nvSpPr>
          <p:cNvPr id="85001" name="Line 457"/>
          <p:cNvSpPr>
            <a:spLocks noChangeAspect="1" noChangeShapeType="1"/>
          </p:cNvSpPr>
          <p:nvPr/>
        </p:nvSpPr>
        <p:spPr bwMode="auto">
          <a:xfrm flipV="1">
            <a:off x="4325938" y="3238500"/>
            <a:ext cx="9525" cy="16891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216522" name="Oval 458"/>
          <p:cNvSpPr>
            <a:spLocks noChangeAspect="1" noChangeArrowheads="1"/>
          </p:cNvSpPr>
          <p:nvPr/>
        </p:nvSpPr>
        <p:spPr bwMode="auto">
          <a:xfrm>
            <a:off x="4202113" y="4062413"/>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23" name="Rectangle 459"/>
          <p:cNvSpPr>
            <a:spLocks noChangeAspect="1" noChangeArrowheads="1"/>
          </p:cNvSpPr>
          <p:nvPr/>
        </p:nvSpPr>
        <p:spPr bwMode="auto">
          <a:xfrm>
            <a:off x="4240213" y="4530725"/>
            <a:ext cx="184150" cy="119063"/>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6524" name="Rectangle 460"/>
          <p:cNvSpPr>
            <a:spLocks noChangeAspect="1" noChangeArrowheads="1"/>
          </p:cNvSpPr>
          <p:nvPr/>
        </p:nvSpPr>
        <p:spPr bwMode="auto">
          <a:xfrm>
            <a:off x="4240213" y="4727575"/>
            <a:ext cx="184150" cy="117475"/>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6525" name="Oval 461"/>
          <p:cNvSpPr>
            <a:spLocks noChangeAspect="1" noChangeArrowheads="1"/>
          </p:cNvSpPr>
          <p:nvPr/>
        </p:nvSpPr>
        <p:spPr bwMode="auto">
          <a:xfrm>
            <a:off x="4202113" y="387826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26" name="Oval 462"/>
          <p:cNvSpPr>
            <a:spLocks noChangeAspect="1" noChangeArrowheads="1"/>
          </p:cNvSpPr>
          <p:nvPr/>
        </p:nvSpPr>
        <p:spPr bwMode="auto">
          <a:xfrm>
            <a:off x="4202113" y="369411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27" name="Oval 463"/>
          <p:cNvSpPr>
            <a:spLocks noChangeAspect="1" noChangeArrowheads="1"/>
          </p:cNvSpPr>
          <p:nvPr/>
        </p:nvSpPr>
        <p:spPr bwMode="auto">
          <a:xfrm>
            <a:off x="4202113" y="351155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28" name="Oval 464"/>
          <p:cNvSpPr>
            <a:spLocks noChangeAspect="1" noChangeArrowheads="1"/>
          </p:cNvSpPr>
          <p:nvPr/>
        </p:nvSpPr>
        <p:spPr bwMode="auto">
          <a:xfrm>
            <a:off x="4202113" y="332740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29" name="Oval 465"/>
          <p:cNvSpPr>
            <a:spLocks noChangeAspect="1" noChangeArrowheads="1"/>
          </p:cNvSpPr>
          <p:nvPr/>
        </p:nvSpPr>
        <p:spPr bwMode="auto">
          <a:xfrm>
            <a:off x="4202113" y="314483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85010" name="Line 466"/>
          <p:cNvSpPr>
            <a:spLocks noChangeAspect="1" noChangeShapeType="1"/>
          </p:cNvSpPr>
          <p:nvPr/>
        </p:nvSpPr>
        <p:spPr bwMode="auto">
          <a:xfrm flipV="1">
            <a:off x="4470400" y="3311525"/>
            <a:ext cx="9525" cy="16795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216531" name="Oval 467"/>
          <p:cNvSpPr>
            <a:spLocks noChangeAspect="1" noChangeArrowheads="1"/>
          </p:cNvSpPr>
          <p:nvPr/>
        </p:nvSpPr>
        <p:spPr bwMode="auto">
          <a:xfrm>
            <a:off x="4344988" y="4125913"/>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32" name="Rectangle 468"/>
          <p:cNvSpPr>
            <a:spLocks noChangeAspect="1" noChangeArrowheads="1"/>
          </p:cNvSpPr>
          <p:nvPr/>
        </p:nvSpPr>
        <p:spPr bwMode="auto">
          <a:xfrm>
            <a:off x="4383088" y="4591050"/>
            <a:ext cx="184150" cy="119063"/>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6533" name="Rectangle 469"/>
          <p:cNvSpPr>
            <a:spLocks noChangeAspect="1" noChangeArrowheads="1"/>
          </p:cNvSpPr>
          <p:nvPr/>
        </p:nvSpPr>
        <p:spPr bwMode="auto">
          <a:xfrm>
            <a:off x="4383088" y="4795838"/>
            <a:ext cx="184150" cy="117475"/>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6534" name="Oval 470"/>
          <p:cNvSpPr>
            <a:spLocks noChangeAspect="1" noChangeArrowheads="1"/>
          </p:cNvSpPr>
          <p:nvPr/>
        </p:nvSpPr>
        <p:spPr bwMode="auto">
          <a:xfrm>
            <a:off x="4344988" y="394176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35" name="Oval 471"/>
          <p:cNvSpPr>
            <a:spLocks noChangeAspect="1" noChangeArrowheads="1"/>
          </p:cNvSpPr>
          <p:nvPr/>
        </p:nvSpPr>
        <p:spPr bwMode="auto">
          <a:xfrm>
            <a:off x="4344988" y="375761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36" name="Oval 472"/>
          <p:cNvSpPr>
            <a:spLocks noChangeAspect="1" noChangeArrowheads="1"/>
          </p:cNvSpPr>
          <p:nvPr/>
        </p:nvSpPr>
        <p:spPr bwMode="auto">
          <a:xfrm>
            <a:off x="4344988" y="357505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37" name="Oval 473"/>
          <p:cNvSpPr>
            <a:spLocks noChangeAspect="1" noChangeArrowheads="1"/>
          </p:cNvSpPr>
          <p:nvPr/>
        </p:nvSpPr>
        <p:spPr bwMode="auto">
          <a:xfrm>
            <a:off x="4344988" y="339090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6538" name="Oval 474"/>
          <p:cNvSpPr>
            <a:spLocks noChangeAspect="1" noChangeArrowheads="1"/>
          </p:cNvSpPr>
          <p:nvPr/>
        </p:nvSpPr>
        <p:spPr bwMode="auto">
          <a:xfrm>
            <a:off x="4344988" y="320833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grpSp>
        <p:nvGrpSpPr>
          <p:cNvPr id="85492" name="Group 475"/>
          <p:cNvGrpSpPr>
            <a:grpSpLocks/>
          </p:cNvGrpSpPr>
          <p:nvPr/>
        </p:nvGrpSpPr>
        <p:grpSpPr bwMode="auto">
          <a:xfrm>
            <a:off x="773113" y="2219325"/>
            <a:ext cx="1435100" cy="542925"/>
            <a:chOff x="475" y="1367"/>
            <a:chExt cx="904" cy="342"/>
          </a:xfrm>
        </p:grpSpPr>
        <p:sp>
          <p:nvSpPr>
            <p:cNvPr id="85030" name="AutoShape 476"/>
            <p:cNvSpPr>
              <a:spLocks noChangeAspect="1" noChangeArrowheads="1"/>
            </p:cNvSpPr>
            <p:nvPr/>
          </p:nvSpPr>
          <p:spPr bwMode="auto">
            <a:xfrm>
              <a:off x="1024" y="1367"/>
              <a:ext cx="355" cy="342"/>
            </a:xfrm>
            <a:prstGeom prst="hexagon">
              <a:avLst>
                <a:gd name="adj" fmla="val 25950"/>
                <a:gd name="vf" fmla="val 115470"/>
              </a:avLst>
            </a:prstGeom>
            <a:gradFill rotWithShape="1">
              <a:gsLst>
                <a:gs pos="0">
                  <a:srgbClr val="FFFF00"/>
                </a:gs>
                <a:gs pos="100000">
                  <a:srgbClr val="767600"/>
                </a:gs>
              </a:gsLst>
              <a:path path="shape">
                <a:fillToRect l="50000" t="50000" r="50000" b="50000"/>
              </a:path>
            </a:gradFill>
            <a:ln w="9525">
              <a:miter lim="800000"/>
              <a:headEnd/>
              <a:tailEnd/>
            </a:ln>
            <a:scene3d>
              <a:camera prst="legacyObliqueRight">
                <a:rot lat="300000" lon="20399980" rev="0"/>
              </a:camera>
              <a:lightRig rig="legacyFlat2" dir="b"/>
            </a:scene3d>
            <a:sp3d extrusionH="163500" prstMaterial="legacyPlastic">
              <a:bevelT w="13500" h="13500" prst="angle"/>
              <a:bevelB w="13500" h="13500" prst="angle"/>
              <a:extrusionClr>
                <a:srgbClr val="FFFF00"/>
              </a:extrusionClr>
            </a:sp3d>
          </p:spPr>
          <p:txBody>
            <a:bodyPr wrap="none" anchor="ctr">
              <a:flatTx/>
            </a:bodyPr>
            <a:lstStyle/>
            <a:p>
              <a:endParaRPr lang="es-ES"/>
            </a:p>
          </p:txBody>
        </p:sp>
        <p:sp>
          <p:nvSpPr>
            <p:cNvPr id="85031" name="Text Box 477"/>
            <p:cNvSpPr txBox="1">
              <a:spLocks noChangeArrowheads="1"/>
            </p:cNvSpPr>
            <p:nvPr/>
          </p:nvSpPr>
          <p:spPr bwMode="auto">
            <a:xfrm>
              <a:off x="475" y="1439"/>
              <a:ext cx="5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VEGF</a:t>
              </a:r>
            </a:p>
          </p:txBody>
        </p:sp>
      </p:grpSp>
      <p:grpSp>
        <p:nvGrpSpPr>
          <p:cNvPr id="85493" name="Group 478"/>
          <p:cNvGrpSpPr>
            <a:grpSpLocks/>
          </p:cNvGrpSpPr>
          <p:nvPr/>
        </p:nvGrpSpPr>
        <p:grpSpPr bwMode="auto">
          <a:xfrm>
            <a:off x="6499225" y="1984375"/>
            <a:ext cx="2017713" cy="858838"/>
            <a:chOff x="4094" y="1244"/>
            <a:chExt cx="1271" cy="541"/>
          </a:xfrm>
        </p:grpSpPr>
        <p:sp>
          <p:nvSpPr>
            <p:cNvPr id="85022" name="Text Box 479"/>
            <p:cNvSpPr txBox="1">
              <a:spLocks noChangeArrowheads="1"/>
            </p:cNvSpPr>
            <p:nvPr/>
          </p:nvSpPr>
          <p:spPr bwMode="auto">
            <a:xfrm>
              <a:off x="4329" y="1244"/>
              <a:ext cx="10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Bevacizumab</a:t>
              </a:r>
            </a:p>
          </p:txBody>
        </p:sp>
        <p:grpSp>
          <p:nvGrpSpPr>
            <p:cNvPr id="85023" name="Group 480"/>
            <p:cNvGrpSpPr>
              <a:grpSpLocks/>
            </p:cNvGrpSpPr>
            <p:nvPr/>
          </p:nvGrpSpPr>
          <p:grpSpPr bwMode="auto">
            <a:xfrm>
              <a:off x="4094" y="1456"/>
              <a:ext cx="643" cy="329"/>
              <a:chOff x="3260" y="1354"/>
              <a:chExt cx="643" cy="329"/>
            </a:xfrm>
          </p:grpSpPr>
          <p:sp>
            <p:nvSpPr>
              <p:cNvPr id="85024" name="AutoShape 481"/>
              <p:cNvSpPr>
                <a:spLocks noChangeArrowheads="1"/>
              </p:cNvSpPr>
              <p:nvPr/>
            </p:nvSpPr>
            <p:spPr bwMode="auto">
              <a:xfrm rot="2138264" flipV="1">
                <a:off x="3260" y="1390"/>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85025" name="AutoShape 482"/>
              <p:cNvSpPr>
                <a:spLocks noChangeArrowheads="1"/>
              </p:cNvSpPr>
              <p:nvPr/>
            </p:nvSpPr>
            <p:spPr bwMode="auto">
              <a:xfrm rot="2138264" flipV="1">
                <a:off x="3292" y="1354"/>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nvGrpSpPr>
              <p:cNvPr id="85026" name="Group 483"/>
              <p:cNvGrpSpPr>
                <a:grpSpLocks/>
              </p:cNvGrpSpPr>
              <p:nvPr/>
            </p:nvGrpSpPr>
            <p:grpSpPr bwMode="auto">
              <a:xfrm rot="-4648627">
                <a:off x="3272" y="1524"/>
                <a:ext cx="254" cy="63"/>
                <a:chOff x="3414" y="1809"/>
                <a:chExt cx="254" cy="63"/>
              </a:xfrm>
            </p:grpSpPr>
            <p:sp>
              <p:nvSpPr>
                <p:cNvPr id="85028" name="AutoShape 484"/>
                <p:cNvSpPr>
                  <a:spLocks noChangeArrowheads="1"/>
                </p:cNvSpPr>
                <p:nvPr/>
              </p:nvSpPr>
              <p:spPr bwMode="auto">
                <a:xfrm rot="2138264" flipV="1">
                  <a:off x="3414" y="1845"/>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85029" name="AutoShape 485"/>
                <p:cNvSpPr>
                  <a:spLocks noChangeArrowheads="1"/>
                </p:cNvSpPr>
                <p:nvPr/>
              </p:nvSpPr>
              <p:spPr bwMode="auto">
                <a:xfrm rot="2138264" flipV="1">
                  <a:off x="3446" y="1809"/>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sp>
            <p:nvSpPr>
              <p:cNvPr id="85027" name="AutoShape 486"/>
              <p:cNvSpPr>
                <a:spLocks noChangeArrowheads="1"/>
              </p:cNvSpPr>
              <p:nvPr/>
            </p:nvSpPr>
            <p:spPr bwMode="auto">
              <a:xfrm>
                <a:off x="3443" y="1419"/>
                <a:ext cx="460" cy="9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grpSp>
      <p:pic>
        <p:nvPicPr>
          <p:cNvPr id="85021" name="8 Imagen" descr="MLMSignature0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6451600"/>
            <a:ext cx="642938"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058131"/>
      </p:ext>
    </p:extLst>
  </p:cSld>
  <p:clrMapOvr>
    <a:masterClrMapping/>
  </p:clrMapOvr>
  <p:transition xmlns:p14="http://schemas.microsoft.com/office/powerpoint/2010/main" advClick="0" advTm="0"/>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nodeType="afterEffect">
                                  <p:stCondLst>
                                    <p:cond delay="0"/>
                                  </p:stCondLst>
                                  <p:childTnLst>
                                    <p:animMotion origin="layout" path="M -8.33333E-7 4.44444E-6 L 0.1967 0.03958 " pathEditMode="relative" rAng="0" ptsTypes="AA">
                                      <p:cBhvr>
                                        <p:cTn id="6" dur="2000" fill="hold"/>
                                        <p:tgtEl>
                                          <p:spTgt spid="85492"/>
                                        </p:tgtEl>
                                        <p:attrNameLst>
                                          <p:attrName>ppt_x</p:attrName>
                                          <p:attrName>ppt_y</p:attrName>
                                        </p:attrNameLst>
                                      </p:cBhvr>
                                      <p:rCtr x="9826" y="1968"/>
                                    </p:animMotion>
                                  </p:childTnLst>
                                </p:cTn>
                              </p:par>
                              <p:par>
                                <p:cTn id="7" presetID="35" presetClass="path" presetSubtype="0" accel="50000" decel="50000" fill="hold" nodeType="withEffect">
                                  <p:stCondLst>
                                    <p:cond delay="0"/>
                                  </p:stCondLst>
                                  <p:childTnLst>
                                    <p:animMotion origin="layout" path="M 3.05556E-6 -2.96296E-6 L -0.28993 0.04213 " pathEditMode="relative" rAng="0" ptsTypes="AA">
                                      <p:cBhvr>
                                        <p:cTn id="8" dur="2000" fill="hold"/>
                                        <p:tgtEl>
                                          <p:spTgt spid="85493"/>
                                        </p:tgtEl>
                                        <p:attrNameLst>
                                          <p:attrName>ppt_x</p:attrName>
                                          <p:attrName>ppt_y</p:attrName>
                                        </p:attrNameLst>
                                      </p:cBhvr>
                                      <p:rCtr x="-14497" y="21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552700" y="2260600"/>
            <a:ext cx="3294063" cy="858838"/>
            <a:chOff x="1620" y="1424"/>
            <a:chExt cx="2075" cy="541"/>
          </a:xfrm>
        </p:grpSpPr>
        <p:grpSp>
          <p:nvGrpSpPr>
            <p:cNvPr id="87518" name="Group 3"/>
            <p:cNvGrpSpPr>
              <a:grpSpLocks/>
            </p:cNvGrpSpPr>
            <p:nvPr/>
          </p:nvGrpSpPr>
          <p:grpSpPr bwMode="auto">
            <a:xfrm>
              <a:off x="1620" y="1561"/>
              <a:ext cx="904" cy="342"/>
              <a:chOff x="475" y="1367"/>
              <a:chExt cx="904" cy="342"/>
            </a:xfrm>
          </p:grpSpPr>
          <p:sp>
            <p:nvSpPr>
              <p:cNvPr id="87528" name="AutoShape 4"/>
              <p:cNvSpPr>
                <a:spLocks noChangeAspect="1" noChangeArrowheads="1"/>
              </p:cNvSpPr>
              <p:nvPr/>
            </p:nvSpPr>
            <p:spPr bwMode="auto">
              <a:xfrm>
                <a:off x="1024" y="1367"/>
                <a:ext cx="355" cy="342"/>
              </a:xfrm>
              <a:prstGeom prst="hexagon">
                <a:avLst>
                  <a:gd name="adj" fmla="val 25950"/>
                  <a:gd name="vf" fmla="val 115470"/>
                </a:avLst>
              </a:prstGeom>
              <a:gradFill rotWithShape="1">
                <a:gsLst>
                  <a:gs pos="0">
                    <a:srgbClr val="FFFF00"/>
                  </a:gs>
                  <a:gs pos="100000">
                    <a:srgbClr val="767600"/>
                  </a:gs>
                </a:gsLst>
                <a:path path="shape">
                  <a:fillToRect l="50000" t="50000" r="50000" b="50000"/>
                </a:path>
              </a:gradFill>
              <a:ln w="9525">
                <a:miter lim="800000"/>
                <a:headEnd/>
                <a:tailEnd/>
              </a:ln>
              <a:scene3d>
                <a:camera prst="legacyObliqueRight">
                  <a:rot lat="300000" lon="20399980" rev="0"/>
                </a:camera>
                <a:lightRig rig="legacyFlat2" dir="b"/>
              </a:scene3d>
              <a:sp3d extrusionH="163500" prstMaterial="legacyPlastic">
                <a:bevelT w="13500" h="13500" prst="angle"/>
                <a:bevelB w="13500" h="13500" prst="angle"/>
                <a:extrusionClr>
                  <a:srgbClr val="FFFF00"/>
                </a:extrusionClr>
              </a:sp3d>
            </p:spPr>
            <p:txBody>
              <a:bodyPr wrap="none" anchor="ctr">
                <a:flatTx/>
              </a:bodyPr>
              <a:lstStyle/>
              <a:p>
                <a:endParaRPr lang="es-ES"/>
              </a:p>
            </p:txBody>
          </p:sp>
          <p:sp>
            <p:nvSpPr>
              <p:cNvPr id="87529" name="Text Box 5"/>
              <p:cNvSpPr txBox="1">
                <a:spLocks noChangeArrowheads="1"/>
              </p:cNvSpPr>
              <p:nvPr/>
            </p:nvSpPr>
            <p:spPr bwMode="auto">
              <a:xfrm>
                <a:off x="475" y="1439"/>
                <a:ext cx="5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VEGF</a:t>
                </a:r>
              </a:p>
            </p:txBody>
          </p:sp>
        </p:grpSp>
        <p:grpSp>
          <p:nvGrpSpPr>
            <p:cNvPr id="87519" name="Group 6"/>
            <p:cNvGrpSpPr>
              <a:grpSpLocks/>
            </p:cNvGrpSpPr>
            <p:nvPr/>
          </p:nvGrpSpPr>
          <p:grpSpPr bwMode="auto">
            <a:xfrm>
              <a:off x="2424" y="1424"/>
              <a:ext cx="1271" cy="541"/>
              <a:chOff x="4094" y="1244"/>
              <a:chExt cx="1271" cy="541"/>
            </a:xfrm>
          </p:grpSpPr>
          <p:sp>
            <p:nvSpPr>
              <p:cNvPr id="87520" name="Text Box 7"/>
              <p:cNvSpPr txBox="1">
                <a:spLocks noChangeArrowheads="1"/>
              </p:cNvSpPr>
              <p:nvPr/>
            </p:nvSpPr>
            <p:spPr bwMode="auto">
              <a:xfrm>
                <a:off x="4329" y="1244"/>
                <a:ext cx="10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b="1"/>
                  <a:t>Bevacizumab</a:t>
                </a:r>
              </a:p>
            </p:txBody>
          </p:sp>
          <p:grpSp>
            <p:nvGrpSpPr>
              <p:cNvPr id="87521" name="Group 8"/>
              <p:cNvGrpSpPr>
                <a:grpSpLocks/>
              </p:cNvGrpSpPr>
              <p:nvPr/>
            </p:nvGrpSpPr>
            <p:grpSpPr bwMode="auto">
              <a:xfrm>
                <a:off x="4094" y="1456"/>
                <a:ext cx="643" cy="329"/>
                <a:chOff x="3260" y="1354"/>
                <a:chExt cx="643" cy="329"/>
              </a:xfrm>
            </p:grpSpPr>
            <p:sp>
              <p:nvSpPr>
                <p:cNvPr id="87522" name="AutoShape 9"/>
                <p:cNvSpPr>
                  <a:spLocks noChangeArrowheads="1"/>
                </p:cNvSpPr>
                <p:nvPr/>
              </p:nvSpPr>
              <p:spPr bwMode="auto">
                <a:xfrm rot="2138264" flipV="1">
                  <a:off x="3260" y="1390"/>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87523" name="AutoShape 10"/>
                <p:cNvSpPr>
                  <a:spLocks noChangeArrowheads="1"/>
                </p:cNvSpPr>
                <p:nvPr/>
              </p:nvSpPr>
              <p:spPr bwMode="auto">
                <a:xfrm rot="2138264" flipV="1">
                  <a:off x="3292" y="1354"/>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nvGrpSpPr>
                <p:cNvPr id="87524" name="Group 11"/>
                <p:cNvGrpSpPr>
                  <a:grpSpLocks/>
                </p:cNvGrpSpPr>
                <p:nvPr/>
              </p:nvGrpSpPr>
              <p:grpSpPr bwMode="auto">
                <a:xfrm rot="-4648627">
                  <a:off x="3272" y="1524"/>
                  <a:ext cx="254" cy="63"/>
                  <a:chOff x="3414" y="1809"/>
                  <a:chExt cx="254" cy="63"/>
                </a:xfrm>
              </p:grpSpPr>
              <p:sp>
                <p:nvSpPr>
                  <p:cNvPr id="87526" name="AutoShape 12"/>
                  <p:cNvSpPr>
                    <a:spLocks noChangeArrowheads="1"/>
                  </p:cNvSpPr>
                  <p:nvPr/>
                </p:nvSpPr>
                <p:spPr bwMode="auto">
                  <a:xfrm rot="2138264" flipV="1">
                    <a:off x="3414" y="1845"/>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sp>
                <p:nvSpPr>
                  <p:cNvPr id="87527" name="AutoShape 13"/>
                  <p:cNvSpPr>
                    <a:spLocks noChangeArrowheads="1"/>
                  </p:cNvSpPr>
                  <p:nvPr/>
                </p:nvSpPr>
                <p:spPr bwMode="auto">
                  <a:xfrm rot="2138264" flipV="1">
                    <a:off x="3446" y="1809"/>
                    <a:ext cx="222" cy="2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sp>
              <p:nvSpPr>
                <p:cNvPr id="87525" name="AutoShape 14"/>
                <p:cNvSpPr>
                  <a:spLocks noChangeArrowheads="1"/>
                </p:cNvSpPr>
                <p:nvPr/>
              </p:nvSpPr>
              <p:spPr bwMode="auto">
                <a:xfrm>
                  <a:off x="3443" y="1419"/>
                  <a:ext cx="460" cy="97"/>
                </a:xfrm>
                <a:prstGeom prst="flowChartAlternateProcess">
                  <a:avLst/>
                </a:prstGeom>
                <a:gradFill rotWithShape="1">
                  <a:gsLst>
                    <a:gs pos="0">
                      <a:srgbClr val="470018"/>
                    </a:gs>
                    <a:gs pos="50000">
                      <a:srgbClr val="990033"/>
                    </a:gs>
                    <a:gs pos="100000">
                      <a:srgbClr val="47001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grpSp>
      </p:grpSp>
      <p:sp>
        <p:nvSpPr>
          <p:cNvPr id="87043" name="Rectangle 15"/>
          <p:cNvSpPr>
            <a:spLocks noChangeArrowheads="1"/>
          </p:cNvSpPr>
          <p:nvPr/>
        </p:nvSpPr>
        <p:spPr bwMode="auto">
          <a:xfrm>
            <a:off x="-4763" y="4330700"/>
            <a:ext cx="9144001" cy="1965325"/>
          </a:xfrm>
          <a:prstGeom prst="rect">
            <a:avLst/>
          </a:prstGeom>
          <a:gradFill rotWithShape="1">
            <a:gsLst>
              <a:gs pos="0">
                <a:srgbClr val="996600">
                  <a:alpha val="50000"/>
                </a:srgbClr>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s-ES"/>
          </a:p>
        </p:txBody>
      </p:sp>
      <p:grpSp>
        <p:nvGrpSpPr>
          <p:cNvPr id="87044" name="Group 16"/>
          <p:cNvGrpSpPr>
            <a:grpSpLocks/>
          </p:cNvGrpSpPr>
          <p:nvPr/>
        </p:nvGrpSpPr>
        <p:grpSpPr bwMode="auto">
          <a:xfrm>
            <a:off x="-111125" y="4013200"/>
            <a:ext cx="9323388" cy="782638"/>
            <a:chOff x="-28" y="1852"/>
            <a:chExt cx="5815" cy="595"/>
          </a:xfrm>
        </p:grpSpPr>
        <p:sp>
          <p:nvSpPr>
            <p:cNvPr id="87083" name="Freeform 17"/>
            <p:cNvSpPr>
              <a:spLocks/>
            </p:cNvSpPr>
            <p:nvPr/>
          </p:nvSpPr>
          <p:spPr bwMode="auto">
            <a:xfrm>
              <a:off x="0" y="2033"/>
              <a:ext cx="5772" cy="250"/>
            </a:xfrm>
            <a:custGeom>
              <a:avLst/>
              <a:gdLst>
                <a:gd name="T0" fmla="*/ 0 w 5772"/>
                <a:gd name="T1" fmla="*/ 0 h 1078"/>
                <a:gd name="T2" fmla="*/ 2796 w 5772"/>
                <a:gd name="T3" fmla="*/ 0 h 1078"/>
                <a:gd name="T4" fmla="*/ 5772 w 5772"/>
                <a:gd name="T5" fmla="*/ 0 h 1078"/>
                <a:gd name="T6" fmla="*/ 0 60000 65536"/>
                <a:gd name="T7" fmla="*/ 0 60000 65536"/>
                <a:gd name="T8" fmla="*/ 0 60000 65536"/>
                <a:gd name="T9" fmla="*/ 0 w 5772"/>
                <a:gd name="T10" fmla="*/ 0 h 1078"/>
                <a:gd name="T11" fmla="*/ 5772 w 5772"/>
                <a:gd name="T12" fmla="*/ 1078 h 1078"/>
              </a:gdLst>
              <a:ahLst/>
              <a:cxnLst>
                <a:cxn ang="T6">
                  <a:pos x="T0" y="T1"/>
                </a:cxn>
                <a:cxn ang="T7">
                  <a:pos x="T2" y="T3"/>
                </a:cxn>
                <a:cxn ang="T8">
                  <a:pos x="T4" y="T5"/>
                </a:cxn>
              </a:cxnLst>
              <a:rect l="T9" t="T10" r="T11" b="T12"/>
              <a:pathLst>
                <a:path w="5772" h="1078">
                  <a:moveTo>
                    <a:pt x="0" y="1078"/>
                  </a:moveTo>
                  <a:cubicBezTo>
                    <a:pt x="917" y="573"/>
                    <a:pt x="1834" y="68"/>
                    <a:pt x="2796" y="34"/>
                  </a:cubicBezTo>
                  <a:cubicBezTo>
                    <a:pt x="3758" y="0"/>
                    <a:pt x="5276" y="734"/>
                    <a:pt x="5772" y="874"/>
                  </a:cubicBezTo>
                </a:path>
              </a:pathLst>
            </a:custGeom>
            <a:noFill/>
            <a:ln w="355600">
              <a:solidFill>
                <a:srgbClr val="FFCC99"/>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084" name="Group 18"/>
            <p:cNvGrpSpPr>
              <a:grpSpLocks/>
            </p:cNvGrpSpPr>
            <p:nvPr/>
          </p:nvGrpSpPr>
          <p:grpSpPr bwMode="auto">
            <a:xfrm rot="-206451">
              <a:off x="2927" y="1859"/>
              <a:ext cx="368" cy="365"/>
              <a:chOff x="4494" y="1296"/>
              <a:chExt cx="147" cy="146"/>
            </a:xfrm>
          </p:grpSpPr>
          <p:sp>
            <p:nvSpPr>
              <p:cNvPr id="87492" name="Freeform 19"/>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93" name="Freeform 20"/>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94" name="Freeform 21"/>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95" name="Freeform 22"/>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96" name="Freeform 23"/>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97" name="Freeform 24"/>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98" name="Group 25"/>
              <p:cNvGrpSpPr>
                <a:grpSpLocks/>
              </p:cNvGrpSpPr>
              <p:nvPr/>
            </p:nvGrpSpPr>
            <p:grpSpPr bwMode="auto">
              <a:xfrm>
                <a:off x="4497" y="1296"/>
                <a:ext cx="144" cy="40"/>
                <a:chOff x="4497" y="1296"/>
                <a:chExt cx="144" cy="40"/>
              </a:xfrm>
            </p:grpSpPr>
            <p:sp>
              <p:nvSpPr>
                <p:cNvPr id="87514" name="Oval 26"/>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515" name="Oval 27"/>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516" name="Oval 28"/>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517" name="Oval 29"/>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99" name="Freeform 30"/>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0" name="Freeform 31"/>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1" name="Freeform 32"/>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2" name="Freeform 33"/>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3" name="Freeform 34"/>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4" name="Freeform 35"/>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5" name="Freeform 36"/>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6" name="Freeform 37"/>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507" name="Group 38"/>
              <p:cNvGrpSpPr>
                <a:grpSpLocks/>
              </p:cNvGrpSpPr>
              <p:nvPr/>
            </p:nvGrpSpPr>
            <p:grpSpPr bwMode="auto">
              <a:xfrm>
                <a:off x="4494" y="1402"/>
                <a:ext cx="145" cy="40"/>
                <a:chOff x="4494" y="1402"/>
                <a:chExt cx="145" cy="40"/>
              </a:xfrm>
            </p:grpSpPr>
            <p:sp>
              <p:nvSpPr>
                <p:cNvPr id="87510" name="Oval 39"/>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511" name="Oval 40"/>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512" name="Oval 41"/>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513" name="Oval 42"/>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508" name="Freeform 43"/>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509" name="Freeform 44"/>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85" name="Group 45"/>
            <p:cNvGrpSpPr>
              <a:grpSpLocks/>
            </p:cNvGrpSpPr>
            <p:nvPr/>
          </p:nvGrpSpPr>
          <p:grpSpPr bwMode="auto">
            <a:xfrm rot="-150099">
              <a:off x="4358" y="1946"/>
              <a:ext cx="368" cy="365"/>
              <a:chOff x="4494" y="1296"/>
              <a:chExt cx="147" cy="146"/>
            </a:xfrm>
          </p:grpSpPr>
          <p:sp>
            <p:nvSpPr>
              <p:cNvPr id="87466" name="Freeform 46"/>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67" name="Freeform 47"/>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68" name="Freeform 48"/>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69" name="Freeform 49"/>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0" name="Freeform 50"/>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1" name="Freeform 51"/>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72" name="Group 52"/>
              <p:cNvGrpSpPr>
                <a:grpSpLocks/>
              </p:cNvGrpSpPr>
              <p:nvPr/>
            </p:nvGrpSpPr>
            <p:grpSpPr bwMode="auto">
              <a:xfrm>
                <a:off x="4497" y="1296"/>
                <a:ext cx="144" cy="40"/>
                <a:chOff x="4497" y="1296"/>
                <a:chExt cx="144" cy="40"/>
              </a:xfrm>
            </p:grpSpPr>
            <p:sp>
              <p:nvSpPr>
                <p:cNvPr id="87488" name="Oval 53"/>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89" name="Oval 54"/>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90" name="Oval 55"/>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91" name="Oval 56"/>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73" name="Freeform 57"/>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4" name="Freeform 58"/>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5" name="Freeform 59"/>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6" name="Freeform 60"/>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7" name="Freeform 61"/>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8" name="Freeform 62"/>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79" name="Freeform 63"/>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80" name="Freeform 64"/>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81" name="Group 65"/>
              <p:cNvGrpSpPr>
                <a:grpSpLocks/>
              </p:cNvGrpSpPr>
              <p:nvPr/>
            </p:nvGrpSpPr>
            <p:grpSpPr bwMode="auto">
              <a:xfrm>
                <a:off x="4494" y="1402"/>
                <a:ext cx="145" cy="40"/>
                <a:chOff x="4494" y="1402"/>
                <a:chExt cx="145" cy="40"/>
              </a:xfrm>
            </p:grpSpPr>
            <p:sp>
              <p:nvSpPr>
                <p:cNvPr id="87484" name="Oval 66"/>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85" name="Oval 67"/>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86" name="Oval 68"/>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87" name="Oval 69"/>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82" name="Freeform 70"/>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83" name="Freeform 71"/>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86" name="Group 72"/>
            <p:cNvGrpSpPr>
              <a:grpSpLocks/>
            </p:cNvGrpSpPr>
            <p:nvPr/>
          </p:nvGrpSpPr>
          <p:grpSpPr bwMode="auto">
            <a:xfrm rot="-150099">
              <a:off x="4717" y="1971"/>
              <a:ext cx="368" cy="365"/>
              <a:chOff x="4494" y="1296"/>
              <a:chExt cx="147" cy="146"/>
            </a:xfrm>
          </p:grpSpPr>
          <p:sp>
            <p:nvSpPr>
              <p:cNvPr id="87440" name="Freeform 73"/>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1" name="Freeform 74"/>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2" name="Freeform 75"/>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3" name="Freeform 76"/>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4" name="Freeform 77"/>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5" name="Freeform 78"/>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46" name="Group 79"/>
              <p:cNvGrpSpPr>
                <a:grpSpLocks/>
              </p:cNvGrpSpPr>
              <p:nvPr/>
            </p:nvGrpSpPr>
            <p:grpSpPr bwMode="auto">
              <a:xfrm>
                <a:off x="4497" y="1296"/>
                <a:ext cx="144" cy="40"/>
                <a:chOff x="4497" y="1296"/>
                <a:chExt cx="144" cy="40"/>
              </a:xfrm>
            </p:grpSpPr>
            <p:sp>
              <p:nvSpPr>
                <p:cNvPr id="87462" name="Oval 80"/>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63" name="Oval 81"/>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64" name="Oval 82"/>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65" name="Oval 83"/>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47" name="Freeform 84"/>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8" name="Freeform 85"/>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49" name="Freeform 86"/>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50" name="Freeform 87"/>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51" name="Freeform 88"/>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52" name="Freeform 89"/>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53" name="Freeform 90"/>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54" name="Freeform 91"/>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55" name="Group 92"/>
              <p:cNvGrpSpPr>
                <a:grpSpLocks/>
              </p:cNvGrpSpPr>
              <p:nvPr/>
            </p:nvGrpSpPr>
            <p:grpSpPr bwMode="auto">
              <a:xfrm>
                <a:off x="4494" y="1402"/>
                <a:ext cx="145" cy="40"/>
                <a:chOff x="4494" y="1402"/>
                <a:chExt cx="145" cy="40"/>
              </a:xfrm>
            </p:grpSpPr>
            <p:sp>
              <p:nvSpPr>
                <p:cNvPr id="87458" name="Oval 93"/>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59" name="Oval 94"/>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60" name="Oval 95"/>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61" name="Oval 96"/>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56" name="Freeform 97"/>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57" name="Freeform 98"/>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87" name="Group 99"/>
            <p:cNvGrpSpPr>
              <a:grpSpLocks/>
            </p:cNvGrpSpPr>
            <p:nvPr/>
          </p:nvGrpSpPr>
          <p:grpSpPr bwMode="auto">
            <a:xfrm>
              <a:off x="5419" y="2034"/>
              <a:ext cx="368" cy="365"/>
              <a:chOff x="4494" y="1296"/>
              <a:chExt cx="147" cy="146"/>
            </a:xfrm>
          </p:grpSpPr>
          <p:sp>
            <p:nvSpPr>
              <p:cNvPr id="87414" name="Freeform 100"/>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15" name="Freeform 101"/>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16" name="Freeform 102"/>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17" name="Freeform 103"/>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18" name="Freeform 104"/>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19" name="Freeform 105"/>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20" name="Group 106"/>
              <p:cNvGrpSpPr>
                <a:grpSpLocks/>
              </p:cNvGrpSpPr>
              <p:nvPr/>
            </p:nvGrpSpPr>
            <p:grpSpPr bwMode="auto">
              <a:xfrm>
                <a:off x="4497" y="1296"/>
                <a:ext cx="144" cy="40"/>
                <a:chOff x="4497" y="1296"/>
                <a:chExt cx="144" cy="40"/>
              </a:xfrm>
            </p:grpSpPr>
            <p:sp>
              <p:nvSpPr>
                <p:cNvPr id="87436" name="Oval 107"/>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37" name="Oval 108"/>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38" name="Oval 109"/>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39" name="Oval 110"/>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21" name="Freeform 111"/>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2" name="Freeform 112"/>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3" name="Freeform 113"/>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4" name="Freeform 114"/>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5" name="Freeform 115"/>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6" name="Freeform 116"/>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7" name="Freeform 117"/>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28" name="Freeform 118"/>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29" name="Group 119"/>
              <p:cNvGrpSpPr>
                <a:grpSpLocks/>
              </p:cNvGrpSpPr>
              <p:nvPr/>
            </p:nvGrpSpPr>
            <p:grpSpPr bwMode="auto">
              <a:xfrm>
                <a:off x="4494" y="1402"/>
                <a:ext cx="145" cy="40"/>
                <a:chOff x="4494" y="1402"/>
                <a:chExt cx="145" cy="40"/>
              </a:xfrm>
            </p:grpSpPr>
            <p:sp>
              <p:nvSpPr>
                <p:cNvPr id="87432" name="Oval 120"/>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33" name="Oval 121"/>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34" name="Oval 122"/>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35" name="Oval 123"/>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30" name="Freeform 124"/>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31" name="Freeform 125"/>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88" name="Group 126"/>
            <p:cNvGrpSpPr>
              <a:grpSpLocks/>
            </p:cNvGrpSpPr>
            <p:nvPr/>
          </p:nvGrpSpPr>
          <p:grpSpPr bwMode="auto">
            <a:xfrm>
              <a:off x="5070" y="1996"/>
              <a:ext cx="368" cy="365"/>
              <a:chOff x="4494" y="1296"/>
              <a:chExt cx="147" cy="146"/>
            </a:xfrm>
          </p:grpSpPr>
          <p:sp>
            <p:nvSpPr>
              <p:cNvPr id="87388" name="Freeform 127"/>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89" name="Freeform 128"/>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0" name="Freeform 129"/>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1" name="Freeform 130"/>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2" name="Freeform 131"/>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3" name="Freeform 132"/>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94" name="Group 133"/>
              <p:cNvGrpSpPr>
                <a:grpSpLocks/>
              </p:cNvGrpSpPr>
              <p:nvPr/>
            </p:nvGrpSpPr>
            <p:grpSpPr bwMode="auto">
              <a:xfrm>
                <a:off x="4497" y="1296"/>
                <a:ext cx="144" cy="40"/>
                <a:chOff x="4497" y="1296"/>
                <a:chExt cx="144" cy="40"/>
              </a:xfrm>
            </p:grpSpPr>
            <p:sp>
              <p:nvSpPr>
                <p:cNvPr id="87410" name="Oval 134"/>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11" name="Oval 135"/>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12" name="Oval 136"/>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13" name="Oval 137"/>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95" name="Freeform 138"/>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6" name="Freeform 139"/>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7" name="Freeform 140"/>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8" name="Freeform 141"/>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99" name="Freeform 142"/>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00" name="Freeform 143"/>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01" name="Freeform 144"/>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02" name="Freeform 145"/>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403" name="Group 146"/>
              <p:cNvGrpSpPr>
                <a:grpSpLocks/>
              </p:cNvGrpSpPr>
              <p:nvPr/>
            </p:nvGrpSpPr>
            <p:grpSpPr bwMode="auto">
              <a:xfrm>
                <a:off x="4494" y="1402"/>
                <a:ext cx="145" cy="40"/>
                <a:chOff x="4494" y="1402"/>
                <a:chExt cx="145" cy="40"/>
              </a:xfrm>
            </p:grpSpPr>
            <p:sp>
              <p:nvSpPr>
                <p:cNvPr id="87406" name="Oval 147"/>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07" name="Oval 148"/>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08" name="Oval 149"/>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409" name="Oval 150"/>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404" name="Freeform 151"/>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405" name="Freeform 152"/>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89" name="Group 153"/>
            <p:cNvGrpSpPr>
              <a:grpSpLocks/>
            </p:cNvGrpSpPr>
            <p:nvPr/>
          </p:nvGrpSpPr>
          <p:grpSpPr bwMode="auto">
            <a:xfrm rot="-150099">
              <a:off x="3282" y="1872"/>
              <a:ext cx="368" cy="365"/>
              <a:chOff x="4494" y="1296"/>
              <a:chExt cx="147" cy="146"/>
            </a:xfrm>
          </p:grpSpPr>
          <p:sp>
            <p:nvSpPr>
              <p:cNvPr id="87362" name="Freeform 154"/>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63" name="Freeform 155"/>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64" name="Freeform 156"/>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65" name="Freeform 157"/>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66" name="Freeform 158"/>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67" name="Freeform 159"/>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68" name="Group 160"/>
              <p:cNvGrpSpPr>
                <a:grpSpLocks/>
              </p:cNvGrpSpPr>
              <p:nvPr/>
            </p:nvGrpSpPr>
            <p:grpSpPr bwMode="auto">
              <a:xfrm>
                <a:off x="4497" y="1296"/>
                <a:ext cx="144" cy="40"/>
                <a:chOff x="4497" y="1296"/>
                <a:chExt cx="144" cy="40"/>
              </a:xfrm>
            </p:grpSpPr>
            <p:sp>
              <p:nvSpPr>
                <p:cNvPr id="87384" name="Oval 161"/>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85" name="Oval 162"/>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86" name="Oval 163"/>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87" name="Oval 164"/>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69" name="Freeform 165"/>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0" name="Freeform 166"/>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1" name="Freeform 167"/>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2" name="Freeform 168"/>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3" name="Freeform 169"/>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4" name="Freeform 170"/>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5" name="Freeform 171"/>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6" name="Freeform 172"/>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77" name="Group 173"/>
              <p:cNvGrpSpPr>
                <a:grpSpLocks/>
              </p:cNvGrpSpPr>
              <p:nvPr/>
            </p:nvGrpSpPr>
            <p:grpSpPr bwMode="auto">
              <a:xfrm>
                <a:off x="4494" y="1402"/>
                <a:ext cx="145" cy="40"/>
                <a:chOff x="4494" y="1402"/>
                <a:chExt cx="145" cy="40"/>
              </a:xfrm>
            </p:grpSpPr>
            <p:sp>
              <p:nvSpPr>
                <p:cNvPr id="87380" name="Oval 174"/>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81" name="Oval 175"/>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82" name="Oval 176"/>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83" name="Oval 177"/>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78" name="Freeform 178"/>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79" name="Freeform 179"/>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90" name="Group 180"/>
            <p:cNvGrpSpPr>
              <a:grpSpLocks/>
            </p:cNvGrpSpPr>
            <p:nvPr/>
          </p:nvGrpSpPr>
          <p:grpSpPr bwMode="auto">
            <a:xfrm rot="-150099">
              <a:off x="3638" y="1894"/>
              <a:ext cx="368" cy="365"/>
              <a:chOff x="4494" y="1296"/>
              <a:chExt cx="147" cy="146"/>
            </a:xfrm>
          </p:grpSpPr>
          <p:sp>
            <p:nvSpPr>
              <p:cNvPr id="87336" name="Freeform 181"/>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37" name="Freeform 182"/>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38" name="Freeform 183"/>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39" name="Freeform 184"/>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0" name="Freeform 185"/>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1" name="Freeform 186"/>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42" name="Group 187"/>
              <p:cNvGrpSpPr>
                <a:grpSpLocks/>
              </p:cNvGrpSpPr>
              <p:nvPr/>
            </p:nvGrpSpPr>
            <p:grpSpPr bwMode="auto">
              <a:xfrm>
                <a:off x="4497" y="1296"/>
                <a:ext cx="144" cy="40"/>
                <a:chOff x="4497" y="1296"/>
                <a:chExt cx="144" cy="40"/>
              </a:xfrm>
            </p:grpSpPr>
            <p:sp>
              <p:nvSpPr>
                <p:cNvPr id="87358" name="Oval 188"/>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59" name="Oval 189"/>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60" name="Oval 190"/>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61" name="Oval 191"/>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43" name="Freeform 192"/>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4" name="Freeform 193"/>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5" name="Freeform 194"/>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6" name="Freeform 195"/>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7" name="Freeform 196"/>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8" name="Freeform 197"/>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49" name="Freeform 198"/>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50" name="Freeform 199"/>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51" name="Group 200"/>
              <p:cNvGrpSpPr>
                <a:grpSpLocks/>
              </p:cNvGrpSpPr>
              <p:nvPr/>
            </p:nvGrpSpPr>
            <p:grpSpPr bwMode="auto">
              <a:xfrm>
                <a:off x="4494" y="1402"/>
                <a:ext cx="145" cy="40"/>
                <a:chOff x="4494" y="1402"/>
                <a:chExt cx="145" cy="40"/>
              </a:xfrm>
            </p:grpSpPr>
            <p:sp>
              <p:nvSpPr>
                <p:cNvPr id="87354" name="Oval 201"/>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55" name="Oval 202"/>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56" name="Oval 203"/>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57" name="Oval 204"/>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52" name="Freeform 205"/>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53" name="Freeform 206"/>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91" name="Group 207"/>
            <p:cNvGrpSpPr>
              <a:grpSpLocks/>
            </p:cNvGrpSpPr>
            <p:nvPr/>
          </p:nvGrpSpPr>
          <p:grpSpPr bwMode="auto">
            <a:xfrm rot="-150099">
              <a:off x="3998" y="1919"/>
              <a:ext cx="368" cy="365"/>
              <a:chOff x="4494" y="1296"/>
              <a:chExt cx="147" cy="146"/>
            </a:xfrm>
          </p:grpSpPr>
          <p:sp>
            <p:nvSpPr>
              <p:cNvPr id="87310" name="Freeform 208"/>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1" name="Freeform 209"/>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2" name="Freeform 210"/>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3" name="Freeform 211"/>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4" name="Freeform 212"/>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5" name="Freeform 213"/>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16" name="Group 214"/>
              <p:cNvGrpSpPr>
                <a:grpSpLocks/>
              </p:cNvGrpSpPr>
              <p:nvPr/>
            </p:nvGrpSpPr>
            <p:grpSpPr bwMode="auto">
              <a:xfrm>
                <a:off x="4497" y="1296"/>
                <a:ext cx="144" cy="40"/>
                <a:chOff x="4497" y="1296"/>
                <a:chExt cx="144" cy="40"/>
              </a:xfrm>
            </p:grpSpPr>
            <p:sp>
              <p:nvSpPr>
                <p:cNvPr id="87332" name="Oval 215"/>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33" name="Oval 216"/>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34" name="Oval 217"/>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35" name="Oval 218"/>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17" name="Freeform 219"/>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8" name="Freeform 220"/>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19" name="Freeform 221"/>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20" name="Freeform 222"/>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21" name="Freeform 223"/>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22" name="Freeform 224"/>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23" name="Freeform 225"/>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24" name="Freeform 226"/>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325" name="Group 227"/>
              <p:cNvGrpSpPr>
                <a:grpSpLocks/>
              </p:cNvGrpSpPr>
              <p:nvPr/>
            </p:nvGrpSpPr>
            <p:grpSpPr bwMode="auto">
              <a:xfrm>
                <a:off x="4494" y="1402"/>
                <a:ext cx="145" cy="40"/>
                <a:chOff x="4494" y="1402"/>
                <a:chExt cx="145" cy="40"/>
              </a:xfrm>
            </p:grpSpPr>
            <p:sp>
              <p:nvSpPr>
                <p:cNvPr id="87328" name="Oval 228"/>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29" name="Oval 229"/>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30" name="Oval 230"/>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31" name="Oval 231"/>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26" name="Freeform 232"/>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27" name="Freeform 233"/>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92" name="Group 234"/>
            <p:cNvGrpSpPr>
              <a:grpSpLocks/>
            </p:cNvGrpSpPr>
            <p:nvPr/>
          </p:nvGrpSpPr>
          <p:grpSpPr bwMode="auto">
            <a:xfrm rot="-375458">
              <a:off x="2573" y="1852"/>
              <a:ext cx="368" cy="365"/>
              <a:chOff x="4494" y="1296"/>
              <a:chExt cx="147" cy="146"/>
            </a:xfrm>
          </p:grpSpPr>
          <p:sp>
            <p:nvSpPr>
              <p:cNvPr id="87284" name="Freeform 235"/>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85" name="Freeform 236"/>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86" name="Freeform 237"/>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87" name="Freeform 238"/>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88" name="Freeform 239"/>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89" name="Freeform 240"/>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90" name="Group 241"/>
              <p:cNvGrpSpPr>
                <a:grpSpLocks/>
              </p:cNvGrpSpPr>
              <p:nvPr/>
            </p:nvGrpSpPr>
            <p:grpSpPr bwMode="auto">
              <a:xfrm>
                <a:off x="4497" y="1296"/>
                <a:ext cx="144" cy="40"/>
                <a:chOff x="4497" y="1296"/>
                <a:chExt cx="144" cy="40"/>
              </a:xfrm>
            </p:grpSpPr>
            <p:sp>
              <p:nvSpPr>
                <p:cNvPr id="87306" name="Oval 242"/>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07" name="Oval 243"/>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08" name="Oval 244"/>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09" name="Oval 245"/>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91" name="Freeform 246"/>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2" name="Freeform 247"/>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3" name="Freeform 248"/>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4" name="Freeform 249"/>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5" name="Freeform 250"/>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6" name="Freeform 251"/>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7" name="Freeform 252"/>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98" name="Freeform 253"/>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99" name="Group 254"/>
              <p:cNvGrpSpPr>
                <a:grpSpLocks/>
              </p:cNvGrpSpPr>
              <p:nvPr/>
            </p:nvGrpSpPr>
            <p:grpSpPr bwMode="auto">
              <a:xfrm>
                <a:off x="4494" y="1402"/>
                <a:ext cx="145" cy="40"/>
                <a:chOff x="4494" y="1402"/>
                <a:chExt cx="145" cy="40"/>
              </a:xfrm>
            </p:grpSpPr>
            <p:sp>
              <p:nvSpPr>
                <p:cNvPr id="87302" name="Oval 255"/>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03" name="Oval 256"/>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04" name="Oval 257"/>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305" name="Oval 258"/>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300" name="Freeform 259"/>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301" name="Freeform 260"/>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93" name="Group 261"/>
            <p:cNvGrpSpPr>
              <a:grpSpLocks/>
            </p:cNvGrpSpPr>
            <p:nvPr/>
          </p:nvGrpSpPr>
          <p:grpSpPr bwMode="auto">
            <a:xfrm rot="-506470">
              <a:off x="2223" y="1864"/>
              <a:ext cx="368" cy="365"/>
              <a:chOff x="4494" y="1296"/>
              <a:chExt cx="147" cy="146"/>
            </a:xfrm>
          </p:grpSpPr>
          <p:sp>
            <p:nvSpPr>
              <p:cNvPr id="87258" name="Freeform 262"/>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59" name="Freeform 263"/>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0" name="Freeform 264"/>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1" name="Freeform 265"/>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2" name="Freeform 266"/>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3" name="Freeform 267"/>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64" name="Group 268"/>
              <p:cNvGrpSpPr>
                <a:grpSpLocks/>
              </p:cNvGrpSpPr>
              <p:nvPr/>
            </p:nvGrpSpPr>
            <p:grpSpPr bwMode="auto">
              <a:xfrm>
                <a:off x="4497" y="1296"/>
                <a:ext cx="144" cy="40"/>
                <a:chOff x="4497" y="1296"/>
                <a:chExt cx="144" cy="40"/>
              </a:xfrm>
            </p:grpSpPr>
            <p:sp>
              <p:nvSpPr>
                <p:cNvPr id="87280" name="Oval 269"/>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81" name="Oval 270"/>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82" name="Oval 271"/>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83" name="Oval 272"/>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65" name="Freeform 273"/>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6" name="Freeform 274"/>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7" name="Freeform 275"/>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8" name="Freeform 276"/>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69" name="Freeform 277"/>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70" name="Freeform 278"/>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71" name="Freeform 279"/>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72" name="Freeform 280"/>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73" name="Group 281"/>
              <p:cNvGrpSpPr>
                <a:grpSpLocks/>
              </p:cNvGrpSpPr>
              <p:nvPr/>
            </p:nvGrpSpPr>
            <p:grpSpPr bwMode="auto">
              <a:xfrm>
                <a:off x="4494" y="1402"/>
                <a:ext cx="145" cy="40"/>
                <a:chOff x="4494" y="1402"/>
                <a:chExt cx="145" cy="40"/>
              </a:xfrm>
            </p:grpSpPr>
            <p:sp>
              <p:nvSpPr>
                <p:cNvPr id="87276" name="Oval 282"/>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77" name="Oval 283"/>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78" name="Oval 284"/>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79" name="Oval 285"/>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74" name="Freeform 286"/>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75" name="Freeform 287"/>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094" name="Group 288"/>
            <p:cNvGrpSpPr>
              <a:grpSpLocks/>
            </p:cNvGrpSpPr>
            <p:nvPr/>
          </p:nvGrpSpPr>
          <p:grpSpPr bwMode="auto">
            <a:xfrm rot="-506470">
              <a:off x="1864" y="1883"/>
              <a:ext cx="368" cy="365"/>
              <a:chOff x="4494" y="1296"/>
              <a:chExt cx="147" cy="146"/>
            </a:xfrm>
          </p:grpSpPr>
          <p:sp>
            <p:nvSpPr>
              <p:cNvPr id="87232" name="Freeform 289"/>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33" name="Freeform 290"/>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34" name="Freeform 291"/>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35" name="Freeform 292"/>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36" name="Freeform 293"/>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37" name="Freeform 294"/>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38" name="Group 295"/>
              <p:cNvGrpSpPr>
                <a:grpSpLocks/>
              </p:cNvGrpSpPr>
              <p:nvPr/>
            </p:nvGrpSpPr>
            <p:grpSpPr bwMode="auto">
              <a:xfrm>
                <a:off x="4497" y="1296"/>
                <a:ext cx="144" cy="40"/>
                <a:chOff x="4497" y="1296"/>
                <a:chExt cx="144" cy="40"/>
              </a:xfrm>
            </p:grpSpPr>
            <p:sp>
              <p:nvSpPr>
                <p:cNvPr id="87254" name="Oval 296"/>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55" name="Oval 297"/>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56" name="Oval 298"/>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57" name="Oval 299"/>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39" name="Freeform 300"/>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0" name="Freeform 301"/>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1" name="Freeform 302"/>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2" name="Freeform 303"/>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3" name="Freeform 304"/>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4" name="Freeform 305"/>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5" name="Freeform 306"/>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6" name="Freeform 307"/>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47" name="Group 308"/>
              <p:cNvGrpSpPr>
                <a:grpSpLocks/>
              </p:cNvGrpSpPr>
              <p:nvPr/>
            </p:nvGrpSpPr>
            <p:grpSpPr bwMode="auto">
              <a:xfrm>
                <a:off x="4494" y="1402"/>
                <a:ext cx="145" cy="40"/>
                <a:chOff x="4494" y="1402"/>
                <a:chExt cx="145" cy="40"/>
              </a:xfrm>
            </p:grpSpPr>
            <p:sp>
              <p:nvSpPr>
                <p:cNvPr id="87250" name="Oval 309"/>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51" name="Oval 310"/>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52" name="Oval 311"/>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53" name="Oval 312"/>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48" name="Freeform 313"/>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49" name="Freeform 314"/>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87095" name="Freeform 315"/>
            <p:cNvSpPr>
              <a:spLocks noChangeAspect="1"/>
            </p:cNvSpPr>
            <p:nvPr/>
          </p:nvSpPr>
          <p:spPr bwMode="auto">
            <a:xfrm rot="-1649985">
              <a:off x="12" y="2190"/>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96" name="Freeform 316"/>
            <p:cNvSpPr>
              <a:spLocks noChangeAspect="1"/>
            </p:cNvSpPr>
            <p:nvPr/>
          </p:nvSpPr>
          <p:spPr bwMode="auto">
            <a:xfrm rot="-1649985">
              <a:off x="46" y="218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97" name="Freeform 317"/>
            <p:cNvSpPr>
              <a:spLocks noChangeAspect="1"/>
            </p:cNvSpPr>
            <p:nvPr/>
          </p:nvSpPr>
          <p:spPr bwMode="auto">
            <a:xfrm rot="-1649985">
              <a:off x="101" y="217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98" name="Freeform 318"/>
            <p:cNvSpPr>
              <a:spLocks noChangeAspect="1"/>
            </p:cNvSpPr>
            <p:nvPr/>
          </p:nvSpPr>
          <p:spPr bwMode="auto">
            <a:xfrm rot="-1649985">
              <a:off x="136" y="2172"/>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099" name="Oval 319"/>
            <p:cNvSpPr>
              <a:spLocks noChangeAspect="1" noChangeArrowheads="1"/>
            </p:cNvSpPr>
            <p:nvPr/>
          </p:nvSpPr>
          <p:spPr bwMode="auto">
            <a:xfrm rot="-449986">
              <a:off x="-28" y="2115"/>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00" name="Oval 320"/>
            <p:cNvSpPr>
              <a:spLocks noChangeAspect="1" noChangeArrowheads="1"/>
            </p:cNvSpPr>
            <p:nvPr/>
          </p:nvSpPr>
          <p:spPr bwMode="auto">
            <a:xfrm rot="-449986">
              <a:off x="62" y="210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01" name="Oval 321"/>
            <p:cNvSpPr>
              <a:spLocks noChangeAspect="1" noChangeArrowheads="1"/>
            </p:cNvSpPr>
            <p:nvPr/>
          </p:nvSpPr>
          <p:spPr bwMode="auto">
            <a:xfrm rot="-449986">
              <a:off x="149" y="2090"/>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02" name="Freeform 322"/>
            <p:cNvSpPr>
              <a:spLocks noChangeAspect="1"/>
            </p:cNvSpPr>
            <p:nvPr/>
          </p:nvSpPr>
          <p:spPr bwMode="auto">
            <a:xfrm rot="-1649985">
              <a:off x="187" y="216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3" name="Freeform 323"/>
            <p:cNvSpPr>
              <a:spLocks noChangeAspect="1"/>
            </p:cNvSpPr>
            <p:nvPr/>
          </p:nvSpPr>
          <p:spPr bwMode="auto">
            <a:xfrm rot="-1649985">
              <a:off x="222" y="215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4" name="Freeform 324"/>
            <p:cNvSpPr>
              <a:spLocks noChangeAspect="1"/>
            </p:cNvSpPr>
            <p:nvPr/>
          </p:nvSpPr>
          <p:spPr bwMode="auto">
            <a:xfrm rot="9150015">
              <a:off x="69" y="229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5" name="Freeform 325"/>
            <p:cNvSpPr>
              <a:spLocks noChangeAspect="1"/>
            </p:cNvSpPr>
            <p:nvPr/>
          </p:nvSpPr>
          <p:spPr bwMode="auto">
            <a:xfrm rot="9150015">
              <a:off x="34" y="2300"/>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6" name="Freeform 326"/>
            <p:cNvSpPr>
              <a:spLocks noChangeAspect="1"/>
            </p:cNvSpPr>
            <p:nvPr/>
          </p:nvSpPr>
          <p:spPr bwMode="auto">
            <a:xfrm rot="9150015">
              <a:off x="160" y="227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7" name="Freeform 327"/>
            <p:cNvSpPr>
              <a:spLocks noChangeAspect="1"/>
            </p:cNvSpPr>
            <p:nvPr/>
          </p:nvSpPr>
          <p:spPr bwMode="auto">
            <a:xfrm rot="9150015">
              <a:off x="125" y="228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08" name="Oval 328"/>
            <p:cNvSpPr>
              <a:spLocks noChangeAspect="1" noChangeArrowheads="1"/>
            </p:cNvSpPr>
            <p:nvPr/>
          </p:nvSpPr>
          <p:spPr bwMode="auto">
            <a:xfrm rot="10350014">
              <a:off x="27" y="2374"/>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09" name="Oval 329"/>
            <p:cNvSpPr>
              <a:spLocks noChangeAspect="1" noChangeArrowheads="1"/>
            </p:cNvSpPr>
            <p:nvPr/>
          </p:nvSpPr>
          <p:spPr bwMode="auto">
            <a:xfrm rot="10350014">
              <a:off x="118" y="2359"/>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10" name="Oval 330"/>
            <p:cNvSpPr>
              <a:spLocks noChangeAspect="1" noChangeArrowheads="1"/>
            </p:cNvSpPr>
            <p:nvPr/>
          </p:nvSpPr>
          <p:spPr bwMode="auto">
            <a:xfrm rot="10350014">
              <a:off x="208" y="2347"/>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11" name="Freeform 331"/>
            <p:cNvSpPr>
              <a:spLocks noChangeAspect="1"/>
            </p:cNvSpPr>
            <p:nvPr/>
          </p:nvSpPr>
          <p:spPr bwMode="auto">
            <a:xfrm rot="9150015">
              <a:off x="249" y="2267"/>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12" name="Freeform 332"/>
            <p:cNvSpPr>
              <a:spLocks noChangeAspect="1"/>
            </p:cNvSpPr>
            <p:nvPr/>
          </p:nvSpPr>
          <p:spPr bwMode="auto">
            <a:xfrm rot="9150015">
              <a:off x="215" y="227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13" name="Group 333"/>
            <p:cNvGrpSpPr>
              <a:grpSpLocks/>
            </p:cNvGrpSpPr>
            <p:nvPr/>
          </p:nvGrpSpPr>
          <p:grpSpPr bwMode="auto">
            <a:xfrm rot="-806517">
              <a:off x="262" y="2042"/>
              <a:ext cx="368" cy="365"/>
              <a:chOff x="4494" y="1296"/>
              <a:chExt cx="147" cy="146"/>
            </a:xfrm>
          </p:grpSpPr>
          <p:sp>
            <p:nvSpPr>
              <p:cNvPr id="87206" name="Freeform 334"/>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07" name="Freeform 335"/>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08" name="Freeform 336"/>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09" name="Freeform 337"/>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0" name="Freeform 338"/>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1" name="Freeform 339"/>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12" name="Group 340"/>
              <p:cNvGrpSpPr>
                <a:grpSpLocks/>
              </p:cNvGrpSpPr>
              <p:nvPr/>
            </p:nvGrpSpPr>
            <p:grpSpPr bwMode="auto">
              <a:xfrm>
                <a:off x="4497" y="1296"/>
                <a:ext cx="144" cy="40"/>
                <a:chOff x="4497" y="1296"/>
                <a:chExt cx="144" cy="40"/>
              </a:xfrm>
            </p:grpSpPr>
            <p:sp>
              <p:nvSpPr>
                <p:cNvPr id="87228" name="Oval 341"/>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29" name="Oval 342"/>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30" name="Oval 343"/>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31" name="Oval 344"/>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13" name="Freeform 345"/>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4" name="Freeform 346"/>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5" name="Freeform 347"/>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6" name="Freeform 348"/>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7" name="Freeform 349"/>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8" name="Freeform 350"/>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19" name="Freeform 351"/>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20" name="Freeform 352"/>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221" name="Group 353"/>
              <p:cNvGrpSpPr>
                <a:grpSpLocks/>
              </p:cNvGrpSpPr>
              <p:nvPr/>
            </p:nvGrpSpPr>
            <p:grpSpPr bwMode="auto">
              <a:xfrm>
                <a:off x="4494" y="1402"/>
                <a:ext cx="145" cy="40"/>
                <a:chOff x="4494" y="1402"/>
                <a:chExt cx="145" cy="40"/>
              </a:xfrm>
            </p:grpSpPr>
            <p:sp>
              <p:nvSpPr>
                <p:cNvPr id="87224" name="Oval 354"/>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25" name="Oval 355"/>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26" name="Oval 356"/>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27" name="Oval 357"/>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222" name="Freeform 358"/>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223" name="Freeform 359"/>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114" name="Group 360"/>
            <p:cNvGrpSpPr>
              <a:grpSpLocks/>
            </p:cNvGrpSpPr>
            <p:nvPr/>
          </p:nvGrpSpPr>
          <p:grpSpPr bwMode="auto">
            <a:xfrm rot="-806517">
              <a:off x="618" y="1994"/>
              <a:ext cx="368" cy="365"/>
              <a:chOff x="4494" y="1296"/>
              <a:chExt cx="147" cy="146"/>
            </a:xfrm>
          </p:grpSpPr>
          <p:sp>
            <p:nvSpPr>
              <p:cNvPr id="87180" name="Freeform 361"/>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1" name="Freeform 362"/>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2" name="Freeform 363"/>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3" name="Freeform 364"/>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4" name="Freeform 365"/>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5" name="Freeform 366"/>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86" name="Group 367"/>
              <p:cNvGrpSpPr>
                <a:grpSpLocks/>
              </p:cNvGrpSpPr>
              <p:nvPr/>
            </p:nvGrpSpPr>
            <p:grpSpPr bwMode="auto">
              <a:xfrm>
                <a:off x="4497" y="1296"/>
                <a:ext cx="144" cy="40"/>
                <a:chOff x="4497" y="1296"/>
                <a:chExt cx="144" cy="40"/>
              </a:xfrm>
            </p:grpSpPr>
            <p:sp>
              <p:nvSpPr>
                <p:cNvPr id="87202" name="Oval 368"/>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03" name="Oval 369"/>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04" name="Oval 370"/>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05" name="Oval 371"/>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187" name="Freeform 372"/>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8" name="Freeform 373"/>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89" name="Freeform 374"/>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90" name="Freeform 375"/>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91" name="Freeform 376"/>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92" name="Freeform 377"/>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93" name="Freeform 378"/>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94" name="Freeform 379"/>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95" name="Group 380"/>
              <p:cNvGrpSpPr>
                <a:grpSpLocks/>
              </p:cNvGrpSpPr>
              <p:nvPr/>
            </p:nvGrpSpPr>
            <p:grpSpPr bwMode="auto">
              <a:xfrm>
                <a:off x="4494" y="1402"/>
                <a:ext cx="145" cy="40"/>
                <a:chOff x="4494" y="1402"/>
                <a:chExt cx="145" cy="40"/>
              </a:xfrm>
            </p:grpSpPr>
            <p:sp>
              <p:nvSpPr>
                <p:cNvPr id="87198" name="Oval 381"/>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99" name="Oval 382"/>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00" name="Oval 383"/>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201" name="Oval 384"/>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196" name="Freeform 385"/>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97" name="Freeform 386"/>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grpSp>
          <p:nvGrpSpPr>
            <p:cNvPr id="87115" name="Group 387"/>
            <p:cNvGrpSpPr>
              <a:grpSpLocks/>
            </p:cNvGrpSpPr>
            <p:nvPr/>
          </p:nvGrpSpPr>
          <p:grpSpPr bwMode="auto">
            <a:xfrm rot="-581199">
              <a:off x="1505" y="1905"/>
              <a:ext cx="368" cy="365"/>
              <a:chOff x="4494" y="1296"/>
              <a:chExt cx="147" cy="146"/>
            </a:xfrm>
          </p:grpSpPr>
          <p:sp>
            <p:nvSpPr>
              <p:cNvPr id="87154" name="Freeform 388"/>
              <p:cNvSpPr>
                <a:spLocks noChangeAspect="1"/>
              </p:cNvSpPr>
              <p:nvPr/>
            </p:nvSpPr>
            <p:spPr bwMode="auto">
              <a:xfrm rot="-805898">
                <a:off x="4505" y="132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5" name="Freeform 389"/>
              <p:cNvSpPr>
                <a:spLocks noChangeAspect="1"/>
              </p:cNvSpPr>
              <p:nvPr/>
            </p:nvSpPr>
            <p:spPr bwMode="auto">
              <a:xfrm rot="-805898">
                <a:off x="4519" y="132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6" name="Freeform 390"/>
              <p:cNvSpPr>
                <a:spLocks noChangeAspect="1"/>
              </p:cNvSpPr>
              <p:nvPr/>
            </p:nvSpPr>
            <p:spPr bwMode="auto">
              <a:xfrm rot="-805898">
                <a:off x="4541" y="1329"/>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7" name="Freeform 391"/>
              <p:cNvSpPr>
                <a:spLocks noChangeAspect="1"/>
              </p:cNvSpPr>
              <p:nvPr/>
            </p:nvSpPr>
            <p:spPr bwMode="auto">
              <a:xfrm rot="-805898">
                <a:off x="4555" y="133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8" name="Freeform 392"/>
              <p:cNvSpPr>
                <a:spLocks noChangeAspect="1"/>
              </p:cNvSpPr>
              <p:nvPr/>
            </p:nvSpPr>
            <p:spPr bwMode="auto">
              <a:xfrm rot="-805898">
                <a:off x="4577" y="1333"/>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9" name="Freeform 393"/>
              <p:cNvSpPr>
                <a:spLocks noChangeAspect="1"/>
              </p:cNvSpPr>
              <p:nvPr/>
            </p:nvSpPr>
            <p:spPr bwMode="auto">
              <a:xfrm rot="-805898">
                <a:off x="4591" y="133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60" name="Group 394"/>
              <p:cNvGrpSpPr>
                <a:grpSpLocks/>
              </p:cNvGrpSpPr>
              <p:nvPr/>
            </p:nvGrpSpPr>
            <p:grpSpPr bwMode="auto">
              <a:xfrm>
                <a:off x="4497" y="1296"/>
                <a:ext cx="144" cy="40"/>
                <a:chOff x="4497" y="1296"/>
                <a:chExt cx="144" cy="40"/>
              </a:xfrm>
            </p:grpSpPr>
            <p:sp>
              <p:nvSpPr>
                <p:cNvPr id="87176" name="Oval 395"/>
                <p:cNvSpPr>
                  <a:spLocks noChangeAspect="1" noChangeArrowheads="1"/>
                </p:cNvSpPr>
                <p:nvPr/>
              </p:nvSpPr>
              <p:spPr bwMode="auto">
                <a:xfrm rot="394101">
                  <a:off x="4497" y="129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77" name="Oval 396"/>
                <p:cNvSpPr>
                  <a:spLocks noChangeAspect="1" noChangeArrowheads="1"/>
                </p:cNvSpPr>
                <p:nvPr/>
              </p:nvSpPr>
              <p:spPr bwMode="auto">
                <a:xfrm rot="394101">
                  <a:off x="4533" y="1300"/>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78" name="Oval 397"/>
                <p:cNvSpPr>
                  <a:spLocks noChangeAspect="1" noChangeArrowheads="1"/>
                </p:cNvSpPr>
                <p:nvPr/>
              </p:nvSpPr>
              <p:spPr bwMode="auto">
                <a:xfrm rot="394101">
                  <a:off x="4569" y="1304"/>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79" name="Oval 398"/>
                <p:cNvSpPr>
                  <a:spLocks noChangeAspect="1" noChangeArrowheads="1"/>
                </p:cNvSpPr>
                <p:nvPr/>
              </p:nvSpPr>
              <p:spPr bwMode="auto">
                <a:xfrm rot="394101">
                  <a:off x="4604" y="1307"/>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161" name="Freeform 399"/>
              <p:cNvSpPr>
                <a:spLocks noChangeAspect="1"/>
              </p:cNvSpPr>
              <p:nvPr/>
            </p:nvSpPr>
            <p:spPr bwMode="auto">
              <a:xfrm rot="-805898">
                <a:off x="4612" y="1336"/>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2" name="Freeform 400"/>
              <p:cNvSpPr>
                <a:spLocks noChangeAspect="1"/>
              </p:cNvSpPr>
              <p:nvPr/>
            </p:nvSpPr>
            <p:spPr bwMode="auto">
              <a:xfrm rot="-805898">
                <a:off x="4626" y="133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3" name="Freeform 401"/>
              <p:cNvSpPr>
                <a:spLocks noChangeAspect="1"/>
              </p:cNvSpPr>
              <p:nvPr/>
            </p:nvSpPr>
            <p:spPr bwMode="auto">
              <a:xfrm rot="9994102">
                <a:off x="4518" y="137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4" name="Freeform 402"/>
              <p:cNvSpPr>
                <a:spLocks noChangeAspect="1"/>
              </p:cNvSpPr>
              <p:nvPr/>
            </p:nvSpPr>
            <p:spPr bwMode="auto">
              <a:xfrm rot="9994102">
                <a:off x="4504" y="1370"/>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5" name="Freeform 403"/>
              <p:cNvSpPr>
                <a:spLocks noChangeAspect="1"/>
              </p:cNvSpPr>
              <p:nvPr/>
            </p:nvSpPr>
            <p:spPr bwMode="auto">
              <a:xfrm rot="9994102">
                <a:off x="4553" y="1375"/>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6" name="Freeform 404"/>
              <p:cNvSpPr>
                <a:spLocks noChangeAspect="1"/>
              </p:cNvSpPr>
              <p:nvPr/>
            </p:nvSpPr>
            <p:spPr bwMode="auto">
              <a:xfrm rot="9994102">
                <a:off x="4539" y="1374"/>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7" name="Freeform 405"/>
              <p:cNvSpPr>
                <a:spLocks noChangeAspect="1"/>
              </p:cNvSpPr>
              <p:nvPr/>
            </p:nvSpPr>
            <p:spPr bwMode="auto">
              <a:xfrm rot="9994102">
                <a:off x="4590" y="1378"/>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68" name="Freeform 406"/>
              <p:cNvSpPr>
                <a:spLocks noChangeAspect="1"/>
              </p:cNvSpPr>
              <p:nvPr/>
            </p:nvSpPr>
            <p:spPr bwMode="auto">
              <a:xfrm rot="9994102">
                <a:off x="4576" y="1377"/>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69" name="Group 407"/>
              <p:cNvGrpSpPr>
                <a:grpSpLocks/>
              </p:cNvGrpSpPr>
              <p:nvPr/>
            </p:nvGrpSpPr>
            <p:grpSpPr bwMode="auto">
              <a:xfrm>
                <a:off x="4494" y="1402"/>
                <a:ext cx="145" cy="40"/>
                <a:chOff x="4494" y="1402"/>
                <a:chExt cx="145" cy="40"/>
              </a:xfrm>
            </p:grpSpPr>
            <p:sp>
              <p:nvSpPr>
                <p:cNvPr id="87172" name="Oval 408"/>
                <p:cNvSpPr>
                  <a:spLocks noChangeAspect="1" noChangeArrowheads="1"/>
                </p:cNvSpPr>
                <p:nvPr/>
              </p:nvSpPr>
              <p:spPr bwMode="auto">
                <a:xfrm rot="-10405899">
                  <a:off x="4494" y="1402"/>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73" name="Oval 409"/>
                <p:cNvSpPr>
                  <a:spLocks noChangeAspect="1" noChangeArrowheads="1"/>
                </p:cNvSpPr>
                <p:nvPr/>
              </p:nvSpPr>
              <p:spPr bwMode="auto">
                <a:xfrm rot="-10405899">
                  <a:off x="4529" y="1406"/>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74" name="Oval 410"/>
                <p:cNvSpPr>
                  <a:spLocks noChangeAspect="1" noChangeArrowheads="1"/>
                </p:cNvSpPr>
                <p:nvPr/>
              </p:nvSpPr>
              <p:spPr bwMode="auto">
                <a:xfrm rot="-10405899">
                  <a:off x="4566" y="1409"/>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75" name="Oval 411"/>
                <p:cNvSpPr>
                  <a:spLocks noChangeAspect="1" noChangeArrowheads="1"/>
                </p:cNvSpPr>
                <p:nvPr/>
              </p:nvSpPr>
              <p:spPr bwMode="auto">
                <a:xfrm rot="-10405899">
                  <a:off x="4602" y="1413"/>
                  <a:ext cx="37" cy="29"/>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170" name="Freeform 412"/>
              <p:cNvSpPr>
                <a:spLocks noChangeAspect="1"/>
              </p:cNvSpPr>
              <p:nvPr/>
            </p:nvSpPr>
            <p:spPr bwMode="auto">
              <a:xfrm rot="9994102">
                <a:off x="4626" y="1382"/>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71" name="Freeform 413"/>
              <p:cNvSpPr>
                <a:spLocks noChangeAspect="1"/>
              </p:cNvSpPr>
              <p:nvPr/>
            </p:nvSpPr>
            <p:spPr bwMode="auto">
              <a:xfrm rot="9994102">
                <a:off x="4612" y="1381"/>
                <a:ext cx="6" cy="32"/>
              </a:xfrm>
              <a:custGeom>
                <a:avLst/>
                <a:gdLst>
                  <a:gd name="T0" fmla="*/ 1 w 12"/>
                  <a:gd name="T1" fmla="*/ 0 h 46"/>
                  <a:gd name="T2" fmla="*/ 1 w 12"/>
                  <a:gd name="T3" fmla="*/ 1 h 46"/>
                  <a:gd name="T4" fmla="*/ 1 w 12"/>
                  <a:gd name="T5" fmla="*/ 1 h 46"/>
                  <a:gd name="T6" fmla="*/ 0 w 12"/>
                  <a:gd name="T7" fmla="*/ 1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sp>
          <p:nvSpPr>
            <p:cNvPr id="87116" name="Freeform 414"/>
            <p:cNvSpPr>
              <a:spLocks noChangeAspect="1"/>
            </p:cNvSpPr>
            <p:nvPr/>
          </p:nvSpPr>
          <p:spPr bwMode="auto">
            <a:xfrm rot="-1387097">
              <a:off x="1346" y="201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17" name="Freeform 415"/>
            <p:cNvSpPr>
              <a:spLocks noChangeAspect="1"/>
            </p:cNvSpPr>
            <p:nvPr/>
          </p:nvSpPr>
          <p:spPr bwMode="auto">
            <a:xfrm rot="-1387097">
              <a:off x="1380" y="2012"/>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18" name="Oval 416"/>
            <p:cNvSpPr>
              <a:spLocks noChangeAspect="1" noChangeArrowheads="1"/>
            </p:cNvSpPr>
            <p:nvPr/>
          </p:nvSpPr>
          <p:spPr bwMode="auto">
            <a:xfrm rot="-187098">
              <a:off x="1312" y="194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19" name="Oval 417"/>
            <p:cNvSpPr>
              <a:spLocks noChangeAspect="1" noChangeArrowheads="1"/>
            </p:cNvSpPr>
            <p:nvPr/>
          </p:nvSpPr>
          <p:spPr bwMode="auto">
            <a:xfrm rot="-187098">
              <a:off x="1400" y="1934"/>
              <a:ext cx="92"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20" name="Freeform 418"/>
            <p:cNvSpPr>
              <a:spLocks noChangeAspect="1"/>
            </p:cNvSpPr>
            <p:nvPr/>
          </p:nvSpPr>
          <p:spPr bwMode="auto">
            <a:xfrm rot="-1387097">
              <a:off x="1433" y="200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21" name="Freeform 419"/>
            <p:cNvSpPr>
              <a:spLocks noChangeAspect="1"/>
            </p:cNvSpPr>
            <p:nvPr/>
          </p:nvSpPr>
          <p:spPr bwMode="auto">
            <a:xfrm rot="-1387097">
              <a:off x="1468" y="200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22" name="Freeform 420"/>
            <p:cNvSpPr>
              <a:spLocks noChangeAspect="1"/>
            </p:cNvSpPr>
            <p:nvPr/>
          </p:nvSpPr>
          <p:spPr bwMode="auto">
            <a:xfrm rot="9412903">
              <a:off x="1396" y="212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23" name="Freeform 421"/>
            <p:cNvSpPr>
              <a:spLocks noChangeAspect="1"/>
            </p:cNvSpPr>
            <p:nvPr/>
          </p:nvSpPr>
          <p:spPr bwMode="auto">
            <a:xfrm rot="9412903">
              <a:off x="1361" y="2125"/>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24" name="Group 422"/>
            <p:cNvGrpSpPr>
              <a:grpSpLocks/>
            </p:cNvGrpSpPr>
            <p:nvPr/>
          </p:nvGrpSpPr>
          <p:grpSpPr bwMode="auto">
            <a:xfrm>
              <a:off x="1131" y="1946"/>
              <a:ext cx="218" cy="340"/>
              <a:chOff x="1131" y="1623"/>
              <a:chExt cx="218" cy="340"/>
            </a:xfrm>
          </p:grpSpPr>
          <p:sp>
            <p:nvSpPr>
              <p:cNvPr id="87142" name="Freeform 423"/>
              <p:cNvSpPr>
                <a:spLocks noChangeAspect="1"/>
              </p:cNvSpPr>
              <p:nvPr/>
            </p:nvSpPr>
            <p:spPr bwMode="auto">
              <a:xfrm rot="-1387097">
                <a:off x="1165" y="170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3" name="Freeform 424"/>
              <p:cNvSpPr>
                <a:spLocks noChangeAspect="1"/>
              </p:cNvSpPr>
              <p:nvPr/>
            </p:nvSpPr>
            <p:spPr bwMode="auto">
              <a:xfrm rot="-1387097">
                <a:off x="1200" y="169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4" name="Freeform 425"/>
              <p:cNvSpPr>
                <a:spLocks noChangeAspect="1"/>
              </p:cNvSpPr>
              <p:nvPr/>
            </p:nvSpPr>
            <p:spPr bwMode="auto">
              <a:xfrm rot="-1387097">
                <a:off x="1255" y="169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5" name="Freeform 426"/>
              <p:cNvSpPr>
                <a:spLocks noChangeAspect="1"/>
              </p:cNvSpPr>
              <p:nvPr/>
            </p:nvSpPr>
            <p:spPr bwMode="auto">
              <a:xfrm rot="-1387097">
                <a:off x="1290" y="169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6" name="Oval 427"/>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47" name="Oval 428"/>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48" name="Freeform 429"/>
              <p:cNvSpPr>
                <a:spLocks noChangeAspect="1"/>
              </p:cNvSpPr>
              <p:nvPr/>
            </p:nvSpPr>
            <p:spPr bwMode="auto">
              <a:xfrm rot="9412903">
                <a:off x="1216" y="181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9" name="Freeform 430"/>
              <p:cNvSpPr>
                <a:spLocks noChangeAspect="1"/>
              </p:cNvSpPr>
              <p:nvPr/>
            </p:nvSpPr>
            <p:spPr bwMode="auto">
              <a:xfrm rot="9412903">
                <a:off x="1181" y="181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0" name="Freeform 431"/>
              <p:cNvSpPr>
                <a:spLocks noChangeAspect="1"/>
              </p:cNvSpPr>
              <p:nvPr/>
            </p:nvSpPr>
            <p:spPr bwMode="auto">
              <a:xfrm rot="9412903">
                <a:off x="1304" y="180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1" name="Freeform 432"/>
              <p:cNvSpPr>
                <a:spLocks noChangeAspect="1"/>
              </p:cNvSpPr>
              <p:nvPr/>
            </p:nvSpPr>
            <p:spPr bwMode="auto">
              <a:xfrm rot="9412903">
                <a:off x="1269" y="180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52" name="Oval 433"/>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53" name="Oval 434"/>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sp>
          <p:nvSpPr>
            <p:cNvPr id="87125" name="Oval 435"/>
            <p:cNvSpPr>
              <a:spLocks noChangeAspect="1" noChangeArrowheads="1"/>
            </p:cNvSpPr>
            <p:nvPr/>
          </p:nvSpPr>
          <p:spPr bwMode="auto">
            <a:xfrm rot="10612902">
              <a:off x="1349" y="2201"/>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26" name="Oval 436"/>
            <p:cNvSpPr>
              <a:spLocks noChangeAspect="1" noChangeArrowheads="1"/>
            </p:cNvSpPr>
            <p:nvPr/>
          </p:nvSpPr>
          <p:spPr bwMode="auto">
            <a:xfrm rot="10612902">
              <a:off x="1439" y="2196"/>
              <a:ext cx="93" cy="72"/>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27" name="Freeform 437"/>
            <p:cNvSpPr>
              <a:spLocks noChangeAspect="1"/>
            </p:cNvSpPr>
            <p:nvPr/>
          </p:nvSpPr>
          <p:spPr bwMode="auto">
            <a:xfrm rot="9412903">
              <a:off x="1486" y="211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28" name="Freeform 438"/>
            <p:cNvSpPr>
              <a:spLocks noChangeAspect="1"/>
            </p:cNvSpPr>
            <p:nvPr/>
          </p:nvSpPr>
          <p:spPr bwMode="auto">
            <a:xfrm rot="9412903">
              <a:off x="1452" y="211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grpSp>
          <p:nvGrpSpPr>
            <p:cNvPr id="87129" name="Group 439"/>
            <p:cNvGrpSpPr>
              <a:grpSpLocks/>
            </p:cNvGrpSpPr>
            <p:nvPr/>
          </p:nvGrpSpPr>
          <p:grpSpPr bwMode="auto">
            <a:xfrm rot="-201987">
              <a:off x="958" y="1965"/>
              <a:ext cx="218" cy="340"/>
              <a:chOff x="1131" y="1623"/>
              <a:chExt cx="218" cy="340"/>
            </a:xfrm>
          </p:grpSpPr>
          <p:sp>
            <p:nvSpPr>
              <p:cNvPr id="87130" name="Freeform 440"/>
              <p:cNvSpPr>
                <a:spLocks noChangeAspect="1"/>
              </p:cNvSpPr>
              <p:nvPr/>
            </p:nvSpPr>
            <p:spPr bwMode="auto">
              <a:xfrm rot="-1387097">
                <a:off x="1165" y="1703"/>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1" name="Freeform 441"/>
              <p:cNvSpPr>
                <a:spLocks noChangeAspect="1"/>
              </p:cNvSpPr>
              <p:nvPr/>
            </p:nvSpPr>
            <p:spPr bwMode="auto">
              <a:xfrm rot="-1387097">
                <a:off x="1200" y="169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2" name="Freeform 442"/>
              <p:cNvSpPr>
                <a:spLocks noChangeAspect="1"/>
              </p:cNvSpPr>
              <p:nvPr/>
            </p:nvSpPr>
            <p:spPr bwMode="auto">
              <a:xfrm rot="-1387097">
                <a:off x="1255" y="1698"/>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3" name="Freeform 443"/>
              <p:cNvSpPr>
                <a:spLocks noChangeAspect="1"/>
              </p:cNvSpPr>
              <p:nvPr/>
            </p:nvSpPr>
            <p:spPr bwMode="auto">
              <a:xfrm rot="-1387097">
                <a:off x="1290" y="169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4" name="Oval 444"/>
              <p:cNvSpPr>
                <a:spLocks noChangeAspect="1" noChangeArrowheads="1"/>
              </p:cNvSpPr>
              <p:nvPr/>
            </p:nvSpPr>
            <p:spPr bwMode="auto">
              <a:xfrm rot="-187098">
                <a:off x="1131" y="1628"/>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35" name="Oval 445"/>
              <p:cNvSpPr>
                <a:spLocks noChangeAspect="1" noChangeArrowheads="1"/>
              </p:cNvSpPr>
              <p:nvPr/>
            </p:nvSpPr>
            <p:spPr bwMode="auto">
              <a:xfrm rot="-187098">
                <a:off x="1222" y="1623"/>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36" name="Freeform 446"/>
              <p:cNvSpPr>
                <a:spLocks noChangeAspect="1"/>
              </p:cNvSpPr>
              <p:nvPr/>
            </p:nvSpPr>
            <p:spPr bwMode="auto">
              <a:xfrm rot="9412903">
                <a:off x="1216" y="1811"/>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7" name="Freeform 447"/>
              <p:cNvSpPr>
                <a:spLocks noChangeAspect="1"/>
              </p:cNvSpPr>
              <p:nvPr/>
            </p:nvSpPr>
            <p:spPr bwMode="auto">
              <a:xfrm rot="9412903">
                <a:off x="1181" y="1814"/>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8" name="Freeform 448"/>
              <p:cNvSpPr>
                <a:spLocks noChangeAspect="1"/>
              </p:cNvSpPr>
              <p:nvPr/>
            </p:nvSpPr>
            <p:spPr bwMode="auto">
              <a:xfrm rot="9412903">
                <a:off x="1304" y="1806"/>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39" name="Freeform 449"/>
              <p:cNvSpPr>
                <a:spLocks noChangeAspect="1"/>
              </p:cNvSpPr>
              <p:nvPr/>
            </p:nvSpPr>
            <p:spPr bwMode="auto">
              <a:xfrm rot="9412903">
                <a:off x="1269" y="1809"/>
                <a:ext cx="15" cy="80"/>
              </a:xfrm>
              <a:custGeom>
                <a:avLst/>
                <a:gdLst>
                  <a:gd name="T0" fmla="*/ 881 w 12"/>
                  <a:gd name="T1" fmla="*/ 0 h 46"/>
                  <a:gd name="T2" fmla="*/ 186 w 12"/>
                  <a:gd name="T3" fmla="*/ 594864 h 46"/>
                  <a:gd name="T4" fmla="*/ 569 w 12"/>
                  <a:gd name="T5" fmla="*/ 1335219 h 46"/>
                  <a:gd name="T6" fmla="*/ 0 w 12"/>
                  <a:gd name="T7" fmla="*/ 1694842 h 46"/>
                  <a:gd name="T8" fmla="*/ 0 60000 65536"/>
                  <a:gd name="T9" fmla="*/ 0 60000 65536"/>
                  <a:gd name="T10" fmla="*/ 0 60000 65536"/>
                  <a:gd name="T11" fmla="*/ 0 60000 65536"/>
                  <a:gd name="T12" fmla="*/ 0 w 12"/>
                  <a:gd name="T13" fmla="*/ 0 h 46"/>
                  <a:gd name="T14" fmla="*/ 12 w 12"/>
                  <a:gd name="T15" fmla="*/ 46 h 46"/>
                </a:gdLst>
                <a:ahLst/>
                <a:cxnLst>
                  <a:cxn ang="T8">
                    <a:pos x="T0" y="T1"/>
                  </a:cxn>
                  <a:cxn ang="T9">
                    <a:pos x="T2" y="T3"/>
                  </a:cxn>
                  <a:cxn ang="T10">
                    <a:pos x="T4" y="T5"/>
                  </a:cxn>
                  <a:cxn ang="T11">
                    <a:pos x="T6" y="T7"/>
                  </a:cxn>
                </a:cxnLst>
                <a:rect l="T12" t="T13" r="T14" b="T15"/>
                <a:pathLst>
                  <a:path w="12" h="46">
                    <a:moveTo>
                      <a:pt x="12" y="0"/>
                    </a:moveTo>
                    <a:cubicBezTo>
                      <a:pt x="7" y="5"/>
                      <a:pt x="3" y="10"/>
                      <a:pt x="2" y="16"/>
                    </a:cubicBezTo>
                    <a:cubicBezTo>
                      <a:pt x="1" y="22"/>
                      <a:pt x="8" y="31"/>
                      <a:pt x="8" y="36"/>
                    </a:cubicBezTo>
                    <a:cubicBezTo>
                      <a:pt x="8" y="41"/>
                      <a:pt x="1" y="45"/>
                      <a:pt x="0" y="46"/>
                    </a:cubicBezTo>
                  </a:path>
                </a:pathLst>
              </a:custGeom>
              <a:noFill/>
              <a:ln w="635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s-ES"/>
              </a:p>
            </p:txBody>
          </p:sp>
          <p:sp>
            <p:nvSpPr>
              <p:cNvPr id="87140" name="Oval 450"/>
              <p:cNvSpPr>
                <a:spLocks noChangeAspect="1" noChangeArrowheads="1"/>
              </p:cNvSpPr>
              <p:nvPr/>
            </p:nvSpPr>
            <p:spPr bwMode="auto">
              <a:xfrm rot="10612902">
                <a:off x="1168" y="1890"/>
                <a:ext cx="93"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sp>
            <p:nvSpPr>
              <p:cNvPr id="87141" name="Oval 451"/>
              <p:cNvSpPr>
                <a:spLocks noChangeAspect="1" noChangeArrowheads="1"/>
              </p:cNvSpPr>
              <p:nvPr/>
            </p:nvSpPr>
            <p:spPr bwMode="auto">
              <a:xfrm rot="10612902">
                <a:off x="1257" y="1886"/>
                <a:ext cx="92" cy="73"/>
              </a:xfrm>
              <a:prstGeom prst="ellipse">
                <a:avLst/>
              </a:prstGeom>
              <a:gradFill rotWithShape="1">
                <a:gsLst>
                  <a:gs pos="0">
                    <a:srgbClr val="A36B05"/>
                  </a:gs>
                  <a:gs pos="100000">
                    <a:srgbClr val="4B320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ES"/>
              </a:p>
            </p:txBody>
          </p:sp>
        </p:grpSp>
      </p:grpSp>
      <p:grpSp>
        <p:nvGrpSpPr>
          <p:cNvPr id="87045" name="Group 452"/>
          <p:cNvGrpSpPr>
            <a:grpSpLocks/>
          </p:cNvGrpSpPr>
          <p:nvPr/>
        </p:nvGrpSpPr>
        <p:grpSpPr bwMode="auto">
          <a:xfrm>
            <a:off x="4511675" y="4702175"/>
            <a:ext cx="344488" cy="304800"/>
            <a:chOff x="2986" y="3157"/>
            <a:chExt cx="217" cy="192"/>
          </a:xfrm>
        </p:grpSpPr>
        <p:sp>
          <p:nvSpPr>
            <p:cNvPr id="87080" name="Line 453"/>
            <p:cNvSpPr>
              <a:spLocks noChangeAspect="1" noChangeShapeType="1"/>
            </p:cNvSpPr>
            <p:nvPr/>
          </p:nvSpPr>
          <p:spPr bwMode="auto">
            <a:xfrm flipV="1">
              <a:off x="2986" y="3253"/>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7081" name="Oval 454"/>
            <p:cNvSpPr>
              <a:spLocks noChangeAspect="1" noChangeArrowheads="1"/>
            </p:cNvSpPr>
            <p:nvPr/>
          </p:nvSpPr>
          <p:spPr bwMode="auto">
            <a:xfrm>
              <a:off x="3045" y="3196"/>
              <a:ext cx="124"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87082" name="Text Box 455"/>
            <p:cNvSpPr txBox="1">
              <a:spLocks noChangeAspect="1" noChangeArrowheads="1"/>
            </p:cNvSpPr>
            <p:nvPr/>
          </p:nvSpPr>
          <p:spPr bwMode="auto">
            <a:xfrm>
              <a:off x="3012" y="3157"/>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87046" name="Group 456"/>
          <p:cNvGrpSpPr>
            <a:grpSpLocks/>
          </p:cNvGrpSpPr>
          <p:nvPr/>
        </p:nvGrpSpPr>
        <p:grpSpPr bwMode="auto">
          <a:xfrm>
            <a:off x="4510088" y="4497388"/>
            <a:ext cx="346075" cy="304800"/>
            <a:chOff x="2985" y="3028"/>
            <a:chExt cx="218" cy="192"/>
          </a:xfrm>
        </p:grpSpPr>
        <p:sp>
          <p:nvSpPr>
            <p:cNvPr id="87077" name="Line 457"/>
            <p:cNvSpPr>
              <a:spLocks noChangeAspect="1" noChangeShapeType="1"/>
            </p:cNvSpPr>
            <p:nvPr/>
          </p:nvSpPr>
          <p:spPr bwMode="auto">
            <a:xfrm flipV="1">
              <a:off x="2985" y="3123"/>
              <a:ext cx="82" cy="1"/>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7078" name="Oval 458"/>
            <p:cNvSpPr>
              <a:spLocks noChangeAspect="1" noChangeArrowheads="1"/>
            </p:cNvSpPr>
            <p:nvPr/>
          </p:nvSpPr>
          <p:spPr bwMode="auto">
            <a:xfrm>
              <a:off x="3045" y="3067"/>
              <a:ext cx="124"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87079" name="Text Box 459"/>
            <p:cNvSpPr txBox="1">
              <a:spLocks noChangeAspect="1" noChangeArrowheads="1"/>
            </p:cNvSpPr>
            <p:nvPr/>
          </p:nvSpPr>
          <p:spPr bwMode="auto">
            <a:xfrm>
              <a:off x="3012" y="3028"/>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87047" name="Group 460"/>
          <p:cNvGrpSpPr>
            <a:grpSpLocks/>
          </p:cNvGrpSpPr>
          <p:nvPr/>
        </p:nvGrpSpPr>
        <p:grpSpPr bwMode="auto">
          <a:xfrm>
            <a:off x="3957638" y="4633913"/>
            <a:ext cx="352425" cy="304800"/>
            <a:chOff x="2619" y="3114"/>
            <a:chExt cx="222" cy="192"/>
          </a:xfrm>
        </p:grpSpPr>
        <p:sp>
          <p:nvSpPr>
            <p:cNvPr id="87074" name="Line 461"/>
            <p:cNvSpPr>
              <a:spLocks noChangeAspect="1" noChangeShapeType="1"/>
            </p:cNvSpPr>
            <p:nvPr/>
          </p:nvSpPr>
          <p:spPr bwMode="auto">
            <a:xfrm flipV="1">
              <a:off x="2759" y="3210"/>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7075" name="Oval 462"/>
            <p:cNvSpPr>
              <a:spLocks noChangeAspect="1" noChangeArrowheads="1"/>
            </p:cNvSpPr>
            <p:nvPr/>
          </p:nvSpPr>
          <p:spPr bwMode="auto">
            <a:xfrm>
              <a:off x="2646" y="3153"/>
              <a:ext cx="125"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sp>
          <p:nvSpPr>
            <p:cNvPr id="87076" name="Text Box 463"/>
            <p:cNvSpPr txBox="1">
              <a:spLocks noChangeAspect="1" noChangeArrowheads="1"/>
            </p:cNvSpPr>
            <p:nvPr/>
          </p:nvSpPr>
          <p:spPr bwMode="auto">
            <a:xfrm>
              <a:off x="2619" y="3114"/>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grpSp>
        <p:nvGrpSpPr>
          <p:cNvPr id="87048" name="Group 464"/>
          <p:cNvGrpSpPr>
            <a:grpSpLocks/>
          </p:cNvGrpSpPr>
          <p:nvPr/>
        </p:nvGrpSpPr>
        <p:grpSpPr bwMode="auto">
          <a:xfrm>
            <a:off x="3959225" y="4446588"/>
            <a:ext cx="349250" cy="304800"/>
            <a:chOff x="2619" y="2978"/>
            <a:chExt cx="220" cy="192"/>
          </a:xfrm>
        </p:grpSpPr>
        <p:grpSp>
          <p:nvGrpSpPr>
            <p:cNvPr id="87070" name="Group 465"/>
            <p:cNvGrpSpPr>
              <a:grpSpLocks/>
            </p:cNvGrpSpPr>
            <p:nvPr/>
          </p:nvGrpSpPr>
          <p:grpSpPr bwMode="auto">
            <a:xfrm>
              <a:off x="2646" y="3016"/>
              <a:ext cx="193" cy="113"/>
              <a:chOff x="2646" y="3008"/>
              <a:chExt cx="193" cy="113"/>
            </a:xfrm>
          </p:grpSpPr>
          <p:sp>
            <p:nvSpPr>
              <p:cNvPr id="87072" name="Line 466"/>
              <p:cNvSpPr>
                <a:spLocks noChangeAspect="1" noChangeShapeType="1"/>
              </p:cNvSpPr>
              <p:nvPr/>
            </p:nvSpPr>
            <p:spPr bwMode="auto">
              <a:xfrm flipV="1">
                <a:off x="2757" y="3065"/>
                <a:ext cx="82" cy="0"/>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87073" name="Oval 467"/>
              <p:cNvSpPr>
                <a:spLocks noChangeAspect="1" noChangeArrowheads="1"/>
              </p:cNvSpPr>
              <p:nvPr/>
            </p:nvSpPr>
            <p:spPr bwMode="auto">
              <a:xfrm>
                <a:off x="2646" y="3008"/>
                <a:ext cx="125" cy="113"/>
              </a:xfrm>
              <a:prstGeom prst="ellipse">
                <a:avLst/>
              </a:prstGeom>
              <a:gradFill rotWithShape="1">
                <a:gsLst>
                  <a:gs pos="0">
                    <a:schemeClr val="tx2"/>
                  </a:gs>
                  <a:gs pos="100000">
                    <a:srgbClr val="FF99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spAutoFit/>
              </a:bodyPr>
              <a:lstStyle/>
              <a:p>
                <a:endParaRPr lang="es-ES"/>
              </a:p>
            </p:txBody>
          </p:sp>
        </p:grpSp>
        <p:sp>
          <p:nvSpPr>
            <p:cNvPr id="87071" name="Text Box 468"/>
            <p:cNvSpPr txBox="1">
              <a:spLocks noChangeAspect="1" noChangeArrowheads="1"/>
            </p:cNvSpPr>
            <p:nvPr/>
          </p:nvSpPr>
          <p:spPr bwMode="auto">
            <a:xfrm>
              <a:off x="2619" y="2978"/>
              <a:ext cx="19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r>
                <a:rPr lang="en-US" sz="1400" b="1">
                  <a:solidFill>
                    <a:srgbClr val="000000"/>
                  </a:solidFill>
                </a:rPr>
                <a:t>P</a:t>
              </a:r>
            </a:p>
          </p:txBody>
        </p:sp>
      </p:grpSp>
      <p:sp>
        <p:nvSpPr>
          <p:cNvPr id="87049" name="Line 469"/>
          <p:cNvSpPr>
            <a:spLocks noChangeAspect="1" noChangeShapeType="1"/>
          </p:cNvSpPr>
          <p:nvPr/>
        </p:nvSpPr>
        <p:spPr bwMode="auto">
          <a:xfrm flipV="1">
            <a:off x="4325938" y="3238500"/>
            <a:ext cx="9525" cy="168910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218582" name="Oval 470"/>
          <p:cNvSpPr>
            <a:spLocks noChangeAspect="1" noChangeArrowheads="1"/>
          </p:cNvSpPr>
          <p:nvPr/>
        </p:nvSpPr>
        <p:spPr bwMode="auto">
          <a:xfrm>
            <a:off x="4202113" y="4062413"/>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83" name="Rectangle 471"/>
          <p:cNvSpPr>
            <a:spLocks noChangeAspect="1" noChangeArrowheads="1"/>
          </p:cNvSpPr>
          <p:nvPr/>
        </p:nvSpPr>
        <p:spPr bwMode="auto">
          <a:xfrm>
            <a:off x="4240213" y="4530725"/>
            <a:ext cx="184150" cy="119063"/>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8584" name="Rectangle 472"/>
          <p:cNvSpPr>
            <a:spLocks noChangeAspect="1" noChangeArrowheads="1"/>
          </p:cNvSpPr>
          <p:nvPr/>
        </p:nvSpPr>
        <p:spPr bwMode="auto">
          <a:xfrm>
            <a:off x="4240213" y="4727575"/>
            <a:ext cx="184150" cy="117475"/>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8585" name="Oval 473"/>
          <p:cNvSpPr>
            <a:spLocks noChangeAspect="1" noChangeArrowheads="1"/>
          </p:cNvSpPr>
          <p:nvPr/>
        </p:nvSpPr>
        <p:spPr bwMode="auto">
          <a:xfrm>
            <a:off x="4202113" y="387826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86" name="Oval 474"/>
          <p:cNvSpPr>
            <a:spLocks noChangeAspect="1" noChangeArrowheads="1"/>
          </p:cNvSpPr>
          <p:nvPr/>
        </p:nvSpPr>
        <p:spPr bwMode="auto">
          <a:xfrm>
            <a:off x="4202113" y="369411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87" name="Oval 475"/>
          <p:cNvSpPr>
            <a:spLocks noChangeAspect="1" noChangeArrowheads="1"/>
          </p:cNvSpPr>
          <p:nvPr/>
        </p:nvSpPr>
        <p:spPr bwMode="auto">
          <a:xfrm>
            <a:off x="4202113" y="351155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88" name="Oval 476"/>
          <p:cNvSpPr>
            <a:spLocks noChangeAspect="1" noChangeArrowheads="1"/>
          </p:cNvSpPr>
          <p:nvPr/>
        </p:nvSpPr>
        <p:spPr bwMode="auto">
          <a:xfrm>
            <a:off x="4202113" y="332740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89" name="Oval 477"/>
          <p:cNvSpPr>
            <a:spLocks noChangeAspect="1" noChangeArrowheads="1"/>
          </p:cNvSpPr>
          <p:nvPr/>
        </p:nvSpPr>
        <p:spPr bwMode="auto">
          <a:xfrm>
            <a:off x="4202113" y="314483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87058" name="Line 478"/>
          <p:cNvSpPr>
            <a:spLocks noChangeAspect="1" noChangeShapeType="1"/>
          </p:cNvSpPr>
          <p:nvPr/>
        </p:nvSpPr>
        <p:spPr bwMode="auto">
          <a:xfrm flipV="1">
            <a:off x="4470400" y="3311525"/>
            <a:ext cx="9525" cy="16795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spAutoFit/>
          </a:bodyPr>
          <a:lstStyle/>
          <a:p>
            <a:endParaRPr lang="es-ES"/>
          </a:p>
        </p:txBody>
      </p:sp>
      <p:sp>
        <p:nvSpPr>
          <p:cNvPr id="218591" name="Oval 479"/>
          <p:cNvSpPr>
            <a:spLocks noChangeAspect="1" noChangeArrowheads="1"/>
          </p:cNvSpPr>
          <p:nvPr/>
        </p:nvSpPr>
        <p:spPr bwMode="auto">
          <a:xfrm>
            <a:off x="4344988" y="4125913"/>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92" name="Rectangle 480"/>
          <p:cNvSpPr>
            <a:spLocks noChangeAspect="1" noChangeArrowheads="1"/>
          </p:cNvSpPr>
          <p:nvPr/>
        </p:nvSpPr>
        <p:spPr bwMode="auto">
          <a:xfrm>
            <a:off x="4383088" y="4591050"/>
            <a:ext cx="184150" cy="119063"/>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8593" name="Rectangle 481"/>
          <p:cNvSpPr>
            <a:spLocks noChangeAspect="1" noChangeArrowheads="1"/>
          </p:cNvSpPr>
          <p:nvPr/>
        </p:nvSpPr>
        <p:spPr bwMode="auto">
          <a:xfrm>
            <a:off x="4383088" y="4795838"/>
            <a:ext cx="184150" cy="117475"/>
          </a:xfrm>
          <a:prstGeom prst="rect">
            <a:avLst/>
          </a:prstGeom>
          <a:gradFill rotWithShape="1">
            <a:gsLst>
              <a:gs pos="0">
                <a:schemeClr val="accent1"/>
              </a:gs>
              <a:gs pos="100000">
                <a:schemeClr val="accent1">
                  <a:gamma/>
                  <a:shade val="46275"/>
                  <a:invGamma/>
                </a:schemeClr>
              </a:gs>
            </a:gsLst>
            <a:path path="shape">
              <a:fillToRect l="50000" t="50000" r="50000" b="50000"/>
            </a:path>
          </a:gradFill>
          <a:ln w="9525" algn="ctr">
            <a:noFill/>
            <a:miter lim="800000"/>
            <a:headEnd/>
            <a:tailEnd/>
          </a:ln>
          <a:effectLst/>
        </p:spPr>
        <p:txBody>
          <a:bodyPr anchor="ctr">
            <a:spAutoFit/>
          </a:bodyPr>
          <a:lstStyle/>
          <a:p>
            <a:endParaRPr lang="es-ES"/>
          </a:p>
        </p:txBody>
      </p:sp>
      <p:sp>
        <p:nvSpPr>
          <p:cNvPr id="218594" name="Oval 482"/>
          <p:cNvSpPr>
            <a:spLocks noChangeAspect="1" noChangeArrowheads="1"/>
          </p:cNvSpPr>
          <p:nvPr/>
        </p:nvSpPr>
        <p:spPr bwMode="auto">
          <a:xfrm>
            <a:off x="4344988" y="394176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95" name="Oval 483"/>
          <p:cNvSpPr>
            <a:spLocks noChangeAspect="1" noChangeArrowheads="1"/>
          </p:cNvSpPr>
          <p:nvPr/>
        </p:nvSpPr>
        <p:spPr bwMode="auto">
          <a:xfrm>
            <a:off x="4344988" y="3757613"/>
            <a:ext cx="260350" cy="177800"/>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96" name="Oval 484"/>
          <p:cNvSpPr>
            <a:spLocks noChangeAspect="1" noChangeArrowheads="1"/>
          </p:cNvSpPr>
          <p:nvPr/>
        </p:nvSpPr>
        <p:spPr bwMode="auto">
          <a:xfrm>
            <a:off x="4344988" y="357505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97" name="Oval 485"/>
          <p:cNvSpPr>
            <a:spLocks noChangeAspect="1" noChangeArrowheads="1"/>
          </p:cNvSpPr>
          <p:nvPr/>
        </p:nvSpPr>
        <p:spPr bwMode="auto">
          <a:xfrm>
            <a:off x="4344988" y="3390900"/>
            <a:ext cx="260350" cy="176213"/>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598" name="Oval 486"/>
          <p:cNvSpPr>
            <a:spLocks noChangeAspect="1" noChangeArrowheads="1"/>
          </p:cNvSpPr>
          <p:nvPr/>
        </p:nvSpPr>
        <p:spPr bwMode="auto">
          <a:xfrm>
            <a:off x="4344988" y="3208338"/>
            <a:ext cx="260350" cy="176212"/>
          </a:xfrm>
          <a:prstGeom prst="ellipse">
            <a:avLst/>
          </a:prstGeom>
          <a:gradFill rotWithShape="1">
            <a:gsLst>
              <a:gs pos="0">
                <a:schemeClr val="folHlink"/>
              </a:gs>
              <a:gs pos="100000">
                <a:schemeClr val="folHlink">
                  <a:gamma/>
                  <a:shade val="46275"/>
                  <a:invGamma/>
                </a:schemeClr>
              </a:gs>
            </a:gsLst>
            <a:path path="shape">
              <a:fillToRect l="50000" t="50000" r="50000" b="50000"/>
            </a:path>
          </a:gradFill>
          <a:ln w="9525" algn="ctr">
            <a:noFill/>
            <a:round/>
            <a:headEnd/>
            <a:tailEnd/>
          </a:ln>
          <a:effectLst/>
        </p:spPr>
        <p:txBody>
          <a:bodyPr anchor="ctr">
            <a:spAutoFit/>
          </a:bodyPr>
          <a:lstStyle/>
          <a:p>
            <a:endParaRPr lang="es-ES"/>
          </a:p>
        </p:txBody>
      </p:sp>
      <p:sp>
        <p:nvSpPr>
          <p:cNvPr id="218600" name="Text Box 488"/>
          <p:cNvSpPr txBox="1">
            <a:spLocks noChangeArrowheads="1"/>
          </p:cNvSpPr>
          <p:nvPr/>
        </p:nvSpPr>
        <p:spPr bwMode="auto">
          <a:xfrm>
            <a:off x="381000" y="5778500"/>
            <a:ext cx="8459788"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ea typeface="ＭＳ Ｐゴシック" charset="0"/>
                <a:cs typeface="Arial" charset="0"/>
              </a:defRPr>
            </a:lvl1pPr>
            <a:lvl2pPr marL="37931725" indent="-37474525" eaLnBrk="0" hangingPunct="0">
              <a:defRPr sz="2000">
                <a:solidFill>
                  <a:schemeClr val="tx1"/>
                </a:solidFill>
                <a:latin typeface="Arial" charset="0"/>
                <a:ea typeface="Arial" charset="0"/>
                <a:cs typeface="Arial" charset="0"/>
              </a:defRPr>
            </a:lvl2pPr>
            <a:lvl3pPr eaLnBrk="0" hangingPunct="0">
              <a:defRPr sz="2000">
                <a:solidFill>
                  <a:schemeClr val="tx1"/>
                </a:solidFill>
                <a:latin typeface="Arial" charset="0"/>
                <a:ea typeface="Arial" charset="0"/>
                <a:cs typeface="Arial" charset="0"/>
              </a:defRPr>
            </a:lvl3pPr>
            <a:lvl4pPr eaLnBrk="0" hangingPunct="0">
              <a:defRPr sz="2000">
                <a:solidFill>
                  <a:schemeClr val="tx1"/>
                </a:solidFill>
                <a:latin typeface="Arial" charset="0"/>
                <a:ea typeface="Arial" charset="0"/>
                <a:cs typeface="Arial" charset="0"/>
              </a:defRPr>
            </a:lvl4pPr>
            <a:lvl5pPr eaLnBrk="0" hangingPunct="0">
              <a:defRPr sz="2000">
                <a:solidFill>
                  <a:schemeClr val="tx1"/>
                </a:solidFill>
                <a:latin typeface="Arial" charset="0"/>
                <a:ea typeface="Arial" charset="0"/>
                <a:cs typeface="Arial" charset="0"/>
              </a:defRPr>
            </a:lvl5pPr>
            <a:lvl6pPr marL="457200" eaLnBrk="0" fontAlgn="base" hangingPunct="0">
              <a:spcBef>
                <a:spcPct val="0"/>
              </a:spcBef>
              <a:spcAft>
                <a:spcPct val="0"/>
              </a:spcAft>
              <a:defRPr sz="2000">
                <a:solidFill>
                  <a:schemeClr val="tx1"/>
                </a:solidFill>
                <a:latin typeface="Arial" charset="0"/>
                <a:ea typeface="Arial" charset="0"/>
                <a:cs typeface="Arial" charset="0"/>
              </a:defRPr>
            </a:lvl6pPr>
            <a:lvl7pPr marL="914400" eaLnBrk="0" fontAlgn="base" hangingPunct="0">
              <a:spcBef>
                <a:spcPct val="0"/>
              </a:spcBef>
              <a:spcAft>
                <a:spcPct val="0"/>
              </a:spcAft>
              <a:defRPr sz="2000">
                <a:solidFill>
                  <a:schemeClr val="tx1"/>
                </a:solidFill>
                <a:latin typeface="Arial" charset="0"/>
                <a:ea typeface="Arial" charset="0"/>
                <a:cs typeface="Arial" charset="0"/>
              </a:defRPr>
            </a:lvl7pPr>
            <a:lvl8pPr marL="1371600" eaLnBrk="0" fontAlgn="base" hangingPunct="0">
              <a:spcBef>
                <a:spcPct val="0"/>
              </a:spcBef>
              <a:spcAft>
                <a:spcPct val="0"/>
              </a:spcAft>
              <a:defRPr sz="2000">
                <a:solidFill>
                  <a:schemeClr val="tx1"/>
                </a:solidFill>
                <a:latin typeface="Arial" charset="0"/>
                <a:ea typeface="Arial" charset="0"/>
                <a:cs typeface="Arial" charset="0"/>
              </a:defRPr>
            </a:lvl8pPr>
            <a:lvl9pPr marL="1828800" eaLnBrk="0" fontAlgn="base" hangingPunct="0">
              <a:spcBef>
                <a:spcPct val="0"/>
              </a:spcBef>
              <a:spcAft>
                <a:spcPct val="0"/>
              </a:spcAft>
              <a:defRPr sz="2000">
                <a:solidFill>
                  <a:schemeClr val="tx1"/>
                </a:solidFill>
                <a:latin typeface="Arial" charset="0"/>
                <a:ea typeface="Arial" charset="0"/>
                <a:cs typeface="Arial" charset="0"/>
              </a:defRPr>
            </a:lvl9pPr>
          </a:lstStyle>
          <a:p>
            <a:pPr algn="ctr">
              <a:spcBef>
                <a:spcPct val="50000"/>
              </a:spcBef>
            </a:pPr>
            <a:r>
              <a:rPr lang="en-US" sz="2200" b="1" i="1" dirty="0">
                <a:solidFill>
                  <a:srgbClr val="FFFFFF"/>
                </a:solidFill>
                <a:sym typeface="Symbol" charset="0"/>
              </a:rPr>
              <a:t>BLOQUEO de la </a:t>
            </a:r>
            <a:r>
              <a:rPr lang="en-US" sz="2200" b="1" i="1" dirty="0" err="1">
                <a:solidFill>
                  <a:srgbClr val="FFFFFF"/>
                </a:solidFill>
                <a:sym typeface="Symbol" charset="0"/>
              </a:rPr>
              <a:t>activación</a:t>
            </a:r>
            <a:r>
              <a:rPr lang="en-US" sz="2200" b="1" i="1" dirty="0">
                <a:solidFill>
                  <a:srgbClr val="FFFFFF"/>
                </a:solidFill>
                <a:sym typeface="Symbol" charset="0"/>
              </a:rPr>
              <a:t> del VEGFR</a:t>
            </a:r>
            <a:endParaRPr lang="en-US" sz="2200" b="1" i="1" dirty="0">
              <a:solidFill>
                <a:srgbClr val="FFFFFF"/>
              </a:solidFill>
            </a:endParaRPr>
          </a:p>
        </p:txBody>
      </p:sp>
      <p:sp>
        <p:nvSpPr>
          <p:cNvPr id="490" name="Rectangle 439"/>
          <p:cNvSpPr>
            <a:spLocks noGrp="1" noChangeArrowheads="1"/>
          </p:cNvSpPr>
          <p:nvPr>
            <p:ph type="title"/>
          </p:nvPr>
        </p:nvSpPr>
        <p:spPr>
          <a:xfrm>
            <a:off x="457200" y="274638"/>
            <a:ext cx="8229600" cy="1143000"/>
          </a:xfrm>
        </p:spPr>
        <p:txBody>
          <a:bodyPr>
            <a:normAutofit/>
          </a:bodyPr>
          <a:lstStyle/>
          <a:p>
            <a:pPr eaLnBrk="1" hangingPunct="1"/>
            <a:r>
              <a:rPr lang="en-US" sz="3600" dirty="0" err="1" smtClean="0">
                <a:latin typeface="Arial" charset="0"/>
                <a:cs typeface="Arial" charset="0"/>
              </a:rPr>
              <a:t>Bevacizumab</a:t>
            </a:r>
            <a:r>
              <a:rPr lang="en-US" sz="3600" dirty="0" smtClean="0">
                <a:latin typeface="Arial" charset="0"/>
                <a:cs typeface="Arial" charset="0"/>
              </a:rPr>
              <a:t>: </a:t>
            </a:r>
            <a:r>
              <a:rPr lang="en-US" sz="3600" dirty="0" err="1">
                <a:latin typeface="Arial" charset="0"/>
                <a:cs typeface="Arial" charset="0"/>
              </a:rPr>
              <a:t>Mecanismo</a:t>
            </a:r>
            <a:r>
              <a:rPr lang="en-US" sz="3600" dirty="0">
                <a:latin typeface="Arial" charset="0"/>
                <a:cs typeface="Arial" charset="0"/>
              </a:rPr>
              <a:t> de </a:t>
            </a:r>
            <a:r>
              <a:rPr lang="en-US" sz="3600" dirty="0" err="1">
                <a:latin typeface="Arial" charset="0"/>
                <a:cs typeface="Arial" charset="0"/>
              </a:rPr>
              <a:t>Acción</a:t>
            </a:r>
            <a:endParaRPr lang="en-US" sz="3600" dirty="0">
              <a:latin typeface="Arial" charset="0"/>
              <a:cs typeface="Arial" charset="0"/>
            </a:endParaRPr>
          </a:p>
        </p:txBody>
      </p:sp>
    </p:spTree>
    <p:extLst>
      <p:ext uri="{BB962C8B-B14F-4D97-AF65-F5344CB8AC3E}">
        <p14:creationId xmlns:p14="http://schemas.microsoft.com/office/powerpoint/2010/main" val="25104563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path" presetSubtype="0" accel="50000" decel="50000" fill="hold" nodeType="withEffect">
                                  <p:stCondLst>
                                    <p:cond delay="0"/>
                                  </p:stCondLst>
                                  <p:childTnLst>
                                    <p:animMotion origin="layout" path="M 0.00139 3.7037E-7 L -0.28159 -0.05926 " pathEditMode="relative" rAng="0" ptsTypes="AA">
                                      <p:cBhvr>
                                        <p:cTn id="6" dur="1000" fill="hold"/>
                                        <p:tgtEl>
                                          <p:spTgt spid="2"/>
                                        </p:tgtEl>
                                        <p:attrNameLst>
                                          <p:attrName>ppt_x</p:attrName>
                                          <p:attrName>ppt_y</p:attrName>
                                        </p:attrNameLst>
                                      </p:cBhvr>
                                      <p:rCtr x="-14149" y="-2963"/>
                                    </p:animMotion>
                                  </p:childTnLst>
                                </p:cTn>
                              </p:par>
                            </p:childTnLst>
                          </p:cTn>
                        </p:par>
                        <p:par>
                          <p:cTn id="7" fill="hold" nodeType="afterGroup">
                            <p:stCondLst>
                              <p:cond delay="1000"/>
                            </p:stCondLst>
                            <p:childTnLst>
                              <p:par>
                                <p:cTn id="8" presetID="1" presetClass="entr" presetSubtype="0" fill="hold" grpId="0" nodeType="afterEffect">
                                  <p:stCondLst>
                                    <p:cond delay="0"/>
                                  </p:stCondLst>
                                  <p:childTnLst>
                                    <p:set>
                                      <p:cBhvr>
                                        <p:cTn id="9" dur="1" fill="hold">
                                          <p:stCondLst>
                                            <p:cond delay="0"/>
                                          </p:stCondLst>
                                        </p:cTn>
                                        <p:tgtEl>
                                          <p:spTgt spid="2186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6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z="2800">
                <a:latin typeface="Arial" charset="0"/>
              </a:rPr>
              <a:t>Sustained angiogenesis is a hallmark of cancer</a:t>
            </a:r>
            <a:endParaRPr lang="en-GB" sz="2800">
              <a:latin typeface="Arial" charset="0"/>
            </a:endParaRPr>
          </a:p>
        </p:txBody>
      </p:sp>
      <p:sp>
        <p:nvSpPr>
          <p:cNvPr id="16387" name="Freeform 3"/>
          <p:cNvSpPr>
            <a:spLocks/>
          </p:cNvSpPr>
          <p:nvPr/>
        </p:nvSpPr>
        <p:spPr bwMode="auto">
          <a:xfrm>
            <a:off x="5583238" y="4803775"/>
            <a:ext cx="868362" cy="441325"/>
          </a:xfrm>
          <a:custGeom>
            <a:avLst/>
            <a:gdLst>
              <a:gd name="T0" fmla="*/ 0 w 547"/>
              <a:gd name="T1" fmla="*/ 441325 h 278"/>
              <a:gd name="T2" fmla="*/ 312737 w 547"/>
              <a:gd name="T3" fmla="*/ 434975 h 278"/>
              <a:gd name="T4" fmla="*/ 647700 w 547"/>
              <a:gd name="T5" fmla="*/ 0 h 278"/>
              <a:gd name="T6" fmla="*/ 868362 w 547"/>
              <a:gd name="T7" fmla="*/ 0 h 278"/>
              <a:gd name="T8" fmla="*/ 0 60000 65536"/>
              <a:gd name="T9" fmla="*/ 0 60000 65536"/>
              <a:gd name="T10" fmla="*/ 0 60000 65536"/>
              <a:gd name="T11" fmla="*/ 0 60000 65536"/>
              <a:gd name="T12" fmla="*/ 0 w 547"/>
              <a:gd name="T13" fmla="*/ 0 h 278"/>
              <a:gd name="T14" fmla="*/ 547 w 547"/>
              <a:gd name="T15" fmla="*/ 278 h 278"/>
            </a:gdLst>
            <a:ahLst/>
            <a:cxnLst>
              <a:cxn ang="T8">
                <a:pos x="T0" y="T1"/>
              </a:cxn>
              <a:cxn ang="T9">
                <a:pos x="T2" y="T3"/>
              </a:cxn>
              <a:cxn ang="T10">
                <a:pos x="T4" y="T5"/>
              </a:cxn>
              <a:cxn ang="T11">
                <a:pos x="T6" y="T7"/>
              </a:cxn>
            </a:cxnLst>
            <a:rect l="T12" t="T13" r="T14" b="T15"/>
            <a:pathLst>
              <a:path w="547" h="278">
                <a:moveTo>
                  <a:pt x="0" y="278"/>
                </a:moveTo>
                <a:lnTo>
                  <a:pt x="197" y="274"/>
                </a:lnTo>
                <a:lnTo>
                  <a:pt x="408" y="0"/>
                </a:lnTo>
                <a:lnTo>
                  <a:pt x="547" y="0"/>
                </a:lnTo>
              </a:path>
            </a:pathLst>
          </a:custGeom>
          <a:noFill/>
          <a:ln w="254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388" name="Line 4"/>
          <p:cNvSpPr>
            <a:spLocks noChangeShapeType="1"/>
          </p:cNvSpPr>
          <p:nvPr/>
        </p:nvSpPr>
        <p:spPr bwMode="auto">
          <a:xfrm>
            <a:off x="2833688" y="2936875"/>
            <a:ext cx="349250" cy="20637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lIns="91632" tIns="45816" rIns="91632" bIns="45816">
            <a:spAutoFit/>
          </a:bodyPr>
          <a:lstStyle/>
          <a:p>
            <a:pPr algn="r"/>
            <a:endParaRPr lang="es-ES" sz="1800" i="1" smtClean="0">
              <a:solidFill>
                <a:srgbClr val="FFFFFF"/>
              </a:solidFill>
              <a:ea typeface="ＭＳ Ｐゴシック" charset="0"/>
            </a:endParaRPr>
          </a:p>
        </p:txBody>
      </p:sp>
      <p:sp>
        <p:nvSpPr>
          <p:cNvPr id="16389" name="Line 5"/>
          <p:cNvSpPr>
            <a:spLocks noChangeShapeType="1"/>
          </p:cNvSpPr>
          <p:nvPr/>
        </p:nvSpPr>
        <p:spPr bwMode="auto">
          <a:xfrm flipH="1">
            <a:off x="4589463" y="5635625"/>
            <a:ext cx="6350" cy="2968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390" name="Line 6"/>
          <p:cNvSpPr>
            <a:spLocks noChangeShapeType="1"/>
          </p:cNvSpPr>
          <p:nvPr/>
        </p:nvSpPr>
        <p:spPr bwMode="auto">
          <a:xfrm flipH="1">
            <a:off x="5911850" y="2936875"/>
            <a:ext cx="349250" cy="20637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lIns="91632" tIns="45816" rIns="91632" bIns="45816">
            <a:spAutoFit/>
          </a:bodyPr>
          <a:lstStyle/>
          <a:p>
            <a:pPr algn="r"/>
            <a:endParaRPr lang="es-ES" sz="1800" i="1" smtClean="0">
              <a:solidFill>
                <a:srgbClr val="FFFFFF"/>
              </a:solidFill>
              <a:ea typeface="ＭＳ Ｐゴシック" charset="0"/>
            </a:endParaRPr>
          </a:p>
        </p:txBody>
      </p:sp>
      <p:sp>
        <p:nvSpPr>
          <p:cNvPr id="16391" name="AutoShape 7"/>
          <p:cNvSpPr>
            <a:spLocks noChangeArrowheads="1"/>
          </p:cNvSpPr>
          <p:nvPr/>
        </p:nvSpPr>
        <p:spPr bwMode="auto">
          <a:xfrm rot="-3730009">
            <a:off x="2892426" y="2357437"/>
            <a:ext cx="3224212" cy="3224213"/>
          </a:xfrm>
          <a:custGeom>
            <a:avLst/>
            <a:gdLst>
              <a:gd name="T0" fmla="*/ 240637558 w 21600"/>
              <a:gd name="T1" fmla="*/ 0 h 21600"/>
              <a:gd name="T2" fmla="*/ 152515211 w 21600"/>
              <a:gd name="T3" fmla="*/ 81193005 h 21600"/>
              <a:gd name="T4" fmla="*/ 240637558 w 21600"/>
              <a:gd name="T5" fmla="*/ 116932050 h 21600"/>
              <a:gd name="T6" fmla="*/ 328759792 w 21600"/>
              <a:gd name="T7" fmla="*/ 81193005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close/>
              </a:path>
            </a:pathLst>
          </a:custGeom>
          <a:solidFill>
            <a:srgbClr val="C0C0C0"/>
          </a:soli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sp>
        <p:nvSpPr>
          <p:cNvPr id="16392" name="AutoShape 8"/>
          <p:cNvSpPr>
            <a:spLocks noChangeArrowheads="1"/>
          </p:cNvSpPr>
          <p:nvPr/>
        </p:nvSpPr>
        <p:spPr bwMode="auto">
          <a:xfrm rot="-129340">
            <a:off x="2925763" y="2335213"/>
            <a:ext cx="3224212" cy="3224212"/>
          </a:xfrm>
          <a:custGeom>
            <a:avLst/>
            <a:gdLst>
              <a:gd name="T0" fmla="*/ 240637558 w 21600"/>
              <a:gd name="T1" fmla="*/ 0 h 21600"/>
              <a:gd name="T2" fmla="*/ 152515211 w 21600"/>
              <a:gd name="T3" fmla="*/ 81192831 h 21600"/>
              <a:gd name="T4" fmla="*/ 240637558 w 21600"/>
              <a:gd name="T5" fmla="*/ 116932014 h 21600"/>
              <a:gd name="T6" fmla="*/ 328759792 w 21600"/>
              <a:gd name="T7" fmla="*/ 81192831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close/>
              </a:path>
            </a:pathLst>
          </a:custGeom>
          <a:solidFill>
            <a:srgbClr val="00FF00"/>
          </a:soli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sp>
        <p:nvSpPr>
          <p:cNvPr id="16393" name="AutoShape 9"/>
          <p:cNvSpPr>
            <a:spLocks noChangeArrowheads="1"/>
          </p:cNvSpPr>
          <p:nvPr/>
        </p:nvSpPr>
        <p:spPr bwMode="auto">
          <a:xfrm rot="3463793">
            <a:off x="2965450" y="2352675"/>
            <a:ext cx="3224213" cy="3224213"/>
          </a:xfrm>
          <a:custGeom>
            <a:avLst/>
            <a:gdLst>
              <a:gd name="T0" fmla="*/ 240637781 w 21600"/>
              <a:gd name="T1" fmla="*/ 0 h 21600"/>
              <a:gd name="T2" fmla="*/ 152515258 w 21600"/>
              <a:gd name="T3" fmla="*/ 81193005 h 21600"/>
              <a:gd name="T4" fmla="*/ 240637781 w 21600"/>
              <a:gd name="T5" fmla="*/ 116932050 h 21600"/>
              <a:gd name="T6" fmla="*/ 328760193 w 21600"/>
              <a:gd name="T7" fmla="*/ 81193005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close/>
              </a:path>
            </a:pathLst>
          </a:custGeom>
          <a:solidFill>
            <a:srgbClr val="FF9900"/>
          </a:soli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sp>
        <p:nvSpPr>
          <p:cNvPr id="16394" name="AutoShape 10"/>
          <p:cNvSpPr>
            <a:spLocks noChangeArrowheads="1"/>
          </p:cNvSpPr>
          <p:nvPr/>
        </p:nvSpPr>
        <p:spPr bwMode="auto">
          <a:xfrm rot="21504658" flipV="1">
            <a:off x="2925763" y="2411413"/>
            <a:ext cx="3224212" cy="3224212"/>
          </a:xfrm>
          <a:custGeom>
            <a:avLst/>
            <a:gdLst>
              <a:gd name="T0" fmla="*/ 240637558 w 21600"/>
              <a:gd name="T1" fmla="*/ 0 h 21600"/>
              <a:gd name="T2" fmla="*/ 152515211 w 21600"/>
              <a:gd name="T3" fmla="*/ 81192831 h 21600"/>
              <a:gd name="T4" fmla="*/ 240637558 w 21600"/>
              <a:gd name="T5" fmla="*/ 116932014 h 21600"/>
              <a:gd name="T6" fmla="*/ 328759792 w 21600"/>
              <a:gd name="T7" fmla="*/ 81192831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close/>
              </a:path>
            </a:pathLst>
          </a:custGeom>
          <a:solidFill>
            <a:srgbClr val="009DC2"/>
          </a:soli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sp>
        <p:nvSpPr>
          <p:cNvPr id="16395" name="AutoShape 11"/>
          <p:cNvSpPr>
            <a:spLocks noChangeArrowheads="1"/>
          </p:cNvSpPr>
          <p:nvPr/>
        </p:nvSpPr>
        <p:spPr bwMode="auto">
          <a:xfrm rot="17825111" flipV="1">
            <a:off x="2947987" y="2397126"/>
            <a:ext cx="3224213" cy="3224212"/>
          </a:xfrm>
          <a:custGeom>
            <a:avLst/>
            <a:gdLst>
              <a:gd name="T0" fmla="*/ 240637781 w 21600"/>
              <a:gd name="T1" fmla="*/ 0 h 21600"/>
              <a:gd name="T2" fmla="*/ 152515258 w 21600"/>
              <a:gd name="T3" fmla="*/ 81192831 h 21600"/>
              <a:gd name="T4" fmla="*/ 240637781 w 21600"/>
              <a:gd name="T5" fmla="*/ 116932014 h 21600"/>
              <a:gd name="T6" fmla="*/ 328760193 w 21600"/>
              <a:gd name="T7" fmla="*/ 81192831 h 21600"/>
              <a:gd name="T8" fmla="*/ 0 60000 65536"/>
              <a:gd name="T9" fmla="*/ 0 60000 65536"/>
              <a:gd name="T10" fmla="*/ 0 60000 65536"/>
              <a:gd name="T11" fmla="*/ 0 60000 65536"/>
              <a:gd name="T12" fmla="*/ 3872 w 21600"/>
              <a:gd name="T13" fmla="*/ 0 h 21600"/>
              <a:gd name="T14" fmla="*/ 17728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close/>
              </a:path>
            </a:pathLst>
          </a:custGeom>
          <a:gradFill rotWithShape="1">
            <a:gsLst>
              <a:gs pos="0">
                <a:srgbClr val="5A005A"/>
              </a:gs>
              <a:gs pos="50000">
                <a:srgbClr val="C200C2"/>
              </a:gs>
              <a:gs pos="100000">
                <a:srgbClr val="5A005A"/>
              </a:gs>
            </a:gsLst>
            <a:lin ang="18900000" scaled="1"/>
          </a:gra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sp>
        <p:nvSpPr>
          <p:cNvPr id="16396" name="AutoShape 12"/>
          <p:cNvSpPr>
            <a:spLocks noChangeArrowheads="1"/>
          </p:cNvSpPr>
          <p:nvPr/>
        </p:nvSpPr>
        <p:spPr bwMode="auto">
          <a:xfrm rot="561263">
            <a:off x="5381625" y="3106738"/>
            <a:ext cx="415925" cy="415925"/>
          </a:xfrm>
          <a:custGeom>
            <a:avLst/>
            <a:gdLst>
              <a:gd name="T0" fmla="*/ 4004491 w 21600"/>
              <a:gd name="T1" fmla="*/ 0 h 21600"/>
              <a:gd name="T2" fmla="*/ 1172793 w 21600"/>
              <a:gd name="T3" fmla="*/ 1172793 h 21600"/>
              <a:gd name="T4" fmla="*/ 0 w 21600"/>
              <a:gd name="T5" fmla="*/ 4004491 h 21600"/>
              <a:gd name="T6" fmla="*/ 1172793 w 21600"/>
              <a:gd name="T7" fmla="*/ 6836170 h 21600"/>
              <a:gd name="T8" fmla="*/ 4004491 w 21600"/>
              <a:gd name="T9" fmla="*/ 8008963 h 21600"/>
              <a:gd name="T10" fmla="*/ 6836170 w 21600"/>
              <a:gd name="T11" fmla="*/ 6836170 h 21600"/>
              <a:gd name="T12" fmla="*/ 8008963 w 21600"/>
              <a:gd name="T13" fmla="*/ 4004491 h 21600"/>
              <a:gd name="T14" fmla="*/ 6836170 w 21600"/>
              <a:gd name="T15" fmla="*/ 117279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tx1"/>
          </a:solidFill>
          <a:ln w="9525">
            <a:round/>
            <a:headEnd/>
            <a:tailEnd/>
          </a:ln>
          <a:scene3d>
            <a:camera prst="legacyPerspectiveFront">
              <a:rot lat="20099996" lon="1200000" rev="0"/>
            </a:camera>
            <a:lightRig rig="legacyFlat4" dir="b"/>
          </a:scene3d>
          <a:sp3d extrusionH="100000" prstMaterial="legacyMatte">
            <a:bevelT w="13500" h="13500" prst="angle"/>
            <a:bevelB w="13500" h="13500" prst="angle"/>
            <a:extrusionClr>
              <a:schemeClr val="tx1"/>
            </a:extrusionClr>
          </a:sp3d>
        </p:spPr>
        <p:txBody>
          <a:bodyPr wrap="none" lIns="91632" tIns="45816" rIns="91632" bIns="45816" anchor="ctr">
            <a:spAutoFit/>
            <a:flatTx/>
          </a:bodyPr>
          <a:lstStyle/>
          <a:p>
            <a:pPr algn="r"/>
            <a:endParaRPr lang="es-ES" sz="1800" i="1" smtClean="0">
              <a:solidFill>
                <a:srgbClr val="FFFFFF"/>
              </a:solidFill>
              <a:ea typeface="ＭＳ Ｐゴシック" charset="0"/>
            </a:endParaRPr>
          </a:p>
        </p:txBody>
      </p:sp>
      <p:sp>
        <p:nvSpPr>
          <p:cNvPr id="16397" name="Freeform 13"/>
          <p:cNvSpPr>
            <a:spLocks/>
          </p:cNvSpPr>
          <p:nvPr/>
        </p:nvSpPr>
        <p:spPr bwMode="white">
          <a:xfrm rot="332419">
            <a:off x="5294313" y="4313238"/>
            <a:ext cx="815975" cy="762000"/>
          </a:xfrm>
          <a:custGeom>
            <a:avLst/>
            <a:gdLst>
              <a:gd name="T0" fmla="*/ 520700 w 514"/>
              <a:gd name="T1" fmla="*/ 762000 h 480"/>
              <a:gd name="T2" fmla="*/ 206375 w 514"/>
              <a:gd name="T3" fmla="*/ 298450 h 480"/>
              <a:gd name="T4" fmla="*/ 139700 w 514"/>
              <a:gd name="T5" fmla="*/ 419100 h 480"/>
              <a:gd name="T6" fmla="*/ 0 w 514"/>
              <a:gd name="T7" fmla="*/ 82550 h 480"/>
              <a:gd name="T8" fmla="*/ 346075 w 514"/>
              <a:gd name="T9" fmla="*/ 0 h 480"/>
              <a:gd name="T10" fmla="*/ 295275 w 514"/>
              <a:gd name="T11" fmla="*/ 136525 h 480"/>
              <a:gd name="T12" fmla="*/ 815975 w 514"/>
              <a:gd name="T13" fmla="*/ 28575 h 480"/>
              <a:gd name="T14" fmla="*/ 701675 w 514"/>
              <a:gd name="T15" fmla="*/ 441325 h 480"/>
              <a:gd name="T16" fmla="*/ 520700 w 514"/>
              <a:gd name="T17" fmla="*/ 762000 h 4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4"/>
              <a:gd name="T28" fmla="*/ 0 h 480"/>
              <a:gd name="T29" fmla="*/ 514 w 514"/>
              <a:gd name="T30" fmla="*/ 480 h 4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4" h="480">
                <a:moveTo>
                  <a:pt x="328" y="480"/>
                </a:moveTo>
                <a:cubicBezTo>
                  <a:pt x="245" y="311"/>
                  <a:pt x="162" y="222"/>
                  <a:pt x="130" y="188"/>
                </a:cubicBezTo>
                <a:cubicBezTo>
                  <a:pt x="104" y="238"/>
                  <a:pt x="116" y="224"/>
                  <a:pt x="88" y="264"/>
                </a:cubicBezTo>
                <a:cubicBezTo>
                  <a:pt x="70" y="216"/>
                  <a:pt x="68" y="164"/>
                  <a:pt x="0" y="52"/>
                </a:cubicBezTo>
                <a:cubicBezTo>
                  <a:pt x="142" y="40"/>
                  <a:pt x="114" y="40"/>
                  <a:pt x="218" y="0"/>
                </a:cubicBezTo>
                <a:cubicBezTo>
                  <a:pt x="196" y="36"/>
                  <a:pt x="202" y="40"/>
                  <a:pt x="186" y="86"/>
                </a:cubicBezTo>
                <a:cubicBezTo>
                  <a:pt x="386" y="68"/>
                  <a:pt x="378" y="62"/>
                  <a:pt x="514" y="18"/>
                </a:cubicBezTo>
                <a:cubicBezTo>
                  <a:pt x="500" y="106"/>
                  <a:pt x="484" y="180"/>
                  <a:pt x="442" y="278"/>
                </a:cubicBezTo>
                <a:cubicBezTo>
                  <a:pt x="400" y="376"/>
                  <a:pt x="392" y="388"/>
                  <a:pt x="328" y="480"/>
                </a:cubicBezTo>
                <a:close/>
              </a:path>
            </a:pathLst>
          </a:custGeom>
          <a:solidFill>
            <a:schemeClr val="bg1"/>
          </a:solidFill>
          <a:ln>
            <a:noFill/>
          </a:ln>
          <a:extLst>
            <a:ext uri="{91240B29-F687-4f45-9708-019B960494DF}">
              <a14:hiddenLine xmlns:a14="http://schemas.microsoft.com/office/drawing/2010/main" w="19050" cap="flat" cmpd="sng">
                <a:solidFill>
                  <a:srgbClr val="000000"/>
                </a:solidFill>
                <a:prstDash val="solid"/>
                <a:round/>
                <a:headEnd type="none" w="med" len="med"/>
                <a:tailEnd type="none" w="med" len="med"/>
              </a14:hiddenLine>
            </a:ext>
          </a:extLst>
        </p:spPr>
        <p:txBody>
          <a:bodyPr wrap="none" lIns="91632" tIns="45816" rIns="91632" bIns="45816">
            <a:spAutoFit/>
          </a:bodyPr>
          <a:lstStyle/>
          <a:p>
            <a:pPr algn="r"/>
            <a:endParaRPr lang="es-ES" sz="1800" i="1" smtClean="0">
              <a:solidFill>
                <a:srgbClr val="FFFFFF"/>
              </a:solidFill>
              <a:ea typeface="ＭＳ Ｐゴシック" charset="0"/>
            </a:endParaRPr>
          </a:p>
        </p:txBody>
      </p:sp>
      <p:pic>
        <p:nvPicPr>
          <p:cNvPr id="2511886" name="Picture 14" descr="MCSY00732_0000[1]"/>
          <p:cNvPicPr>
            <a:picLocks noChangeAspect="1" noChangeArrowheads="1"/>
          </p:cNvPicPr>
          <p:nvPr/>
        </p:nvPicPr>
        <p:blipFill>
          <a:blip r:embed="rId3">
            <a:lum bright="4000" contrast="2000"/>
            <a:extLst>
              <a:ext uri="{28A0092B-C50C-407E-A947-70E740481C1C}">
                <a14:useLocalDpi xmlns:a14="http://schemas.microsoft.com/office/drawing/2010/main" val="0"/>
              </a:ext>
            </a:extLst>
          </a:blip>
          <a:srcRect/>
          <a:stretch>
            <a:fillRect/>
          </a:stretch>
        </p:blipFill>
        <p:spPr bwMode="auto">
          <a:xfrm rot="-3864796">
            <a:off x="3099594" y="3132931"/>
            <a:ext cx="739775" cy="519113"/>
          </a:xfrm>
          <a:prstGeom prst="rect">
            <a:avLst/>
          </a:prstGeom>
          <a:noFill/>
          <a:ln>
            <a:noFill/>
          </a:ln>
          <a:effectLst>
            <a:outerShdw blurRad="63500" dist="38099"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9" name="AutoShape 15"/>
          <p:cNvSpPr>
            <a:spLocks noChangeArrowheads="1"/>
          </p:cNvSpPr>
          <p:nvPr/>
        </p:nvSpPr>
        <p:spPr bwMode="auto">
          <a:xfrm rot="-345698">
            <a:off x="4386263" y="2471738"/>
            <a:ext cx="495300" cy="628650"/>
          </a:xfrm>
          <a:custGeom>
            <a:avLst/>
            <a:gdLst>
              <a:gd name="T0" fmla="*/ 6536883 w 21600"/>
              <a:gd name="T1" fmla="*/ 0 h 21600"/>
              <a:gd name="T2" fmla="*/ 6536883 w 21600"/>
              <a:gd name="T3" fmla="*/ 10298451 h 21600"/>
              <a:gd name="T4" fmla="*/ 1380259 w 21600"/>
              <a:gd name="T5" fmla="*/ 18296335 h 21600"/>
              <a:gd name="T6" fmla="*/ 11357503 w 21600"/>
              <a:gd name="T7" fmla="*/ 5149226 h 21600"/>
              <a:gd name="T8" fmla="*/ 17694720 60000 65536"/>
              <a:gd name="T9" fmla="*/ 5898240 60000 65536"/>
              <a:gd name="T10" fmla="*/ 5898240 60000 65536"/>
              <a:gd name="T11" fmla="*/ 0 60000 65536"/>
              <a:gd name="T12" fmla="*/ 12427 w 21600"/>
              <a:gd name="T13" fmla="*/ 3511 h 21600"/>
              <a:gd name="T14" fmla="*/ 17727 w 21600"/>
              <a:gd name="T15" fmla="*/ 8647 h 21600"/>
            </a:gdLst>
            <a:ahLst/>
            <a:cxnLst>
              <a:cxn ang="T8">
                <a:pos x="T0" y="T1"/>
              </a:cxn>
              <a:cxn ang="T9">
                <a:pos x="T2" y="T3"/>
              </a:cxn>
              <a:cxn ang="T10">
                <a:pos x="T4" y="T5"/>
              </a:cxn>
              <a:cxn ang="T11">
                <a:pos x="T6" y="T7"/>
              </a:cxn>
            </a:cxnLst>
            <a:rect l="T12" t="T13" r="T14" b="T15"/>
            <a:pathLst>
              <a:path w="21600" h="21600">
                <a:moveTo>
                  <a:pt x="21600" y="6079"/>
                </a:moveTo>
                <a:lnTo>
                  <a:pt x="12432" y="0"/>
                </a:lnTo>
                <a:lnTo>
                  <a:pt x="12432" y="3511"/>
                </a:lnTo>
                <a:lnTo>
                  <a:pt x="12427" y="3511"/>
                </a:lnTo>
                <a:cubicBezTo>
                  <a:pt x="5564" y="3511"/>
                  <a:pt x="0" y="7382"/>
                  <a:pt x="0" y="12158"/>
                </a:cubicBezTo>
                <a:lnTo>
                  <a:pt x="0" y="21600"/>
                </a:lnTo>
                <a:lnTo>
                  <a:pt x="5250" y="21600"/>
                </a:lnTo>
                <a:lnTo>
                  <a:pt x="5250" y="12158"/>
                </a:lnTo>
                <a:cubicBezTo>
                  <a:pt x="5250" y="10219"/>
                  <a:pt x="8463" y="8647"/>
                  <a:pt x="12427" y="8647"/>
                </a:cubicBezTo>
                <a:lnTo>
                  <a:pt x="12432" y="8647"/>
                </a:lnTo>
                <a:lnTo>
                  <a:pt x="12432" y="12158"/>
                </a:lnTo>
                <a:close/>
              </a:path>
            </a:pathLst>
          </a:custGeom>
          <a:solidFill>
            <a:srgbClr val="176200"/>
          </a:soli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grpSp>
        <p:nvGrpSpPr>
          <p:cNvPr id="16400" name="Group 16"/>
          <p:cNvGrpSpPr>
            <a:grpSpLocks/>
          </p:cNvGrpSpPr>
          <p:nvPr/>
        </p:nvGrpSpPr>
        <p:grpSpPr bwMode="auto">
          <a:xfrm rot="561263">
            <a:off x="4313238" y="5067300"/>
            <a:ext cx="550862" cy="303213"/>
            <a:chOff x="2753" y="3230"/>
            <a:chExt cx="347" cy="191"/>
          </a:xfrm>
        </p:grpSpPr>
        <p:sp>
          <p:nvSpPr>
            <p:cNvPr id="16429" name="Freeform 17"/>
            <p:cNvSpPr>
              <a:spLocks/>
            </p:cNvSpPr>
            <p:nvPr/>
          </p:nvSpPr>
          <p:spPr bwMode="auto">
            <a:xfrm rot="20979823" flipH="1">
              <a:off x="2753" y="3261"/>
              <a:ext cx="173" cy="160"/>
            </a:xfrm>
            <a:custGeom>
              <a:avLst/>
              <a:gdLst>
                <a:gd name="T0" fmla="*/ 1 w 271"/>
                <a:gd name="T1" fmla="*/ 76 h 250"/>
                <a:gd name="T2" fmla="*/ 101 w 271"/>
                <a:gd name="T3" fmla="*/ 8 h 250"/>
                <a:gd name="T4" fmla="*/ 163 w 271"/>
                <a:gd name="T5" fmla="*/ 29 h 250"/>
                <a:gd name="T6" fmla="*/ 163 w 271"/>
                <a:gd name="T7" fmla="*/ 129 h 250"/>
                <a:gd name="T8" fmla="*/ 107 w 271"/>
                <a:gd name="T9" fmla="*/ 151 h 250"/>
                <a:gd name="T10" fmla="*/ 1 w 271"/>
                <a:gd name="T11" fmla="*/ 76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cap="flat" cmpd="sng">
              <a:solidFill>
                <a:schemeClr val="tx1"/>
              </a:solidFill>
              <a:prstDash val="solid"/>
              <a:round/>
              <a:headEnd type="none" w="med" len="med"/>
              <a:tailEnd type="none" w="med" len="med"/>
            </a:ln>
            <a:scene3d>
              <a:camera prst="legacyPerspectiveTop"/>
              <a:lightRig rig="legacyFlat3" dir="b"/>
            </a:scene3d>
            <a:sp3d extrusionH="887400" prstMaterial="legacyMatte">
              <a:bevelT w="13500" h="13500" prst="angle"/>
              <a:bevelB w="13500" h="13500" prst="angle"/>
              <a:extrusionClr>
                <a:schemeClr val="tx1"/>
              </a:extrusionClr>
            </a:sp3d>
            <a:extLst>
              <a:ext uri="{909E8E84-426E-40dd-AFC4-6F175D3DCCD1}">
                <a14:hiddenFill xmlns:a14="http://schemas.microsoft.com/office/drawing/2010/main">
                  <a:solidFill>
                    <a:srgbClr val="FFFFFF"/>
                  </a:solidFill>
                </a14:hiddenFill>
              </a:ext>
            </a:extLst>
          </p:spPr>
          <p:txBody>
            <a:bodyPr wrap="none" lIns="91632" tIns="45816" rIns="91632" bIns="45816">
              <a:spAutoFit/>
              <a:flatTx/>
            </a:bodyPr>
            <a:lstStyle/>
            <a:p>
              <a:pPr algn="r"/>
              <a:endParaRPr lang="es-ES" sz="1800" i="1" smtClean="0">
                <a:solidFill>
                  <a:srgbClr val="FFFFFF"/>
                </a:solidFill>
                <a:ea typeface="ＭＳ Ｐゴシック" charset="0"/>
              </a:endParaRPr>
            </a:p>
          </p:txBody>
        </p:sp>
        <p:grpSp>
          <p:nvGrpSpPr>
            <p:cNvPr id="16430" name="Group 18"/>
            <p:cNvGrpSpPr>
              <a:grpSpLocks/>
            </p:cNvGrpSpPr>
            <p:nvPr/>
          </p:nvGrpSpPr>
          <p:grpSpPr bwMode="auto">
            <a:xfrm>
              <a:off x="2758" y="3230"/>
              <a:ext cx="342" cy="191"/>
              <a:chOff x="2758" y="3230"/>
              <a:chExt cx="342" cy="191"/>
            </a:xfrm>
          </p:grpSpPr>
          <p:sp>
            <p:nvSpPr>
              <p:cNvPr id="16431" name="Freeform 19"/>
              <p:cNvSpPr>
                <a:spLocks/>
              </p:cNvSpPr>
              <p:nvPr/>
            </p:nvSpPr>
            <p:spPr bwMode="auto">
              <a:xfrm rot="-620177">
                <a:off x="2922" y="3230"/>
                <a:ext cx="173" cy="160"/>
              </a:xfrm>
              <a:custGeom>
                <a:avLst/>
                <a:gdLst>
                  <a:gd name="T0" fmla="*/ 1 w 271"/>
                  <a:gd name="T1" fmla="*/ 76 h 250"/>
                  <a:gd name="T2" fmla="*/ 101 w 271"/>
                  <a:gd name="T3" fmla="*/ 8 h 250"/>
                  <a:gd name="T4" fmla="*/ 163 w 271"/>
                  <a:gd name="T5" fmla="*/ 29 h 250"/>
                  <a:gd name="T6" fmla="*/ 163 w 271"/>
                  <a:gd name="T7" fmla="*/ 129 h 250"/>
                  <a:gd name="T8" fmla="*/ 107 w 271"/>
                  <a:gd name="T9" fmla="*/ 151 h 250"/>
                  <a:gd name="T10" fmla="*/ 1 w 271"/>
                  <a:gd name="T11" fmla="*/ 76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cap="flat" cmpd="sng">
                <a:solidFill>
                  <a:schemeClr val="tx1"/>
                </a:solidFill>
                <a:prstDash val="solid"/>
                <a:round/>
                <a:headEnd type="none" w="med" len="med"/>
                <a:tailEnd type="none" w="med" len="med"/>
              </a:ln>
              <a:scene3d>
                <a:camera prst="legacyPerspectiveTop"/>
                <a:lightRig rig="legacyFlat3" dir="b"/>
              </a:scene3d>
              <a:sp3d extrusionH="887400" prstMaterial="legacyMatte">
                <a:bevelT w="13500" h="13500" prst="angle"/>
                <a:bevelB w="13500" h="13500" prst="angle"/>
                <a:extrusionClr>
                  <a:schemeClr val="tx1"/>
                </a:extrusionClr>
              </a:sp3d>
              <a:extLst>
                <a:ext uri="{909E8E84-426E-40dd-AFC4-6F175D3DCCD1}">
                  <a14:hiddenFill xmlns:a14="http://schemas.microsoft.com/office/drawing/2010/main">
                    <a:solidFill>
                      <a:srgbClr val="FFFFFF"/>
                    </a:solidFill>
                  </a14:hiddenFill>
                </a:ext>
              </a:extLst>
            </p:spPr>
            <p:txBody>
              <a:bodyPr wrap="none" lIns="91632" tIns="45816" rIns="91632" bIns="45816">
                <a:spAutoFit/>
                <a:flatTx/>
              </a:bodyPr>
              <a:lstStyle/>
              <a:p>
                <a:pPr algn="r"/>
                <a:endParaRPr lang="es-ES" sz="1800" i="1" smtClean="0">
                  <a:solidFill>
                    <a:srgbClr val="FFFFFF"/>
                  </a:solidFill>
                  <a:ea typeface="ＭＳ Ｐゴシック" charset="0"/>
                </a:endParaRPr>
              </a:p>
            </p:txBody>
          </p:sp>
          <p:sp>
            <p:nvSpPr>
              <p:cNvPr id="16432" name="Freeform 20"/>
              <p:cNvSpPr>
                <a:spLocks/>
              </p:cNvSpPr>
              <p:nvPr/>
            </p:nvSpPr>
            <p:spPr bwMode="auto">
              <a:xfrm rot="-620177">
                <a:off x="2927" y="3230"/>
                <a:ext cx="173" cy="160"/>
              </a:xfrm>
              <a:custGeom>
                <a:avLst/>
                <a:gdLst>
                  <a:gd name="T0" fmla="*/ 1 w 271"/>
                  <a:gd name="T1" fmla="*/ 76 h 250"/>
                  <a:gd name="T2" fmla="*/ 101 w 271"/>
                  <a:gd name="T3" fmla="*/ 8 h 250"/>
                  <a:gd name="T4" fmla="*/ 163 w 271"/>
                  <a:gd name="T5" fmla="*/ 29 h 250"/>
                  <a:gd name="T6" fmla="*/ 163 w 271"/>
                  <a:gd name="T7" fmla="*/ 129 h 250"/>
                  <a:gd name="T8" fmla="*/ 107 w 271"/>
                  <a:gd name="T9" fmla="*/ 151 h 250"/>
                  <a:gd name="T10" fmla="*/ 1 w 271"/>
                  <a:gd name="T11" fmla="*/ 76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1632" tIns="45816" rIns="91632" bIns="45816">
                <a:spAutoFit/>
              </a:bodyPr>
              <a:lstStyle/>
              <a:p>
                <a:pPr algn="r"/>
                <a:endParaRPr lang="es-ES" sz="1800" i="1" smtClean="0">
                  <a:solidFill>
                    <a:srgbClr val="FFFFFF"/>
                  </a:solidFill>
                  <a:ea typeface="ＭＳ Ｐゴシック" charset="0"/>
                </a:endParaRPr>
              </a:p>
            </p:txBody>
          </p:sp>
          <p:sp>
            <p:nvSpPr>
              <p:cNvPr id="16433" name="Freeform 21"/>
              <p:cNvSpPr>
                <a:spLocks/>
              </p:cNvSpPr>
              <p:nvPr/>
            </p:nvSpPr>
            <p:spPr bwMode="auto">
              <a:xfrm rot="20979823" flipH="1">
                <a:off x="2758" y="3261"/>
                <a:ext cx="173" cy="160"/>
              </a:xfrm>
              <a:custGeom>
                <a:avLst/>
                <a:gdLst>
                  <a:gd name="T0" fmla="*/ 1 w 271"/>
                  <a:gd name="T1" fmla="*/ 76 h 250"/>
                  <a:gd name="T2" fmla="*/ 101 w 271"/>
                  <a:gd name="T3" fmla="*/ 8 h 250"/>
                  <a:gd name="T4" fmla="*/ 163 w 271"/>
                  <a:gd name="T5" fmla="*/ 29 h 250"/>
                  <a:gd name="T6" fmla="*/ 163 w 271"/>
                  <a:gd name="T7" fmla="*/ 129 h 250"/>
                  <a:gd name="T8" fmla="*/ 107 w 271"/>
                  <a:gd name="T9" fmla="*/ 151 h 250"/>
                  <a:gd name="T10" fmla="*/ 1 w 271"/>
                  <a:gd name="T11" fmla="*/ 76 h 250"/>
                  <a:gd name="T12" fmla="*/ 0 60000 65536"/>
                  <a:gd name="T13" fmla="*/ 0 60000 65536"/>
                  <a:gd name="T14" fmla="*/ 0 60000 65536"/>
                  <a:gd name="T15" fmla="*/ 0 60000 65536"/>
                  <a:gd name="T16" fmla="*/ 0 60000 65536"/>
                  <a:gd name="T17" fmla="*/ 0 60000 65536"/>
                  <a:gd name="T18" fmla="*/ 0 w 271"/>
                  <a:gd name="T19" fmla="*/ 0 h 250"/>
                  <a:gd name="T20" fmla="*/ 271 w 271"/>
                  <a:gd name="T21" fmla="*/ 250 h 250"/>
                </a:gdLst>
                <a:ahLst/>
                <a:cxnLst>
                  <a:cxn ang="T12">
                    <a:pos x="T0" y="T1"/>
                  </a:cxn>
                  <a:cxn ang="T13">
                    <a:pos x="T2" y="T3"/>
                  </a:cxn>
                  <a:cxn ang="T14">
                    <a:pos x="T4" y="T5"/>
                  </a:cxn>
                  <a:cxn ang="T15">
                    <a:pos x="T6" y="T7"/>
                  </a:cxn>
                  <a:cxn ang="T16">
                    <a:pos x="T8" y="T9"/>
                  </a:cxn>
                  <a:cxn ang="T17">
                    <a:pos x="T10" y="T11"/>
                  </a:cxn>
                </a:cxnLst>
                <a:rect l="T18" t="T19" r="T20" b="T21"/>
                <a:pathLst>
                  <a:path w="271" h="250">
                    <a:moveTo>
                      <a:pt x="2" y="119"/>
                    </a:moveTo>
                    <a:cubicBezTo>
                      <a:pt x="0" y="82"/>
                      <a:pt x="116" y="24"/>
                      <a:pt x="158" y="12"/>
                    </a:cubicBezTo>
                    <a:cubicBezTo>
                      <a:pt x="200" y="0"/>
                      <a:pt x="239" y="14"/>
                      <a:pt x="255" y="46"/>
                    </a:cubicBezTo>
                    <a:cubicBezTo>
                      <a:pt x="271" y="78"/>
                      <a:pt x="269" y="170"/>
                      <a:pt x="255" y="202"/>
                    </a:cubicBezTo>
                    <a:cubicBezTo>
                      <a:pt x="241" y="234"/>
                      <a:pt x="209" y="250"/>
                      <a:pt x="168" y="236"/>
                    </a:cubicBezTo>
                    <a:cubicBezTo>
                      <a:pt x="127" y="222"/>
                      <a:pt x="4" y="156"/>
                      <a:pt x="2" y="119"/>
                    </a:cubicBezTo>
                    <a:close/>
                  </a:path>
                </a:pathLst>
              </a:custGeom>
              <a:noFill/>
              <a:ln w="3810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1632" tIns="45816" rIns="91632" bIns="45816">
                <a:spAutoFit/>
              </a:bodyPr>
              <a:lstStyle/>
              <a:p>
                <a:pPr algn="r"/>
                <a:endParaRPr lang="es-ES" sz="1800" i="1" smtClean="0">
                  <a:solidFill>
                    <a:srgbClr val="FFFFFF"/>
                  </a:solidFill>
                  <a:ea typeface="ＭＳ Ｐゴシック" charset="0"/>
                </a:endParaRPr>
              </a:p>
            </p:txBody>
          </p:sp>
        </p:grpSp>
      </p:grpSp>
      <p:sp>
        <p:nvSpPr>
          <p:cNvPr id="16401" name="AutoShape 22"/>
          <p:cNvSpPr>
            <a:spLocks noChangeArrowheads="1"/>
          </p:cNvSpPr>
          <p:nvPr/>
        </p:nvSpPr>
        <p:spPr bwMode="auto">
          <a:xfrm>
            <a:off x="630238" y="2627313"/>
            <a:ext cx="2211387" cy="609600"/>
          </a:xfrm>
          <a:prstGeom prst="roundRect">
            <a:avLst>
              <a:gd name="adj" fmla="val 16667"/>
            </a:avLst>
          </a:prstGeom>
          <a:solidFill>
            <a:srgbClr val="C0C0C0"/>
          </a:solidFill>
          <a:ln w="19050">
            <a:solidFill>
              <a:schemeClr val="tx1"/>
            </a:solidFill>
            <a:round/>
            <a:headEnd/>
            <a:tailEnd/>
          </a:ln>
        </p:spPr>
        <p:txBody>
          <a:bodyPr lIns="91632" tIns="45816" rIns="91632" bIns="45816" anchor="ctr"/>
          <a:lstStyle/>
          <a:p>
            <a:pPr eaLnBrk="0" hangingPunct="0"/>
            <a:r>
              <a:rPr lang="en-US" smtClean="0">
                <a:solidFill>
                  <a:srgbClr val="000000"/>
                </a:solidFill>
                <a:ea typeface="ＭＳ Ｐゴシック" charset="0"/>
                <a:cs typeface="Arial" charset="0"/>
              </a:rPr>
              <a:t>Evading</a:t>
            </a:r>
          </a:p>
          <a:p>
            <a:pPr eaLnBrk="0" hangingPunct="0"/>
            <a:r>
              <a:rPr lang="en-US" smtClean="0">
                <a:solidFill>
                  <a:srgbClr val="000000"/>
                </a:solidFill>
                <a:ea typeface="ＭＳ Ｐゴシック" charset="0"/>
                <a:cs typeface="Arial" charset="0"/>
              </a:rPr>
              <a:t>apoptosis</a:t>
            </a:r>
          </a:p>
        </p:txBody>
      </p:sp>
      <p:sp>
        <p:nvSpPr>
          <p:cNvPr id="16402" name="AutoShape 23"/>
          <p:cNvSpPr>
            <a:spLocks noChangeArrowheads="1"/>
          </p:cNvSpPr>
          <p:nvPr/>
        </p:nvSpPr>
        <p:spPr bwMode="auto">
          <a:xfrm>
            <a:off x="3419475" y="1503363"/>
            <a:ext cx="2209800" cy="609600"/>
          </a:xfrm>
          <a:prstGeom prst="roundRect">
            <a:avLst>
              <a:gd name="adj" fmla="val 16667"/>
            </a:avLst>
          </a:prstGeom>
          <a:solidFill>
            <a:srgbClr val="00FF00"/>
          </a:solidFill>
          <a:ln w="19050">
            <a:solidFill>
              <a:schemeClr val="tx1"/>
            </a:solidFill>
            <a:round/>
            <a:headEnd/>
            <a:tailEnd/>
          </a:ln>
        </p:spPr>
        <p:txBody>
          <a:bodyPr lIns="91632" tIns="45816" rIns="91632" bIns="45816" anchor="ctr"/>
          <a:lstStyle/>
          <a:p>
            <a:pPr eaLnBrk="0" hangingPunct="0"/>
            <a:r>
              <a:rPr lang="en-US" smtClean="0">
                <a:solidFill>
                  <a:srgbClr val="000086"/>
                </a:solidFill>
                <a:ea typeface="ＭＳ Ｐゴシック" charset="0"/>
                <a:cs typeface="Arial" charset="0"/>
              </a:rPr>
              <a:t>Self-sufficiency in growth signals</a:t>
            </a:r>
          </a:p>
        </p:txBody>
      </p:sp>
      <p:sp>
        <p:nvSpPr>
          <p:cNvPr id="16403" name="AutoShape 24"/>
          <p:cNvSpPr>
            <a:spLocks noChangeArrowheads="1"/>
          </p:cNvSpPr>
          <p:nvPr/>
        </p:nvSpPr>
        <p:spPr bwMode="invGray">
          <a:xfrm>
            <a:off x="6426200" y="4481513"/>
            <a:ext cx="2211388" cy="609600"/>
          </a:xfrm>
          <a:prstGeom prst="roundRect">
            <a:avLst>
              <a:gd name="adj" fmla="val 16667"/>
            </a:avLst>
          </a:prstGeom>
          <a:solidFill>
            <a:srgbClr val="C200C2"/>
          </a:solidFill>
          <a:ln w="19050">
            <a:solidFill>
              <a:schemeClr val="tx1"/>
            </a:solidFill>
            <a:round/>
            <a:headEnd/>
            <a:tailEnd/>
          </a:ln>
        </p:spPr>
        <p:txBody>
          <a:bodyPr lIns="91632" tIns="45816" rIns="91632" bIns="45816" anchor="ctr"/>
          <a:lstStyle/>
          <a:p>
            <a:pPr eaLnBrk="0" hangingPunct="0"/>
            <a:r>
              <a:rPr lang="en-US" smtClean="0">
                <a:solidFill>
                  <a:srgbClr val="FFFFFF"/>
                </a:solidFill>
                <a:ea typeface="ＭＳ Ｐゴシック" charset="0"/>
                <a:cs typeface="Arial" charset="0"/>
              </a:rPr>
              <a:t>Tissue invasion</a:t>
            </a:r>
          </a:p>
          <a:p>
            <a:pPr eaLnBrk="0" hangingPunct="0"/>
            <a:r>
              <a:rPr lang="en-US" smtClean="0">
                <a:solidFill>
                  <a:srgbClr val="FFFFFF"/>
                </a:solidFill>
                <a:ea typeface="ＭＳ Ｐゴシック" charset="0"/>
                <a:cs typeface="Arial" charset="0"/>
              </a:rPr>
              <a:t>and metastasis</a:t>
            </a:r>
          </a:p>
        </p:txBody>
      </p:sp>
      <p:sp>
        <p:nvSpPr>
          <p:cNvPr id="16404" name="AutoShape 25"/>
          <p:cNvSpPr>
            <a:spLocks noChangeArrowheads="1"/>
          </p:cNvSpPr>
          <p:nvPr/>
        </p:nvSpPr>
        <p:spPr bwMode="auto">
          <a:xfrm>
            <a:off x="3489325" y="5837238"/>
            <a:ext cx="2209800" cy="609600"/>
          </a:xfrm>
          <a:prstGeom prst="roundRect">
            <a:avLst>
              <a:gd name="adj" fmla="val 16667"/>
            </a:avLst>
          </a:prstGeom>
          <a:solidFill>
            <a:srgbClr val="009DC2"/>
          </a:solidFill>
          <a:ln w="19050">
            <a:solidFill>
              <a:schemeClr val="tx1"/>
            </a:solidFill>
            <a:round/>
            <a:headEnd/>
            <a:tailEnd/>
          </a:ln>
        </p:spPr>
        <p:txBody>
          <a:bodyPr lIns="91632" tIns="45816" rIns="91632" bIns="45816" anchor="ctr"/>
          <a:lstStyle/>
          <a:p>
            <a:pPr eaLnBrk="0" hangingPunct="0"/>
            <a:r>
              <a:rPr lang="en-US" smtClean="0">
                <a:solidFill>
                  <a:srgbClr val="FFFFFF"/>
                </a:solidFill>
                <a:ea typeface="ＭＳ Ｐゴシック" charset="0"/>
                <a:cs typeface="Arial" charset="0"/>
              </a:rPr>
              <a:t>Limitless replicative potential</a:t>
            </a:r>
          </a:p>
        </p:txBody>
      </p:sp>
      <p:sp>
        <p:nvSpPr>
          <p:cNvPr id="16405" name="AutoShape 26"/>
          <p:cNvSpPr>
            <a:spLocks noChangeArrowheads="1"/>
          </p:cNvSpPr>
          <p:nvPr/>
        </p:nvSpPr>
        <p:spPr bwMode="auto">
          <a:xfrm>
            <a:off x="6267450" y="2627313"/>
            <a:ext cx="2211388" cy="609600"/>
          </a:xfrm>
          <a:prstGeom prst="roundRect">
            <a:avLst>
              <a:gd name="adj" fmla="val 16667"/>
            </a:avLst>
          </a:prstGeom>
          <a:solidFill>
            <a:srgbClr val="FF9900"/>
          </a:solidFill>
          <a:ln w="19050">
            <a:solidFill>
              <a:schemeClr val="tx1"/>
            </a:solidFill>
            <a:round/>
            <a:headEnd/>
            <a:tailEnd/>
          </a:ln>
        </p:spPr>
        <p:txBody>
          <a:bodyPr lIns="91632" tIns="45816" rIns="91632" bIns="45816" anchor="ctr"/>
          <a:lstStyle/>
          <a:p>
            <a:pPr eaLnBrk="0" hangingPunct="0"/>
            <a:r>
              <a:rPr lang="en-US" smtClean="0">
                <a:solidFill>
                  <a:srgbClr val="FFFFFF"/>
                </a:solidFill>
                <a:ea typeface="ＭＳ Ｐゴシック" charset="0"/>
                <a:cs typeface="Arial" charset="0"/>
              </a:rPr>
              <a:t>Insensitivity to anti-growth signals</a:t>
            </a:r>
          </a:p>
        </p:txBody>
      </p:sp>
      <p:sp>
        <p:nvSpPr>
          <p:cNvPr id="16406" name="Line 27"/>
          <p:cNvSpPr>
            <a:spLocks noChangeShapeType="1"/>
          </p:cNvSpPr>
          <p:nvPr/>
        </p:nvSpPr>
        <p:spPr bwMode="auto">
          <a:xfrm>
            <a:off x="4486275" y="2112963"/>
            <a:ext cx="7938" cy="22225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grpSp>
        <p:nvGrpSpPr>
          <p:cNvPr id="4" name="Group 28"/>
          <p:cNvGrpSpPr>
            <a:grpSpLocks/>
          </p:cNvGrpSpPr>
          <p:nvPr/>
        </p:nvGrpSpPr>
        <p:grpSpPr bwMode="auto">
          <a:xfrm>
            <a:off x="250825" y="2397125"/>
            <a:ext cx="5870575" cy="3224213"/>
            <a:chOff x="68" y="1475"/>
            <a:chExt cx="3698" cy="2031"/>
          </a:xfrm>
        </p:grpSpPr>
        <p:sp>
          <p:nvSpPr>
            <p:cNvPr id="16416" name="AutoShape 29"/>
            <p:cNvSpPr>
              <a:spLocks noChangeArrowheads="1"/>
            </p:cNvSpPr>
            <p:nvPr/>
          </p:nvSpPr>
          <p:spPr bwMode="auto">
            <a:xfrm>
              <a:off x="68" y="2531"/>
              <a:ext cx="2177" cy="95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r"/>
              <a:endParaRPr lang="en-US" sz="1800" i="1" smtClean="0">
                <a:solidFill>
                  <a:srgbClr val="FFFFFF"/>
                </a:solidFill>
                <a:ea typeface="ＭＳ Ｐゴシック" charset="0"/>
              </a:endParaRPr>
            </a:p>
          </p:txBody>
        </p:sp>
        <p:grpSp>
          <p:nvGrpSpPr>
            <p:cNvPr id="16417" name="Group 30"/>
            <p:cNvGrpSpPr>
              <a:grpSpLocks/>
            </p:cNvGrpSpPr>
            <p:nvPr/>
          </p:nvGrpSpPr>
          <p:grpSpPr bwMode="auto">
            <a:xfrm>
              <a:off x="248" y="1475"/>
              <a:ext cx="3518" cy="2031"/>
              <a:chOff x="248" y="1475"/>
              <a:chExt cx="3518" cy="2031"/>
            </a:xfrm>
          </p:grpSpPr>
          <p:sp>
            <p:nvSpPr>
              <p:cNvPr id="16418" name="Line 31"/>
              <p:cNvSpPr>
                <a:spLocks noChangeShapeType="1"/>
              </p:cNvSpPr>
              <p:nvPr/>
            </p:nvSpPr>
            <p:spPr bwMode="auto">
              <a:xfrm flipV="1">
                <a:off x="2323" y="2671"/>
                <a:ext cx="135" cy="71"/>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grpSp>
            <p:nvGrpSpPr>
              <p:cNvPr id="16419" name="Group 32"/>
              <p:cNvGrpSpPr>
                <a:grpSpLocks/>
              </p:cNvGrpSpPr>
              <p:nvPr/>
            </p:nvGrpSpPr>
            <p:grpSpPr bwMode="auto">
              <a:xfrm>
                <a:off x="248" y="1475"/>
                <a:ext cx="3518" cy="2031"/>
                <a:chOff x="248" y="1475"/>
                <a:chExt cx="3518" cy="2031"/>
              </a:xfrm>
            </p:grpSpPr>
            <p:grpSp>
              <p:nvGrpSpPr>
                <p:cNvPr id="16420" name="Group 33"/>
                <p:cNvGrpSpPr>
                  <a:grpSpLocks/>
                </p:cNvGrpSpPr>
                <p:nvPr/>
              </p:nvGrpSpPr>
              <p:grpSpPr bwMode="auto">
                <a:xfrm>
                  <a:off x="248" y="1475"/>
                  <a:ext cx="3518" cy="2031"/>
                  <a:chOff x="248" y="1475"/>
                  <a:chExt cx="3518" cy="2031"/>
                </a:xfrm>
              </p:grpSpPr>
              <p:grpSp>
                <p:nvGrpSpPr>
                  <p:cNvPr id="16422" name="Group 34"/>
                  <p:cNvGrpSpPr>
                    <a:grpSpLocks/>
                  </p:cNvGrpSpPr>
                  <p:nvPr/>
                </p:nvGrpSpPr>
                <p:grpSpPr bwMode="auto">
                  <a:xfrm>
                    <a:off x="248" y="1475"/>
                    <a:ext cx="3518" cy="2031"/>
                    <a:chOff x="248" y="1475"/>
                    <a:chExt cx="3518" cy="2031"/>
                  </a:xfrm>
                </p:grpSpPr>
                <p:sp>
                  <p:nvSpPr>
                    <p:cNvPr id="16426" name="Line 35"/>
                    <p:cNvSpPr>
                      <a:spLocks noChangeShapeType="1"/>
                    </p:cNvSpPr>
                    <p:nvPr/>
                  </p:nvSpPr>
                  <p:spPr bwMode="auto">
                    <a:xfrm>
                      <a:off x="1647" y="2992"/>
                      <a:ext cx="23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427" name="AutoShape 36"/>
                    <p:cNvSpPr>
                      <a:spLocks noChangeArrowheads="1"/>
                    </p:cNvSpPr>
                    <p:nvPr/>
                  </p:nvSpPr>
                  <p:spPr bwMode="invGray">
                    <a:xfrm rot="3517210" flipV="1">
                      <a:off x="1735" y="1475"/>
                      <a:ext cx="2031" cy="2031"/>
                    </a:xfrm>
                    <a:custGeom>
                      <a:avLst/>
                      <a:gdLst>
                        <a:gd name="T0" fmla="*/ 96 w 21600"/>
                        <a:gd name="T1" fmla="*/ 0 h 21600"/>
                        <a:gd name="T2" fmla="*/ 61 w 21600"/>
                        <a:gd name="T3" fmla="*/ 32 h 21600"/>
                        <a:gd name="T4" fmla="*/ 96 w 21600"/>
                        <a:gd name="T5" fmla="*/ 46 h 21600"/>
                        <a:gd name="T6" fmla="*/ 130 w 21600"/>
                        <a:gd name="T7" fmla="*/ 32 h 21600"/>
                        <a:gd name="T8" fmla="*/ 0 60000 65536"/>
                        <a:gd name="T9" fmla="*/ 0 60000 65536"/>
                        <a:gd name="T10" fmla="*/ 0 60000 65536"/>
                        <a:gd name="T11" fmla="*/ 0 60000 65536"/>
                        <a:gd name="T12" fmla="*/ 3871 w 21600"/>
                        <a:gd name="T13" fmla="*/ 0 h 21600"/>
                        <a:gd name="T14" fmla="*/ 17729 w 21600"/>
                        <a:gd name="T15" fmla="*/ 6541 h 21600"/>
                      </a:gdLst>
                      <a:ahLst/>
                      <a:cxnLst>
                        <a:cxn ang="T8">
                          <a:pos x="T0" y="T1"/>
                        </a:cxn>
                        <a:cxn ang="T9">
                          <a:pos x="T2" y="T3"/>
                        </a:cxn>
                        <a:cxn ang="T10">
                          <a:pos x="T4" y="T5"/>
                        </a:cxn>
                        <a:cxn ang="T11">
                          <a:pos x="T6" y="T7"/>
                        </a:cxn>
                      </a:cxnLst>
                      <a:rect l="T12" t="T13" r="T14" b="T15"/>
                      <a:pathLst>
                        <a:path w="21600" h="21600">
                          <a:moveTo>
                            <a:pt x="8114" y="5940"/>
                          </a:moveTo>
                          <a:cubicBezTo>
                            <a:pt x="8936" y="5486"/>
                            <a:pt x="9860" y="5247"/>
                            <a:pt x="10800" y="5248"/>
                          </a:cubicBezTo>
                          <a:cubicBezTo>
                            <a:pt x="11739" y="5248"/>
                            <a:pt x="12663" y="5486"/>
                            <a:pt x="13485" y="5940"/>
                          </a:cubicBezTo>
                          <a:lnTo>
                            <a:pt x="16024" y="1347"/>
                          </a:lnTo>
                          <a:cubicBezTo>
                            <a:pt x="14424" y="463"/>
                            <a:pt x="12627" y="-1"/>
                            <a:pt x="10799" y="0"/>
                          </a:cubicBezTo>
                          <a:cubicBezTo>
                            <a:pt x="8972" y="0"/>
                            <a:pt x="7175" y="463"/>
                            <a:pt x="5575" y="1347"/>
                          </a:cubicBezTo>
                          <a:close/>
                        </a:path>
                      </a:pathLst>
                    </a:custGeom>
                    <a:solidFill>
                      <a:srgbClr val="FF0000"/>
                    </a:solidFill>
                    <a:ln w="19050">
                      <a:solidFill>
                        <a:schemeClr val="tx1"/>
                      </a:solidFill>
                      <a:miter lim="800000"/>
                      <a:headEnd/>
                      <a:tailEnd/>
                    </a:ln>
                  </p:spPr>
                  <p:txBody>
                    <a:bodyPr lIns="91632" tIns="45816" rIns="91632" bIns="45816" anchor="ctr">
                      <a:spAutoFit/>
                    </a:bodyPr>
                    <a:lstStyle/>
                    <a:p>
                      <a:pPr algn="r"/>
                      <a:endParaRPr lang="es-ES" sz="1800" i="1" smtClean="0">
                        <a:solidFill>
                          <a:srgbClr val="FFFFFF"/>
                        </a:solidFill>
                        <a:ea typeface="ＭＳ Ｐゴシック" charset="0"/>
                      </a:endParaRPr>
                    </a:p>
                  </p:txBody>
                </p:sp>
                <p:sp>
                  <p:nvSpPr>
                    <p:cNvPr id="16428" name="AutoShape 37"/>
                    <p:cNvSpPr>
                      <a:spLocks noChangeArrowheads="1"/>
                    </p:cNvSpPr>
                    <p:nvPr/>
                  </p:nvSpPr>
                  <p:spPr bwMode="invGray">
                    <a:xfrm>
                      <a:off x="248" y="2788"/>
                      <a:ext cx="1393" cy="384"/>
                    </a:xfrm>
                    <a:prstGeom prst="roundRect">
                      <a:avLst>
                        <a:gd name="adj" fmla="val 16667"/>
                      </a:avLst>
                    </a:prstGeom>
                    <a:solidFill>
                      <a:srgbClr val="FF0000"/>
                    </a:solidFill>
                    <a:ln w="38100">
                      <a:solidFill>
                        <a:srgbClr val="FFBC01"/>
                      </a:solidFill>
                      <a:round/>
                      <a:headEnd/>
                      <a:tailEnd/>
                    </a:ln>
                  </p:spPr>
                  <p:txBody>
                    <a:bodyPr lIns="91632" tIns="45816" rIns="91632" bIns="45816" anchor="ctr"/>
                    <a:lstStyle/>
                    <a:p>
                      <a:pPr eaLnBrk="0" hangingPunct="0"/>
                      <a:r>
                        <a:rPr lang="en-US" smtClean="0">
                          <a:solidFill>
                            <a:srgbClr val="FFFFFF"/>
                          </a:solidFill>
                          <a:ea typeface="ＭＳ Ｐゴシック" charset="0"/>
                          <a:cs typeface="Arial" charset="0"/>
                        </a:rPr>
                        <a:t>Sustained</a:t>
                      </a:r>
                    </a:p>
                    <a:p>
                      <a:pPr eaLnBrk="0" hangingPunct="0"/>
                      <a:r>
                        <a:rPr lang="en-US" smtClean="0">
                          <a:solidFill>
                            <a:srgbClr val="FFFFFF"/>
                          </a:solidFill>
                          <a:ea typeface="ＭＳ Ｐゴシック" charset="0"/>
                          <a:cs typeface="Arial" charset="0"/>
                        </a:rPr>
                        <a:t>angiogenesis</a:t>
                      </a:r>
                    </a:p>
                  </p:txBody>
                </p:sp>
              </p:grpSp>
              <p:grpSp>
                <p:nvGrpSpPr>
                  <p:cNvPr id="16423" name="Group 38"/>
                  <p:cNvGrpSpPr>
                    <a:grpSpLocks/>
                  </p:cNvGrpSpPr>
                  <p:nvPr/>
                </p:nvGrpSpPr>
                <p:grpSpPr bwMode="auto">
                  <a:xfrm rot="561263">
                    <a:off x="1950" y="2774"/>
                    <a:ext cx="369" cy="234"/>
                    <a:chOff x="2010" y="2949"/>
                    <a:chExt cx="369" cy="234"/>
                  </a:xfrm>
                </p:grpSpPr>
                <p:sp>
                  <p:nvSpPr>
                    <p:cNvPr id="2511911" name="Rectangle 39" descr="Recycled paper"/>
                    <p:cNvSpPr>
                      <a:spLocks noChangeArrowheads="1"/>
                    </p:cNvSpPr>
                    <p:nvPr/>
                  </p:nvSpPr>
                  <p:spPr bwMode="auto">
                    <a:xfrm rot="-23834205">
                      <a:off x="2010" y="2947"/>
                      <a:ext cx="369" cy="134"/>
                    </a:xfrm>
                    <a:prstGeom prst="rect">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19050" algn="ctr">
                      <a:noFill/>
                      <a:miter lim="800000"/>
                      <a:headEnd/>
                      <a:tailEnd/>
                    </a:ln>
                    <a:effectLst/>
                  </p:spPr>
                  <p:txBody>
                    <a:bodyPr lIns="91632" tIns="45816" rIns="91632" bIns="45816" anchor="ctr">
                      <a:spAutoFit/>
                    </a:bodyPr>
                    <a:lstStyle/>
                    <a:p>
                      <a:pPr algn="r">
                        <a:defRPr/>
                      </a:pPr>
                      <a:endParaRPr lang="en-US" sz="1800" i="1">
                        <a:solidFill>
                          <a:srgbClr val="FFFFFF"/>
                        </a:solidFill>
                        <a:ea typeface="ＭＳ Ｐゴシック" charset="0"/>
                      </a:endParaRPr>
                    </a:p>
                  </p:txBody>
                </p:sp>
                <p:sp>
                  <p:nvSpPr>
                    <p:cNvPr id="2511912" name="Oval 40"/>
                    <p:cNvSpPr>
                      <a:spLocks noChangeArrowheads="1"/>
                    </p:cNvSpPr>
                    <p:nvPr/>
                  </p:nvSpPr>
                  <p:spPr bwMode="auto">
                    <a:xfrm rot="-24138131">
                      <a:off x="2014" y="3057"/>
                      <a:ext cx="83" cy="124"/>
                    </a:xfrm>
                    <a:prstGeom prst="ellipse">
                      <a:avLst/>
                    </a:prstGeom>
                    <a:gradFill rotWithShape="1">
                      <a:gsLst>
                        <a:gs pos="0">
                          <a:schemeClr val="accent1"/>
                        </a:gs>
                        <a:gs pos="100000">
                          <a:schemeClr val="accent1">
                            <a:gamma/>
                            <a:shade val="46275"/>
                            <a:invGamma/>
                          </a:schemeClr>
                        </a:gs>
                      </a:gsLst>
                      <a:lin ang="0" scaled="1"/>
                    </a:gradFill>
                    <a:ln w="19050" algn="ctr">
                      <a:solidFill>
                        <a:srgbClr val="8C0000"/>
                      </a:solidFill>
                      <a:round/>
                      <a:headEnd/>
                      <a:tailEnd/>
                    </a:ln>
                    <a:effectLst/>
                  </p:spPr>
                  <p:txBody>
                    <a:bodyPr lIns="91632" tIns="45816" rIns="91632" bIns="45816" anchor="ctr">
                      <a:spAutoFit/>
                    </a:bodyPr>
                    <a:lstStyle/>
                    <a:p>
                      <a:pPr algn="r">
                        <a:defRPr/>
                      </a:pPr>
                      <a:endParaRPr lang="en-US" sz="1800" i="1">
                        <a:solidFill>
                          <a:srgbClr val="FFFFFF"/>
                        </a:solidFill>
                        <a:ea typeface="ＭＳ Ｐゴシック" charset="0"/>
                      </a:endParaRPr>
                    </a:p>
                  </p:txBody>
                </p:sp>
              </p:grpSp>
            </p:grpSp>
            <p:sp>
              <p:nvSpPr>
                <p:cNvPr id="16421" name="Freeform 41"/>
                <p:cNvSpPr>
                  <a:spLocks/>
                </p:cNvSpPr>
                <p:nvPr/>
              </p:nvSpPr>
              <p:spPr bwMode="auto">
                <a:xfrm>
                  <a:off x="2266" y="2685"/>
                  <a:ext cx="76" cy="132"/>
                </a:xfrm>
                <a:custGeom>
                  <a:avLst/>
                  <a:gdLst>
                    <a:gd name="T0" fmla="*/ 0 w 76"/>
                    <a:gd name="T1" fmla="*/ 0 h 132"/>
                    <a:gd name="T2" fmla="*/ 30 w 76"/>
                    <a:gd name="T3" fmla="*/ 66 h 132"/>
                    <a:gd name="T4" fmla="*/ 76 w 76"/>
                    <a:gd name="T5" fmla="*/ 132 h 132"/>
                    <a:gd name="T6" fmla="*/ 0 60000 65536"/>
                    <a:gd name="T7" fmla="*/ 0 60000 65536"/>
                    <a:gd name="T8" fmla="*/ 0 60000 65536"/>
                    <a:gd name="T9" fmla="*/ 0 w 76"/>
                    <a:gd name="T10" fmla="*/ 0 h 132"/>
                    <a:gd name="T11" fmla="*/ 76 w 76"/>
                    <a:gd name="T12" fmla="*/ 132 h 132"/>
                  </a:gdLst>
                  <a:ahLst/>
                  <a:cxnLst>
                    <a:cxn ang="T6">
                      <a:pos x="T0" y="T1"/>
                    </a:cxn>
                    <a:cxn ang="T7">
                      <a:pos x="T2" y="T3"/>
                    </a:cxn>
                    <a:cxn ang="T8">
                      <a:pos x="T4" y="T5"/>
                    </a:cxn>
                  </a:cxnLst>
                  <a:rect l="T9" t="T10" r="T11" b="T12"/>
                  <a:pathLst>
                    <a:path w="76" h="132">
                      <a:moveTo>
                        <a:pt x="0" y="0"/>
                      </a:moveTo>
                      <a:cubicBezTo>
                        <a:pt x="8" y="22"/>
                        <a:pt x="17" y="44"/>
                        <a:pt x="30" y="66"/>
                      </a:cubicBezTo>
                      <a:cubicBezTo>
                        <a:pt x="43" y="88"/>
                        <a:pt x="66" y="118"/>
                        <a:pt x="76" y="132"/>
                      </a:cubicBezTo>
                    </a:path>
                  </a:pathLst>
                </a:custGeom>
                <a:noFill/>
                <a:ln w="19050"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lIns="91632" tIns="45816" rIns="91632" bIns="45816">
                  <a:spAutoFit/>
                </a:bodyPr>
                <a:lstStyle/>
                <a:p>
                  <a:pPr algn="r"/>
                  <a:endParaRPr lang="es-ES" sz="1800" i="1" smtClean="0">
                    <a:solidFill>
                      <a:srgbClr val="FFFFFF"/>
                    </a:solidFill>
                    <a:ea typeface="ＭＳ Ｐゴシック" charset="0"/>
                  </a:endParaRPr>
                </a:p>
              </p:txBody>
            </p:sp>
          </p:grpSp>
        </p:grpSp>
      </p:grpSp>
      <p:sp>
        <p:nvSpPr>
          <p:cNvPr id="16408" name="Line 42"/>
          <p:cNvSpPr>
            <a:spLocks noChangeShapeType="1"/>
          </p:cNvSpPr>
          <p:nvPr/>
        </p:nvSpPr>
        <p:spPr bwMode="auto">
          <a:xfrm rot="3247861" flipV="1">
            <a:off x="3822700" y="3581400"/>
            <a:ext cx="214313" cy="112713"/>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409" name="Line 43"/>
          <p:cNvSpPr>
            <a:spLocks noChangeShapeType="1"/>
          </p:cNvSpPr>
          <p:nvPr/>
        </p:nvSpPr>
        <p:spPr bwMode="auto">
          <a:xfrm rot="10803416" flipV="1">
            <a:off x="5053013" y="3581400"/>
            <a:ext cx="214312" cy="112713"/>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410" name="Line 44"/>
          <p:cNvSpPr>
            <a:spLocks noChangeShapeType="1"/>
          </p:cNvSpPr>
          <p:nvPr/>
        </p:nvSpPr>
        <p:spPr bwMode="auto">
          <a:xfrm rot="14542675" flipV="1">
            <a:off x="5067300" y="4210050"/>
            <a:ext cx="214313" cy="112713"/>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411" name="Line 45"/>
          <p:cNvSpPr>
            <a:spLocks noChangeShapeType="1"/>
          </p:cNvSpPr>
          <p:nvPr/>
        </p:nvSpPr>
        <p:spPr bwMode="auto">
          <a:xfrm rot="6836342" flipV="1">
            <a:off x="4411663" y="3211513"/>
            <a:ext cx="214312" cy="112712"/>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412" name="Line 46"/>
          <p:cNvSpPr>
            <a:spLocks noChangeShapeType="1"/>
          </p:cNvSpPr>
          <p:nvPr/>
        </p:nvSpPr>
        <p:spPr bwMode="auto">
          <a:xfrm rot="17771822" flipV="1">
            <a:off x="4449762" y="4603751"/>
            <a:ext cx="214313" cy="112712"/>
          </a:xfrm>
          <a:prstGeom prst="line">
            <a:avLst/>
          </a:prstGeom>
          <a:noFill/>
          <a:ln w="19050">
            <a:solidFill>
              <a:schemeClr val="tx1"/>
            </a:solidFill>
            <a:round/>
            <a:headEnd/>
            <a:tailEnd type="stealth" w="lg" len="lg"/>
          </a:ln>
          <a:extLst>
            <a:ext uri="{909E8E84-426E-40dd-AFC4-6F175D3DCCD1}">
              <a14:hiddenFill xmlns:a14="http://schemas.microsoft.com/office/drawing/2010/main">
                <a:noFill/>
              </a14:hiddenFill>
            </a:ext>
          </a:extLst>
        </p:spPr>
        <p:txBody>
          <a:bodyPr lIns="91632" tIns="45816" rIns="91632" bIns="45816">
            <a:spAutoFit/>
          </a:bodyPr>
          <a:lstStyle/>
          <a:p>
            <a:pPr algn="r"/>
            <a:endParaRPr lang="es-ES" sz="1800" i="1" smtClean="0">
              <a:solidFill>
                <a:srgbClr val="FFFFFF"/>
              </a:solidFill>
              <a:ea typeface="ＭＳ Ｐゴシック" charset="0"/>
            </a:endParaRPr>
          </a:p>
        </p:txBody>
      </p:sp>
      <p:sp>
        <p:nvSpPr>
          <p:cNvPr id="16413" name="Text Box 47"/>
          <p:cNvSpPr txBox="1">
            <a:spLocks noChangeArrowheads="1"/>
          </p:cNvSpPr>
          <p:nvPr/>
        </p:nvSpPr>
        <p:spPr bwMode="auto">
          <a:xfrm>
            <a:off x="3973513" y="3614738"/>
            <a:ext cx="13033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eaLnBrk="1" hangingPunct="1"/>
            <a:r>
              <a:rPr lang="en-US" sz="2400" i="0" smtClean="0">
                <a:solidFill>
                  <a:srgbClr val="FFFFFF"/>
                </a:solidFill>
              </a:rPr>
              <a:t>Cancer </a:t>
            </a:r>
          </a:p>
          <a:p>
            <a:pPr eaLnBrk="1" hangingPunct="1"/>
            <a:r>
              <a:rPr lang="en-US" sz="2400" i="0" smtClean="0">
                <a:solidFill>
                  <a:srgbClr val="FFFFFF"/>
                </a:solidFill>
              </a:rPr>
              <a:t>cells</a:t>
            </a:r>
          </a:p>
        </p:txBody>
      </p:sp>
      <p:sp>
        <p:nvSpPr>
          <p:cNvPr id="16414" name="Rectangle 48"/>
          <p:cNvSpPr>
            <a:spLocks noChangeArrowheads="1"/>
          </p:cNvSpPr>
          <p:nvPr/>
        </p:nvSpPr>
        <p:spPr bwMode="auto">
          <a:xfrm>
            <a:off x="1177925" y="6475413"/>
            <a:ext cx="76247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nchor="b">
            <a:spAutoFit/>
          </a:bodyPr>
          <a:lstStyle/>
          <a:p>
            <a:pPr algn="r" eaLnBrk="0" hangingPunct="0"/>
            <a:r>
              <a:rPr lang="en-GB" sz="1200" smtClean="0">
                <a:solidFill>
                  <a:srgbClr val="FFFFFF"/>
                </a:solidFill>
                <a:ea typeface="ＭＳ Ｐゴシック" charset="0"/>
                <a:cs typeface="Arial" charset="0"/>
              </a:rPr>
              <a:t>Adapted from </a:t>
            </a:r>
            <a:r>
              <a:rPr lang="en-US" sz="1200" smtClean="0">
                <a:solidFill>
                  <a:srgbClr val="FFFFFF"/>
                </a:solidFill>
                <a:ea typeface="ＭＳ Ｐゴシック" charset="0"/>
                <a:cs typeface="Arial" charset="0"/>
              </a:rPr>
              <a:t>Hanahan, et al. Cell 2000 </a:t>
            </a:r>
          </a:p>
        </p:txBody>
      </p:sp>
      <p:sp>
        <p:nvSpPr>
          <p:cNvPr id="2511922" name="Oval 50"/>
          <p:cNvSpPr>
            <a:spLocks noChangeArrowheads="1"/>
          </p:cNvSpPr>
          <p:nvPr/>
        </p:nvSpPr>
        <p:spPr bwMode="auto">
          <a:xfrm>
            <a:off x="468313" y="3860800"/>
            <a:ext cx="2374900" cy="1851025"/>
          </a:xfrm>
          <a:prstGeom prst="ellipse">
            <a:avLst/>
          </a:prstGeom>
          <a:noFill/>
          <a:ln w="5715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algn="r"/>
            <a:endParaRPr lang="en-US" sz="1800" i="1" smtClean="0">
              <a:solidFill>
                <a:srgbClr val="FFFFFF"/>
              </a:solidFill>
              <a:ea typeface="ＭＳ Ｐゴシック" charset="0"/>
            </a:endParaRPr>
          </a:p>
        </p:txBody>
      </p:sp>
    </p:spTree>
    <p:extLst>
      <p:ext uri="{BB962C8B-B14F-4D97-AF65-F5344CB8AC3E}">
        <p14:creationId xmlns:p14="http://schemas.microsoft.com/office/powerpoint/2010/main" val="8775763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511922"/>
                                        </p:tgtEl>
                                        <p:attrNameLst>
                                          <p:attrName>style.visibility</p:attrName>
                                        </p:attrNameLst>
                                      </p:cBhvr>
                                      <p:to>
                                        <p:strVal val="visible"/>
                                      </p:to>
                                    </p:set>
                                    <p:animEffect transition="in" filter="wheel(4)">
                                      <p:cBhvr>
                                        <p:cTn id="12" dur="2000"/>
                                        <p:tgtEl>
                                          <p:spTgt spid="2511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1922" grpId="0" animBg="1"/>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normAutofit fontScale="90000"/>
          </a:bodyPr>
          <a:lstStyle/>
          <a:p>
            <a:pPr eaLnBrk="1" hangingPunct="1"/>
            <a:r>
              <a:rPr lang="en-GB">
                <a:latin typeface="Arial" charset="0"/>
              </a:rPr>
              <a:t>VEGF inhibition using </a:t>
            </a:r>
            <a:r>
              <a:rPr lang="en-US">
                <a:latin typeface="Arial" charset="0"/>
              </a:rPr>
              <a:t>bevacizumab</a:t>
            </a:r>
            <a:r>
              <a:rPr lang="en-GB">
                <a:latin typeface="Arial" charset="0"/>
              </a:rPr>
              <a:t> controls tumour growth</a:t>
            </a:r>
          </a:p>
        </p:txBody>
      </p:sp>
      <p:grpSp>
        <p:nvGrpSpPr>
          <p:cNvPr id="3076" name="Group 3"/>
          <p:cNvGrpSpPr>
            <a:grpSpLocks/>
          </p:cNvGrpSpPr>
          <p:nvPr/>
        </p:nvGrpSpPr>
        <p:grpSpPr bwMode="auto">
          <a:xfrm>
            <a:off x="0" y="1341438"/>
            <a:ext cx="8893175" cy="5141913"/>
            <a:chOff x="0" y="845"/>
            <a:chExt cx="5602" cy="3239"/>
          </a:xfrm>
        </p:grpSpPr>
        <p:sp>
          <p:nvSpPr>
            <p:cNvPr id="3077" name="Rectangle 4"/>
            <p:cNvSpPr>
              <a:spLocks noChangeArrowheads="1"/>
            </p:cNvSpPr>
            <p:nvPr/>
          </p:nvSpPr>
          <p:spPr bwMode="auto">
            <a:xfrm>
              <a:off x="0" y="908"/>
              <a:ext cx="3175" cy="2041"/>
            </a:xfrm>
            <a:prstGeom prst="rect">
              <a:avLst/>
            </a:prstGeom>
            <a:solidFill>
              <a:schemeClr val="bg1">
                <a:alpha val="8980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078" name="AutoShape 5"/>
            <p:cNvSpPr>
              <a:spLocks noChangeArrowheads="1"/>
            </p:cNvSpPr>
            <p:nvPr/>
          </p:nvSpPr>
          <p:spPr bwMode="auto">
            <a:xfrm>
              <a:off x="1001" y="3630"/>
              <a:ext cx="3758" cy="454"/>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GB" sz="2000" i="0" dirty="0" err="1">
                  <a:solidFill>
                    <a:srgbClr val="FFFFFF"/>
                  </a:solidFill>
                  <a:cs typeface="Arial" charset="0"/>
                </a:rPr>
                <a:t>Bevacizumab</a:t>
              </a:r>
              <a:r>
                <a:rPr lang="en-GB" sz="2000" i="0" dirty="0">
                  <a:solidFill>
                    <a:srgbClr val="FFFFFF"/>
                  </a:solidFill>
                  <a:cs typeface="Arial" charset="0"/>
                </a:rPr>
                <a:t> has an </a:t>
              </a:r>
              <a:r>
                <a:rPr lang="en-GB" sz="2000" i="0" dirty="0" err="1">
                  <a:solidFill>
                    <a:srgbClr val="FFFFFF"/>
                  </a:solidFill>
                  <a:cs typeface="Arial" charset="0"/>
                </a:rPr>
                <a:t>antitumour</a:t>
              </a:r>
              <a:r>
                <a:rPr lang="en-GB" sz="2000" i="0" dirty="0">
                  <a:solidFill>
                    <a:srgbClr val="FFFFFF"/>
                  </a:solidFill>
                  <a:cs typeface="Arial" charset="0"/>
                </a:rPr>
                <a:t> effect both</a:t>
              </a:r>
            </a:p>
            <a:p>
              <a:pPr algn="ctr"/>
              <a:r>
                <a:rPr lang="en-GB" sz="2000" i="0" dirty="0">
                  <a:solidFill>
                    <a:srgbClr val="FFFFFF"/>
                  </a:solidFill>
                  <a:cs typeface="Arial" charset="0"/>
                </a:rPr>
                <a:t>alone and with chemotherapy</a:t>
              </a:r>
            </a:p>
          </p:txBody>
        </p:sp>
        <p:graphicFrame>
          <p:nvGraphicFramePr>
            <p:cNvPr id="3074" name="Object 6"/>
            <p:cNvGraphicFramePr>
              <a:graphicFrameLocks noChangeAspect="1"/>
            </p:cNvGraphicFramePr>
            <p:nvPr/>
          </p:nvGraphicFramePr>
          <p:xfrm>
            <a:off x="1020" y="850"/>
            <a:ext cx="4484" cy="2206"/>
          </p:xfrm>
          <a:graphic>
            <a:graphicData uri="http://schemas.openxmlformats.org/presentationml/2006/ole">
              <mc:AlternateContent xmlns:mc="http://schemas.openxmlformats.org/markup-compatibility/2006">
                <mc:Choice xmlns:v="urn:schemas-microsoft-com:vml" Requires="v">
                  <p:oleObj spid="_x0000_s218158" name="Hoja de cálculo" r:id="rId4" imgW="7115221" imgH="3000468" progId="Excel.Sheet.8">
                    <p:embed/>
                  </p:oleObj>
                </mc:Choice>
                <mc:Fallback>
                  <p:oleObj name="Hoja de cálculo" r:id="rId4" imgW="7115221" imgH="3000468" progId="Excel.Sheet.8">
                    <p:embed/>
                    <p:pic>
                      <p:nvPicPr>
                        <p:cNvPr id="0" name=""/>
                        <p:cNvPicPr preferRelativeResize="0">
                          <a:picLocks noRot="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0" y="850"/>
                          <a:ext cx="4484" cy="220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solidFill>
                                <a:schemeClr val="bg2"/>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3079" name="Text Box 1036"/>
            <p:cNvSpPr txBox="1">
              <a:spLocks noChangeArrowheads="1"/>
            </p:cNvSpPr>
            <p:nvPr/>
          </p:nvSpPr>
          <p:spPr bwMode="auto">
            <a:xfrm>
              <a:off x="215" y="3388"/>
              <a:ext cx="7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a:cs typeface="Arial" charset="0"/>
                  <a:sym typeface="Symbol" charset="0"/>
                </a:rPr>
                <a:t>Bevacizumab</a:t>
              </a:r>
              <a:endParaRPr lang="en-GB" sz="1200" i="0">
                <a:cs typeface="Arial" charset="0"/>
              </a:endParaRPr>
            </a:p>
          </p:txBody>
        </p:sp>
        <p:sp>
          <p:nvSpPr>
            <p:cNvPr id="3080" name="Text Box 1037"/>
            <p:cNvSpPr txBox="1">
              <a:spLocks noChangeArrowheads="1"/>
            </p:cNvSpPr>
            <p:nvPr/>
          </p:nvSpPr>
          <p:spPr bwMode="auto">
            <a:xfrm>
              <a:off x="261" y="3238"/>
              <a:ext cx="71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GB" sz="1200" i="0">
                  <a:cs typeface="Arial" charset="0"/>
                </a:rPr>
                <a:t>Irinotecan</a:t>
              </a:r>
            </a:p>
          </p:txBody>
        </p:sp>
        <p:sp>
          <p:nvSpPr>
            <p:cNvPr id="3081" name="AutoShape 1039"/>
            <p:cNvSpPr>
              <a:spLocks noChangeArrowheads="1"/>
            </p:cNvSpPr>
            <p:nvPr/>
          </p:nvSpPr>
          <p:spPr bwMode="auto">
            <a:xfrm>
              <a:off x="1091" y="3277"/>
              <a:ext cx="36" cy="76"/>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sz="1400" i="0">
                <a:cs typeface="Arial" charset="0"/>
              </a:endParaRPr>
            </a:p>
          </p:txBody>
        </p:sp>
        <p:sp>
          <p:nvSpPr>
            <p:cNvPr id="3082" name="AutoShape 1040"/>
            <p:cNvSpPr>
              <a:spLocks noChangeArrowheads="1"/>
            </p:cNvSpPr>
            <p:nvPr/>
          </p:nvSpPr>
          <p:spPr bwMode="auto">
            <a:xfrm>
              <a:off x="1703" y="3281"/>
              <a:ext cx="35" cy="76"/>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sz="1400" i="0">
                <a:cs typeface="Arial" charset="0"/>
              </a:endParaRPr>
            </a:p>
          </p:txBody>
        </p:sp>
        <p:sp>
          <p:nvSpPr>
            <p:cNvPr id="3083" name="AutoShape 1041"/>
            <p:cNvSpPr>
              <a:spLocks noChangeArrowheads="1"/>
            </p:cNvSpPr>
            <p:nvPr/>
          </p:nvSpPr>
          <p:spPr bwMode="auto">
            <a:xfrm>
              <a:off x="2270" y="3281"/>
              <a:ext cx="36" cy="76"/>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sz="1400" i="0">
                <a:cs typeface="Arial" charset="0"/>
              </a:endParaRPr>
            </a:p>
          </p:txBody>
        </p:sp>
        <p:sp>
          <p:nvSpPr>
            <p:cNvPr id="3084" name="Line 1042"/>
            <p:cNvSpPr>
              <a:spLocks noChangeShapeType="1"/>
            </p:cNvSpPr>
            <p:nvPr/>
          </p:nvSpPr>
          <p:spPr bwMode="auto">
            <a:xfrm flipV="1">
              <a:off x="1109" y="3375"/>
              <a:ext cx="0" cy="148"/>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3085" name="Line 1043"/>
            <p:cNvSpPr>
              <a:spLocks noChangeShapeType="1"/>
            </p:cNvSpPr>
            <p:nvPr/>
          </p:nvSpPr>
          <p:spPr bwMode="auto">
            <a:xfrm flipV="1">
              <a:off x="1724" y="3379"/>
              <a:ext cx="0" cy="148"/>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3086" name="Line 1044"/>
            <p:cNvSpPr>
              <a:spLocks noChangeShapeType="1"/>
            </p:cNvSpPr>
            <p:nvPr/>
          </p:nvSpPr>
          <p:spPr bwMode="auto">
            <a:xfrm flipV="1">
              <a:off x="2288" y="3379"/>
              <a:ext cx="0" cy="148"/>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ES"/>
            </a:p>
          </p:txBody>
        </p:sp>
        <p:sp>
          <p:nvSpPr>
            <p:cNvPr id="3087" name="Text Box 1037"/>
            <p:cNvSpPr txBox="1">
              <a:spLocks noChangeArrowheads="1"/>
            </p:cNvSpPr>
            <p:nvPr/>
          </p:nvSpPr>
          <p:spPr bwMode="auto">
            <a:xfrm>
              <a:off x="2824" y="3162"/>
              <a:ext cx="87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r>
                <a:rPr lang="en-GB" sz="1400" i="0">
                  <a:cs typeface="Arial" charset="0"/>
                </a:rPr>
                <a:t>Time (days)</a:t>
              </a:r>
            </a:p>
          </p:txBody>
        </p:sp>
        <p:sp>
          <p:nvSpPr>
            <p:cNvPr id="3088" name="Text Box 1037"/>
            <p:cNvSpPr txBox="1">
              <a:spLocks noChangeArrowheads="1"/>
            </p:cNvSpPr>
            <p:nvPr/>
          </p:nvSpPr>
          <p:spPr bwMode="auto">
            <a:xfrm>
              <a:off x="884" y="2984"/>
              <a:ext cx="471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14513" eaLnBrk="0" hangingPunct="0">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1pPr>
              <a:lvl2pPr marL="742950" indent="-285750" defTabSz="1814513" eaLnBrk="0" hangingPunct="0">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2pPr>
              <a:lvl3pPr marL="1143000" indent="-228600" defTabSz="1814513" eaLnBrk="0" hangingPunct="0">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3pPr>
              <a:lvl4pPr marL="1600200" indent="-228600" defTabSz="1814513" eaLnBrk="0" hangingPunct="0">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4pPr>
              <a:lvl5pPr marL="2057400" indent="-228600" defTabSz="1814513" eaLnBrk="0" hangingPunct="0">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5pPr>
              <a:lvl6pPr marL="2514600" indent="-228600" algn="r" defTabSz="1814513" eaLnBrk="0" fontAlgn="base" hangingPunct="0">
                <a:spcBef>
                  <a:spcPct val="0"/>
                </a:spcBef>
                <a:spcAft>
                  <a:spcPct val="0"/>
                </a:spcAft>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6pPr>
              <a:lvl7pPr marL="2971800" indent="-228600" algn="r" defTabSz="1814513" eaLnBrk="0" fontAlgn="base" hangingPunct="0">
                <a:spcBef>
                  <a:spcPct val="0"/>
                </a:spcBef>
                <a:spcAft>
                  <a:spcPct val="0"/>
                </a:spcAft>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7pPr>
              <a:lvl8pPr marL="3429000" indent="-228600" algn="r" defTabSz="1814513" eaLnBrk="0" fontAlgn="base" hangingPunct="0">
                <a:spcBef>
                  <a:spcPct val="0"/>
                </a:spcBef>
                <a:spcAft>
                  <a:spcPct val="0"/>
                </a:spcAft>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8pPr>
              <a:lvl9pPr marL="3886200" indent="-228600" algn="r" defTabSz="1814513" eaLnBrk="0" fontAlgn="base" hangingPunct="0">
                <a:spcBef>
                  <a:spcPct val="0"/>
                </a:spcBef>
                <a:spcAft>
                  <a:spcPct val="0"/>
                </a:spcAft>
                <a:tabLst>
                  <a:tab pos="269875" algn="ctr"/>
                  <a:tab pos="1404938" algn="ctr"/>
                  <a:tab pos="2546350" algn="ctr"/>
                  <a:tab pos="3679825" algn="ctr"/>
                  <a:tab pos="4821238" algn="ctr"/>
                  <a:tab pos="5954713" algn="ctr"/>
                  <a:tab pos="7088188" algn="ctr"/>
                </a:tabLst>
                <a:defRPr b="1" i="1">
                  <a:solidFill>
                    <a:schemeClr val="tx1"/>
                  </a:solidFill>
                  <a:latin typeface="Arial" charset="0"/>
                  <a:ea typeface="ＭＳ Ｐゴシック" charset="0"/>
                </a:defRPr>
              </a:lvl9pPr>
            </a:lstStyle>
            <a:p>
              <a:pPr algn="l"/>
              <a:r>
                <a:rPr lang="en-GB" sz="1400" i="0">
                  <a:cs typeface="Arial" charset="0"/>
                </a:rPr>
                <a:t>	0	10	20	30	40	50	60</a:t>
              </a:r>
            </a:p>
          </p:txBody>
        </p:sp>
        <p:sp>
          <p:nvSpPr>
            <p:cNvPr id="3089" name="Rectangle 1033"/>
            <p:cNvSpPr>
              <a:spLocks noChangeArrowheads="1"/>
            </p:cNvSpPr>
            <p:nvPr/>
          </p:nvSpPr>
          <p:spPr bwMode="auto">
            <a:xfrm>
              <a:off x="641" y="1025"/>
              <a:ext cx="1984"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GB" sz="1400" i="0">
                  <a:cs typeface="Arial" charset="0"/>
                </a:rPr>
                <a:t>LS174t colon</a:t>
              </a:r>
              <a:br>
                <a:rPr lang="en-GB" sz="1400" i="0">
                  <a:cs typeface="Arial" charset="0"/>
                </a:rPr>
              </a:br>
              <a:r>
                <a:rPr lang="en-GB" sz="1400" i="0">
                  <a:cs typeface="Arial" charset="0"/>
                </a:rPr>
                <a:t>cancer xenograft</a:t>
              </a:r>
            </a:p>
          </p:txBody>
        </p:sp>
        <p:sp>
          <p:nvSpPr>
            <p:cNvPr id="3090" name="Text Box 18"/>
            <p:cNvSpPr txBox="1">
              <a:spLocks noChangeArrowheads="1"/>
            </p:cNvSpPr>
            <p:nvPr/>
          </p:nvSpPr>
          <p:spPr bwMode="auto">
            <a:xfrm rot="10800000">
              <a:off x="471" y="1083"/>
              <a:ext cx="250"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eaVert">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ctr">
                <a:spcBef>
                  <a:spcPct val="50000"/>
                </a:spcBef>
              </a:pPr>
              <a:r>
                <a:rPr lang="en-GB" sz="1400" i="0">
                  <a:cs typeface="Arial" charset="0"/>
                </a:rPr>
                <a:t>Tumour volume (mm</a:t>
              </a:r>
              <a:r>
                <a:rPr lang="en-GB" sz="1200" i="0" baseline="40000">
                  <a:cs typeface="Arial Unicode MS" charset="0"/>
                </a:rPr>
                <a:t>3</a:t>
              </a:r>
              <a:r>
                <a:rPr lang="en-GB" sz="1400" i="0">
                  <a:cs typeface="Arial Unicode MS" charset="0"/>
                </a:rPr>
                <a:t>)</a:t>
              </a:r>
            </a:p>
          </p:txBody>
        </p:sp>
        <p:sp>
          <p:nvSpPr>
            <p:cNvPr id="3091" name="Text Box 19"/>
            <p:cNvSpPr txBox="1">
              <a:spLocks noChangeArrowheads="1"/>
            </p:cNvSpPr>
            <p:nvPr/>
          </p:nvSpPr>
          <p:spPr bwMode="auto">
            <a:xfrm>
              <a:off x="716" y="900"/>
              <a:ext cx="395" cy="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eaLnBrk="1" hangingPunct="1">
                <a:spcAft>
                  <a:spcPct val="47000"/>
                </a:spcAft>
              </a:pPr>
              <a:r>
                <a:rPr lang="en-GB" sz="1400" i="0">
                  <a:cs typeface="Arial" charset="0"/>
                </a:rPr>
                <a:t>2,000</a:t>
              </a:r>
            </a:p>
            <a:p>
              <a:pPr eaLnBrk="1" hangingPunct="1">
                <a:spcAft>
                  <a:spcPct val="47000"/>
                </a:spcAft>
              </a:pPr>
              <a:r>
                <a:rPr lang="en-GB" sz="1400" i="0">
                  <a:cs typeface="Arial" charset="0"/>
                </a:rPr>
                <a:t>1,800</a:t>
              </a:r>
            </a:p>
            <a:p>
              <a:pPr eaLnBrk="1" hangingPunct="1">
                <a:spcAft>
                  <a:spcPct val="47000"/>
                </a:spcAft>
              </a:pPr>
              <a:r>
                <a:rPr lang="en-GB" sz="1400" i="0">
                  <a:cs typeface="Arial" charset="0"/>
                </a:rPr>
                <a:t>1,600</a:t>
              </a:r>
            </a:p>
            <a:p>
              <a:pPr eaLnBrk="1" hangingPunct="1">
                <a:spcAft>
                  <a:spcPct val="47000"/>
                </a:spcAft>
              </a:pPr>
              <a:r>
                <a:rPr lang="en-GB" sz="1400" i="0">
                  <a:cs typeface="Arial" charset="0"/>
                </a:rPr>
                <a:t>1,400</a:t>
              </a:r>
            </a:p>
            <a:p>
              <a:pPr eaLnBrk="1" hangingPunct="1">
                <a:spcAft>
                  <a:spcPct val="47000"/>
                </a:spcAft>
              </a:pPr>
              <a:r>
                <a:rPr lang="en-GB" sz="1400" i="0">
                  <a:cs typeface="Arial" charset="0"/>
                </a:rPr>
                <a:t>1,200</a:t>
              </a:r>
            </a:p>
            <a:p>
              <a:pPr eaLnBrk="1" hangingPunct="1">
                <a:spcAft>
                  <a:spcPct val="47000"/>
                </a:spcAft>
              </a:pPr>
              <a:r>
                <a:rPr lang="en-GB" sz="1400" i="0">
                  <a:cs typeface="Arial" charset="0"/>
                </a:rPr>
                <a:t>1,000</a:t>
              </a:r>
            </a:p>
            <a:p>
              <a:pPr eaLnBrk="1" hangingPunct="1">
                <a:spcAft>
                  <a:spcPct val="47000"/>
                </a:spcAft>
              </a:pPr>
              <a:r>
                <a:rPr lang="en-GB" sz="1400" i="0">
                  <a:cs typeface="Arial" charset="0"/>
                </a:rPr>
                <a:t>800</a:t>
              </a:r>
            </a:p>
            <a:p>
              <a:pPr eaLnBrk="1" hangingPunct="1">
                <a:spcAft>
                  <a:spcPct val="47000"/>
                </a:spcAft>
              </a:pPr>
              <a:r>
                <a:rPr lang="en-GB" sz="1400" i="0">
                  <a:cs typeface="Arial" charset="0"/>
                </a:rPr>
                <a:t>600</a:t>
              </a:r>
            </a:p>
            <a:p>
              <a:pPr eaLnBrk="1" hangingPunct="1">
                <a:spcAft>
                  <a:spcPct val="47000"/>
                </a:spcAft>
              </a:pPr>
              <a:r>
                <a:rPr lang="en-GB" sz="1400" i="0">
                  <a:cs typeface="Arial" charset="0"/>
                </a:rPr>
                <a:t>400</a:t>
              </a:r>
            </a:p>
            <a:p>
              <a:pPr eaLnBrk="1" hangingPunct="1">
                <a:spcAft>
                  <a:spcPct val="47000"/>
                </a:spcAft>
              </a:pPr>
              <a:r>
                <a:rPr lang="en-GB" sz="1400" i="0">
                  <a:cs typeface="Arial" charset="0"/>
                </a:rPr>
                <a:t>200</a:t>
              </a:r>
            </a:p>
            <a:p>
              <a:pPr eaLnBrk="1" hangingPunct="1">
                <a:spcAft>
                  <a:spcPct val="47000"/>
                </a:spcAft>
              </a:pPr>
              <a:r>
                <a:rPr lang="en-GB" sz="1400" i="0">
                  <a:cs typeface="Arial" charset="0"/>
                </a:rPr>
                <a:t>0</a:t>
              </a:r>
            </a:p>
          </p:txBody>
        </p:sp>
        <p:sp>
          <p:nvSpPr>
            <p:cNvPr id="3104" name="Rectangle 32"/>
            <p:cNvSpPr>
              <a:spLocks noChangeArrowheads="1"/>
            </p:cNvSpPr>
            <p:nvPr/>
          </p:nvSpPr>
          <p:spPr bwMode="auto">
            <a:xfrm>
              <a:off x="2608" y="845"/>
              <a:ext cx="37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GB" sz="1300" i="0" dirty="0">
                  <a:cs typeface="Arial" charset="0"/>
                </a:rPr>
                <a:t>Control</a:t>
              </a:r>
              <a:endParaRPr lang="en-GB" sz="1600" i="0" dirty="0">
                <a:cs typeface="Arial" charset="0"/>
              </a:endParaRPr>
            </a:p>
          </p:txBody>
        </p:sp>
        <p:sp>
          <p:nvSpPr>
            <p:cNvPr id="3105" name="Rectangle 33"/>
            <p:cNvSpPr>
              <a:spLocks noChangeArrowheads="1"/>
            </p:cNvSpPr>
            <p:nvPr/>
          </p:nvSpPr>
          <p:spPr bwMode="auto">
            <a:xfrm>
              <a:off x="3243" y="1071"/>
              <a:ext cx="66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GB" sz="1300" i="0" dirty="0" err="1">
                  <a:cs typeface="Arial" charset="0"/>
                </a:rPr>
                <a:t>Bevacizumab</a:t>
              </a:r>
              <a:endParaRPr lang="en-GB" sz="1600" i="0" dirty="0">
                <a:cs typeface="Arial" charset="0"/>
              </a:endParaRPr>
            </a:p>
          </p:txBody>
        </p:sp>
        <p:sp>
          <p:nvSpPr>
            <p:cNvPr id="3106" name="Rectangle 34"/>
            <p:cNvSpPr>
              <a:spLocks noChangeArrowheads="1"/>
            </p:cNvSpPr>
            <p:nvPr/>
          </p:nvSpPr>
          <p:spPr bwMode="auto">
            <a:xfrm>
              <a:off x="3651" y="1253"/>
              <a:ext cx="49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GB" sz="1300" i="0" dirty="0" err="1">
                  <a:cs typeface="Arial" charset="0"/>
                </a:rPr>
                <a:t>Irinotecan</a:t>
              </a:r>
              <a:endParaRPr lang="en-GB" sz="1600" i="0" dirty="0">
                <a:cs typeface="Arial" charset="0"/>
              </a:endParaRPr>
            </a:p>
          </p:txBody>
        </p:sp>
        <p:sp>
          <p:nvSpPr>
            <p:cNvPr id="3107" name="Rectangle 35"/>
            <p:cNvSpPr>
              <a:spLocks noChangeArrowheads="1"/>
            </p:cNvSpPr>
            <p:nvPr/>
          </p:nvSpPr>
          <p:spPr bwMode="auto">
            <a:xfrm>
              <a:off x="4150" y="981"/>
              <a:ext cx="7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a:r>
                <a:rPr lang="en-GB" sz="1300" i="0" dirty="0" err="1">
                  <a:cs typeface="Arial" charset="0"/>
                </a:rPr>
                <a:t>Irinotecan</a:t>
              </a:r>
              <a:endParaRPr lang="en-GB" sz="1300" i="0" dirty="0">
                <a:cs typeface="Arial" charset="0"/>
              </a:endParaRPr>
            </a:p>
            <a:p>
              <a:pPr algn="l"/>
              <a:r>
                <a:rPr lang="en-GB" sz="1300" i="0" dirty="0">
                  <a:cs typeface="Arial" charset="0"/>
                </a:rPr>
                <a:t>+ </a:t>
              </a:r>
              <a:r>
                <a:rPr lang="en-GB" sz="1300" i="0" dirty="0" err="1">
                  <a:cs typeface="Arial" charset="0"/>
                </a:rPr>
                <a:t>Bevacizumab</a:t>
              </a:r>
              <a:endParaRPr lang="en-GB" sz="1300" i="0" dirty="0">
                <a:cs typeface="Arial" charset="0"/>
              </a:endParaRPr>
            </a:p>
          </p:txBody>
        </p:sp>
        <p:sp>
          <p:nvSpPr>
            <p:cNvPr id="3108" name="Rectangle 36"/>
            <p:cNvSpPr>
              <a:spLocks noChangeArrowheads="1"/>
            </p:cNvSpPr>
            <p:nvPr/>
          </p:nvSpPr>
          <p:spPr bwMode="white">
            <a:xfrm>
              <a:off x="4558" y="2467"/>
              <a:ext cx="182" cy="1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cxnSp>
        <p:nvCxnSpPr>
          <p:cNvPr id="3" name="Conector recto 2"/>
          <p:cNvCxnSpPr/>
          <p:nvPr/>
        </p:nvCxnSpPr>
        <p:spPr>
          <a:xfrm>
            <a:off x="1763688" y="1412776"/>
            <a:ext cx="0" cy="331236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 name="Conector recto 4"/>
          <p:cNvCxnSpPr/>
          <p:nvPr/>
        </p:nvCxnSpPr>
        <p:spPr>
          <a:xfrm>
            <a:off x="1763688" y="4725144"/>
            <a:ext cx="691276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3421056"/>
      </p:ext>
    </p:extLst>
  </p:cSld>
  <p:clrMapOvr>
    <a:masterClrMapping/>
  </p:clrMapOvr>
  <p:transition xmlns:p14="http://schemas.microsoft.com/office/powerpoint/2010/main" spd="med">
    <p:wipe dir="r"/>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6959600" y="6370638"/>
            <a:ext cx="1949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lgn="r"/>
            <a:r>
              <a:rPr lang="en-US" sz="1000" i="0" smtClean="0">
                <a:solidFill>
                  <a:srgbClr val="030374"/>
                </a:solidFill>
                <a:latin typeface="Tahoma" charset="0"/>
              </a:rPr>
              <a:t>Yuan, et al. PNAS USA 1996</a:t>
            </a:r>
          </a:p>
        </p:txBody>
      </p:sp>
      <p:sp>
        <p:nvSpPr>
          <p:cNvPr id="53251" name="Rectangle 8"/>
          <p:cNvSpPr>
            <a:spLocks noGrp="1" noChangeArrowheads="1"/>
          </p:cNvSpPr>
          <p:nvPr>
            <p:ph type="title"/>
          </p:nvPr>
        </p:nvSpPr>
        <p:spPr/>
        <p:txBody>
          <a:bodyPr/>
          <a:lstStyle/>
          <a:p>
            <a:pPr eaLnBrk="1" hangingPunct="1"/>
            <a:r>
              <a:rPr lang="en-US" sz="2800">
                <a:latin typeface="Arial" charset="0"/>
              </a:rPr>
              <a:t>Regression of tumor vasculature:</a:t>
            </a:r>
            <a:br>
              <a:rPr lang="en-US" sz="2800">
                <a:latin typeface="Arial" charset="0"/>
              </a:rPr>
            </a:br>
            <a:r>
              <a:rPr lang="en-US" sz="2800">
                <a:latin typeface="Arial" charset="0"/>
              </a:rPr>
              <a:t>decreased vascular volume</a:t>
            </a:r>
          </a:p>
        </p:txBody>
      </p:sp>
      <p:sp>
        <p:nvSpPr>
          <p:cNvPr id="53252" name="Rectangle 9"/>
          <p:cNvSpPr>
            <a:spLocks noGrp="1" noChangeArrowheads="1"/>
          </p:cNvSpPr>
          <p:nvPr>
            <p:ph type="body" idx="1"/>
          </p:nvPr>
        </p:nvSpPr>
        <p:spPr>
          <a:xfrm>
            <a:off x="457200" y="5013325"/>
            <a:ext cx="8229600" cy="1362075"/>
          </a:xfrm>
        </p:spPr>
        <p:txBody>
          <a:bodyPr>
            <a:normAutofit lnSpcReduction="10000"/>
          </a:bodyPr>
          <a:lstStyle/>
          <a:p>
            <a:pPr eaLnBrk="1" hangingPunct="1"/>
            <a:r>
              <a:rPr lang="en-US" sz="2000">
                <a:latin typeface="Arial" charset="0"/>
              </a:rPr>
              <a:t>Decreased tumor vascular volume was observed in a colon adenocarcinoma xenograft model after administering an </a:t>
            </a:r>
            <a:br>
              <a:rPr lang="en-US" sz="2000">
                <a:latin typeface="Arial" charset="0"/>
              </a:rPr>
            </a:br>
            <a:r>
              <a:rPr lang="en-US" sz="2000">
                <a:latin typeface="Arial" charset="0"/>
              </a:rPr>
              <a:t>anti-VEGF mAb</a:t>
            </a:r>
          </a:p>
          <a:p>
            <a:pPr lvl="1" eaLnBrk="1" hangingPunct="1"/>
            <a:r>
              <a:rPr lang="en-US" sz="2000">
                <a:latin typeface="Arial" charset="0"/>
              </a:rPr>
              <a:t>by day 7 small vessels were not visible (right)</a:t>
            </a:r>
          </a:p>
        </p:txBody>
      </p:sp>
      <p:sp>
        <p:nvSpPr>
          <p:cNvPr id="53253" name="Text Box 4"/>
          <p:cNvSpPr txBox="1">
            <a:spLocks noChangeArrowheads="1"/>
          </p:cNvSpPr>
          <p:nvPr/>
        </p:nvSpPr>
        <p:spPr bwMode="auto">
          <a:xfrm>
            <a:off x="1944688" y="4456113"/>
            <a:ext cx="1860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800" i="0" smtClean="0">
                <a:solidFill>
                  <a:srgbClr val="FFFFFF"/>
                </a:solidFill>
              </a:rPr>
              <a:t>Control (saline)</a:t>
            </a:r>
          </a:p>
        </p:txBody>
      </p:sp>
      <p:sp>
        <p:nvSpPr>
          <p:cNvPr id="53254" name="Text Box 5"/>
          <p:cNvSpPr txBox="1">
            <a:spLocks noChangeArrowheads="1"/>
          </p:cNvSpPr>
          <p:nvPr/>
        </p:nvSpPr>
        <p:spPr bwMode="auto">
          <a:xfrm>
            <a:off x="5302250" y="4456113"/>
            <a:ext cx="189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800" i="0" smtClean="0">
                <a:solidFill>
                  <a:srgbClr val="FFFFFF"/>
                </a:solidFill>
              </a:rPr>
              <a:t>Anti-VEGF mAb</a:t>
            </a:r>
          </a:p>
        </p:txBody>
      </p:sp>
      <p:pic>
        <p:nvPicPr>
          <p:cNvPr id="53255" name="Picture 7" descr="Slide31"/>
          <p:cNvPicPr>
            <a:picLocks noChangeAspect="1" noChangeArrowheads="1"/>
          </p:cNvPicPr>
          <p:nvPr/>
        </p:nvPicPr>
        <p:blipFill>
          <a:blip r:embed="rId3">
            <a:extLst>
              <a:ext uri="{28A0092B-C50C-407E-A947-70E740481C1C}">
                <a14:useLocalDpi xmlns:a14="http://schemas.microsoft.com/office/drawing/2010/main" val="0"/>
              </a:ext>
            </a:extLst>
          </a:blip>
          <a:srcRect l="955" t="1627" r="51602" b="3957"/>
          <a:stretch>
            <a:fillRect/>
          </a:stretch>
        </p:blipFill>
        <p:spPr bwMode="auto">
          <a:xfrm>
            <a:off x="1416050" y="1670050"/>
            <a:ext cx="2916238"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10" descr="Slide31"/>
          <p:cNvPicPr>
            <a:picLocks noChangeAspect="1" noChangeArrowheads="1"/>
          </p:cNvPicPr>
          <p:nvPr/>
        </p:nvPicPr>
        <p:blipFill>
          <a:blip r:embed="rId3">
            <a:extLst>
              <a:ext uri="{28A0092B-C50C-407E-A947-70E740481C1C}">
                <a14:useLocalDpi xmlns:a14="http://schemas.microsoft.com/office/drawing/2010/main" val="0"/>
              </a:ext>
            </a:extLst>
          </a:blip>
          <a:srcRect l="49973" t="1627" r="1576" b="3957"/>
          <a:stretch>
            <a:fillRect/>
          </a:stretch>
        </p:blipFill>
        <p:spPr bwMode="auto">
          <a:xfrm>
            <a:off x="4762500" y="1670050"/>
            <a:ext cx="2978150"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48587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sz="3200" b="1" i="1" dirty="0" err="1" smtClean="0"/>
              <a:t>Enhancement</a:t>
            </a:r>
            <a:r>
              <a:rPr lang="es-ES" sz="3200" b="1" i="1" dirty="0" smtClean="0"/>
              <a:t> of </a:t>
            </a:r>
            <a:r>
              <a:rPr lang="es-ES" sz="3200" b="1" i="1" dirty="0" err="1" smtClean="0"/>
              <a:t>chemotherapy</a:t>
            </a:r>
            <a:r>
              <a:rPr lang="es-ES" sz="3200" b="1" i="1" dirty="0" smtClean="0"/>
              <a:t> </a:t>
            </a:r>
            <a:r>
              <a:rPr lang="es-ES" sz="3200" b="1" i="1" dirty="0" err="1" smtClean="0"/>
              <a:t>efficacy</a:t>
            </a:r>
            <a:r>
              <a:rPr lang="es-ES" sz="3200" b="1" i="1" dirty="0" smtClean="0"/>
              <a:t> and </a:t>
            </a:r>
            <a:r>
              <a:rPr lang="es-ES" sz="3200" b="1" i="1" dirty="0" err="1" smtClean="0"/>
              <a:t>other</a:t>
            </a:r>
            <a:r>
              <a:rPr lang="es-ES" sz="3200" b="1" i="1" dirty="0" smtClean="0"/>
              <a:t> </a:t>
            </a:r>
            <a:r>
              <a:rPr lang="es-ES" sz="3200" b="1" i="1" dirty="0" err="1" smtClean="0"/>
              <a:t>therapeutic</a:t>
            </a:r>
            <a:r>
              <a:rPr lang="es-ES" sz="3200" b="1" i="1" dirty="0" smtClean="0"/>
              <a:t> </a:t>
            </a:r>
            <a:r>
              <a:rPr lang="es-ES" sz="3200" b="1" i="1" dirty="0" err="1" smtClean="0"/>
              <a:t>modalities</a:t>
            </a:r>
            <a:r>
              <a:rPr lang="es-ES" sz="3200" b="1" i="1" dirty="0" smtClean="0"/>
              <a:t> </a:t>
            </a:r>
            <a:r>
              <a:rPr lang="es-ES" sz="3200" b="1" i="1" dirty="0" err="1" smtClean="0"/>
              <a:t>by</a:t>
            </a:r>
            <a:r>
              <a:rPr lang="es-ES" sz="3200" b="1" i="1" dirty="0" smtClean="0"/>
              <a:t> </a:t>
            </a:r>
            <a:r>
              <a:rPr lang="es-ES" sz="3200" b="1" i="1" dirty="0" err="1" smtClean="0"/>
              <a:t>antiangiogenic</a:t>
            </a:r>
            <a:r>
              <a:rPr lang="es-ES" sz="3200" b="1" i="1" dirty="0" smtClean="0"/>
              <a:t> </a:t>
            </a:r>
            <a:r>
              <a:rPr lang="es-ES" sz="3200" b="1" i="1" dirty="0" err="1" smtClean="0"/>
              <a:t>drugs</a:t>
            </a:r>
            <a:endParaRPr lang="es-ES" sz="3200" b="1" i="1" dirty="0"/>
          </a:p>
        </p:txBody>
      </p:sp>
      <p:sp>
        <p:nvSpPr>
          <p:cNvPr id="3" name="Marcador de contenido 2"/>
          <p:cNvSpPr>
            <a:spLocks noGrp="1"/>
          </p:cNvSpPr>
          <p:nvPr>
            <p:ph idx="1"/>
          </p:nvPr>
        </p:nvSpPr>
        <p:spPr/>
        <p:txBody>
          <a:bodyPr/>
          <a:lstStyle/>
          <a:p>
            <a:r>
              <a:rPr lang="es-ES" dirty="0" err="1" smtClean="0"/>
              <a:t>Bevacizumab</a:t>
            </a:r>
            <a:r>
              <a:rPr lang="es-ES" dirty="0" smtClean="0"/>
              <a:t> </a:t>
            </a:r>
            <a:r>
              <a:rPr lang="es-ES" dirty="0" err="1" smtClean="0"/>
              <a:t>enhances</a:t>
            </a:r>
            <a:r>
              <a:rPr lang="es-ES" dirty="0" smtClean="0"/>
              <a:t> </a:t>
            </a:r>
            <a:r>
              <a:rPr lang="es-ES" dirty="0" err="1" smtClean="0"/>
              <a:t>chemotherapy</a:t>
            </a:r>
            <a:r>
              <a:rPr lang="es-ES" dirty="0" smtClean="0"/>
              <a:t> </a:t>
            </a:r>
            <a:r>
              <a:rPr lang="es-ES" dirty="0" err="1" smtClean="0"/>
              <a:t>efficacy</a:t>
            </a:r>
            <a:endParaRPr lang="es-ES" dirty="0" smtClean="0"/>
          </a:p>
          <a:p>
            <a:r>
              <a:rPr lang="es-ES" dirty="0" smtClean="0"/>
              <a:t>Vascular “</a:t>
            </a:r>
            <a:r>
              <a:rPr lang="es-ES" dirty="0" err="1" smtClean="0"/>
              <a:t>normalization</a:t>
            </a:r>
            <a:r>
              <a:rPr lang="es-ES" dirty="0" smtClean="0"/>
              <a:t>”</a:t>
            </a:r>
          </a:p>
          <a:p>
            <a:r>
              <a:rPr lang="es-ES" dirty="0" err="1" smtClean="0"/>
              <a:t>Several</a:t>
            </a:r>
            <a:r>
              <a:rPr lang="es-ES" dirty="0" smtClean="0"/>
              <a:t> </a:t>
            </a:r>
            <a:r>
              <a:rPr lang="es-ES" dirty="0" err="1" smtClean="0"/>
              <a:t>hypothesis</a:t>
            </a:r>
            <a:endParaRPr lang="es-ES" dirty="0"/>
          </a:p>
        </p:txBody>
      </p:sp>
    </p:spTree>
    <p:extLst>
      <p:ext uri="{BB962C8B-B14F-4D97-AF65-F5344CB8AC3E}">
        <p14:creationId xmlns:p14="http://schemas.microsoft.com/office/powerpoint/2010/main" val="105782664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white">
          <a:xfrm>
            <a:off x="2925763" y="1484313"/>
            <a:ext cx="2216150" cy="1895475"/>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62467" name="Rectangle 3"/>
          <p:cNvSpPr>
            <a:spLocks noChangeArrowheads="1"/>
          </p:cNvSpPr>
          <p:nvPr/>
        </p:nvSpPr>
        <p:spPr bwMode="white">
          <a:xfrm>
            <a:off x="6459538" y="1484313"/>
            <a:ext cx="2216150" cy="1895475"/>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62468" name="Rectangle 4"/>
          <p:cNvSpPr>
            <a:spLocks noChangeArrowheads="1"/>
          </p:cNvSpPr>
          <p:nvPr/>
        </p:nvSpPr>
        <p:spPr bwMode="white">
          <a:xfrm>
            <a:off x="468313" y="1484313"/>
            <a:ext cx="2216150" cy="1895475"/>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62469" name="Text Box 5"/>
          <p:cNvSpPr txBox="1">
            <a:spLocks noChangeArrowheads="1"/>
          </p:cNvSpPr>
          <p:nvPr/>
        </p:nvSpPr>
        <p:spPr bwMode="auto">
          <a:xfrm>
            <a:off x="1763713" y="6475413"/>
            <a:ext cx="69897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pPr>
              <a:spcBef>
                <a:spcPct val="25000"/>
              </a:spcBef>
            </a:pPr>
            <a:r>
              <a:rPr lang="en-GB" sz="1200" i="0"/>
              <a:t>Jain. Nat Med 2001; Willett, et al. Nat Med 2004</a:t>
            </a:r>
            <a:r>
              <a:rPr lang="en-US" sz="1200" i="0"/>
              <a:t>; </a:t>
            </a:r>
            <a:r>
              <a:rPr lang="en-GB" sz="1200" i="0"/>
              <a:t>Wildiers, et al. Br J Cancer 2003</a:t>
            </a:r>
          </a:p>
        </p:txBody>
      </p:sp>
      <p:pic>
        <p:nvPicPr>
          <p:cNvPr id="62470" name="Picture 6"/>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l="7362" r="48108" b="46031"/>
          <a:stretch>
            <a:fillRect/>
          </a:stretch>
        </p:blipFill>
        <p:spPr bwMode="auto">
          <a:xfrm>
            <a:off x="512763" y="1522413"/>
            <a:ext cx="2127250"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2471" name="Picture 7"/>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l="12971" t="53969" r="52974"/>
          <a:stretch>
            <a:fillRect/>
          </a:stretch>
        </p:blipFill>
        <p:spPr bwMode="auto">
          <a:xfrm>
            <a:off x="6721475" y="1504950"/>
            <a:ext cx="1690688"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2472" name="Rectangle 8"/>
          <p:cNvSpPr>
            <a:spLocks noChangeArrowheads="1"/>
          </p:cNvSpPr>
          <p:nvPr/>
        </p:nvSpPr>
        <p:spPr bwMode="auto">
          <a:xfrm>
            <a:off x="5132388" y="1981200"/>
            <a:ext cx="1327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l" eaLnBrk="0" hangingPunct="0"/>
            <a:r>
              <a:rPr lang="en-GB" i="0"/>
              <a:t>Anti-VEGF</a:t>
            </a:r>
            <a:endParaRPr lang="en-US" i="0"/>
          </a:p>
        </p:txBody>
      </p:sp>
      <p:sp>
        <p:nvSpPr>
          <p:cNvPr id="62473" name="Rectangle 9"/>
          <p:cNvSpPr>
            <a:spLocks noChangeArrowheads="1"/>
          </p:cNvSpPr>
          <p:nvPr/>
        </p:nvSpPr>
        <p:spPr bwMode="auto">
          <a:xfrm>
            <a:off x="5062538" y="3506788"/>
            <a:ext cx="1619250"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algn="ctr" eaLnBrk="0" hangingPunct="0"/>
            <a:r>
              <a:rPr lang="en-GB" i="0"/>
              <a:t>Reduces</a:t>
            </a:r>
          </a:p>
          <a:p>
            <a:pPr algn="ctr" eaLnBrk="0" hangingPunct="0"/>
            <a:r>
              <a:rPr lang="en-GB" i="0"/>
              <a:t>IFP and MVD</a:t>
            </a:r>
          </a:p>
          <a:p>
            <a:pPr algn="ctr" eaLnBrk="0" hangingPunct="0"/>
            <a:r>
              <a:rPr lang="en-GB" i="0"/>
              <a:t>and</a:t>
            </a:r>
          </a:p>
          <a:p>
            <a:pPr algn="ctr" eaLnBrk="0" hangingPunct="0"/>
            <a:r>
              <a:rPr lang="en-GB" i="0"/>
              <a:t>increases</a:t>
            </a:r>
          </a:p>
          <a:p>
            <a:pPr algn="ctr" eaLnBrk="0" hangingPunct="0"/>
            <a:r>
              <a:rPr lang="en-GB" i="0"/>
              <a:t>drug delivery</a:t>
            </a:r>
            <a:endParaRPr lang="en-US" i="0"/>
          </a:p>
        </p:txBody>
      </p:sp>
      <p:sp>
        <p:nvSpPr>
          <p:cNvPr id="62474" name="Rectangle 10"/>
          <p:cNvSpPr>
            <a:spLocks noGrp="1" noChangeArrowheads="1"/>
          </p:cNvSpPr>
          <p:nvPr>
            <p:ph type="title"/>
          </p:nvPr>
        </p:nvSpPr>
        <p:spPr/>
        <p:txBody>
          <a:bodyPr/>
          <a:lstStyle/>
          <a:p>
            <a:pPr eaLnBrk="1" hangingPunct="1"/>
            <a:r>
              <a:rPr lang="en-GB" sz="2800">
                <a:latin typeface="Arial" charset="0"/>
              </a:rPr>
              <a:t>Anti-VEGF antibody </a:t>
            </a:r>
            <a:r>
              <a:rPr lang="ja-JP" altLang="en-GB" sz="2800">
                <a:latin typeface="Arial" charset="0"/>
              </a:rPr>
              <a:t>‘</a:t>
            </a:r>
            <a:r>
              <a:rPr lang="en-GB" sz="2800">
                <a:latin typeface="Arial" charset="0"/>
              </a:rPr>
              <a:t>normalizes</a:t>
            </a:r>
            <a:r>
              <a:rPr lang="ja-JP" altLang="en-GB" sz="2800">
                <a:latin typeface="Arial" charset="0"/>
              </a:rPr>
              <a:t>’</a:t>
            </a:r>
            <a:r>
              <a:rPr lang="en-GB" sz="2800">
                <a:latin typeface="Arial" charset="0"/>
              </a:rPr>
              <a:t> the tumor vasculature</a:t>
            </a:r>
            <a:endParaRPr lang="en-US" sz="2800">
              <a:latin typeface="Arial" charset="0"/>
            </a:endParaRPr>
          </a:p>
        </p:txBody>
      </p:sp>
      <p:pic>
        <p:nvPicPr>
          <p:cNvPr id="62475" name="Picture 11"/>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l="56757" t="1540" b="47665"/>
          <a:stretch>
            <a:fillRect/>
          </a:stretch>
        </p:blipFill>
        <p:spPr bwMode="auto">
          <a:xfrm>
            <a:off x="2992438" y="1522413"/>
            <a:ext cx="20828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2476" name="Rectangle 12"/>
          <p:cNvSpPr>
            <a:spLocks noChangeArrowheads="1"/>
          </p:cNvSpPr>
          <p:nvPr/>
        </p:nvSpPr>
        <p:spPr bwMode="white">
          <a:xfrm>
            <a:off x="3057525" y="3224213"/>
            <a:ext cx="371475" cy="131762"/>
          </a:xfrm>
          <a:prstGeom prst="rect">
            <a:avLst/>
          </a:prstGeom>
          <a:solidFill>
            <a:schemeClr val="tx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p>
            <a:endParaRPr lang="en-US"/>
          </a:p>
        </p:txBody>
      </p:sp>
      <p:sp>
        <p:nvSpPr>
          <p:cNvPr id="62477" name="Rectangle 13"/>
          <p:cNvSpPr>
            <a:spLocks noChangeArrowheads="1"/>
          </p:cNvSpPr>
          <p:nvPr/>
        </p:nvSpPr>
        <p:spPr bwMode="auto">
          <a:xfrm>
            <a:off x="3357563" y="5118100"/>
            <a:ext cx="1352550" cy="12541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2478" name="Oval 14"/>
          <p:cNvSpPr>
            <a:spLocks noChangeArrowheads="1"/>
          </p:cNvSpPr>
          <p:nvPr/>
        </p:nvSpPr>
        <p:spPr bwMode="auto">
          <a:xfrm>
            <a:off x="3532188" y="5360988"/>
            <a:ext cx="1003300" cy="935037"/>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sz="1200" i="0">
                <a:solidFill>
                  <a:schemeClr val="bg1"/>
                </a:solidFill>
              </a:rPr>
              <a:t>5mmHg</a:t>
            </a:r>
          </a:p>
          <a:p>
            <a:pPr algn="ctr" eaLnBrk="0" hangingPunct="0"/>
            <a:r>
              <a:rPr lang="en-US" sz="1200" i="0">
                <a:solidFill>
                  <a:schemeClr val="bg1"/>
                </a:solidFill>
              </a:rPr>
              <a:t>15mmHg</a:t>
            </a:r>
          </a:p>
        </p:txBody>
      </p:sp>
      <p:sp>
        <p:nvSpPr>
          <p:cNvPr id="62479" name="Rectangle 15"/>
          <p:cNvSpPr>
            <a:spLocks noChangeArrowheads="1"/>
          </p:cNvSpPr>
          <p:nvPr/>
        </p:nvSpPr>
        <p:spPr bwMode="auto">
          <a:xfrm>
            <a:off x="3402013" y="5102225"/>
            <a:ext cx="12636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sz="1200" i="0">
                <a:solidFill>
                  <a:schemeClr val="bg1"/>
                </a:solidFill>
              </a:rPr>
              <a:t>0–1mmHg</a:t>
            </a:r>
          </a:p>
        </p:txBody>
      </p:sp>
      <p:sp>
        <p:nvSpPr>
          <p:cNvPr id="62480" name="Rectangle 16"/>
          <p:cNvSpPr>
            <a:spLocks noChangeArrowheads="1"/>
          </p:cNvSpPr>
          <p:nvPr/>
        </p:nvSpPr>
        <p:spPr bwMode="auto">
          <a:xfrm>
            <a:off x="6627813" y="3763963"/>
            <a:ext cx="1881187" cy="19923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2481" name="Oval 17"/>
          <p:cNvSpPr>
            <a:spLocks noChangeArrowheads="1"/>
          </p:cNvSpPr>
          <p:nvPr/>
        </p:nvSpPr>
        <p:spPr bwMode="auto">
          <a:xfrm>
            <a:off x="6811963" y="4095750"/>
            <a:ext cx="1511300" cy="1484313"/>
          </a:xfrm>
          <a:prstGeom prst="ellipse">
            <a:avLst/>
          </a:prstGeom>
          <a:solidFill>
            <a:schemeClr val="accent1"/>
          </a:solidFill>
          <a:ln w="38100">
            <a:solidFill>
              <a:schemeClr val="bg1"/>
            </a:solidFill>
            <a:round/>
            <a:headEnd/>
            <a:tailEnd/>
          </a:ln>
        </p:spPr>
        <p:txBody>
          <a:bodyPr wrap="none" anchor="ctr"/>
          <a:lstStyle/>
          <a:p>
            <a:pPr algn="ctr" eaLnBrk="0" hangingPunct="0"/>
            <a:r>
              <a:rPr lang="en-US" sz="1400" i="0">
                <a:solidFill>
                  <a:schemeClr val="bg1"/>
                </a:solidFill>
              </a:rPr>
              <a:t>2mmHg</a:t>
            </a:r>
          </a:p>
          <a:p>
            <a:pPr algn="ctr" eaLnBrk="0" hangingPunct="0"/>
            <a:r>
              <a:rPr lang="en-US" sz="1400" i="0">
                <a:solidFill>
                  <a:schemeClr val="bg1"/>
                </a:solidFill>
              </a:rPr>
              <a:t>10mmHg</a:t>
            </a:r>
          </a:p>
        </p:txBody>
      </p:sp>
      <p:sp>
        <p:nvSpPr>
          <p:cNvPr id="62482" name="Rectangle 18"/>
          <p:cNvSpPr>
            <a:spLocks noChangeArrowheads="1"/>
          </p:cNvSpPr>
          <p:nvPr/>
        </p:nvSpPr>
        <p:spPr bwMode="auto">
          <a:xfrm>
            <a:off x="7051675" y="3778250"/>
            <a:ext cx="10334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sz="1400" i="0">
                <a:solidFill>
                  <a:schemeClr val="bg1"/>
                </a:solidFill>
              </a:rPr>
              <a:t>0–1mmHg</a:t>
            </a:r>
          </a:p>
        </p:txBody>
      </p:sp>
      <p:sp>
        <p:nvSpPr>
          <p:cNvPr id="62483" name="Text Box 19"/>
          <p:cNvSpPr txBox="1">
            <a:spLocks noChangeArrowheads="1"/>
          </p:cNvSpPr>
          <p:nvPr/>
        </p:nvSpPr>
        <p:spPr bwMode="auto">
          <a:xfrm>
            <a:off x="6831013" y="5784850"/>
            <a:ext cx="1473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i="1">
                <a:solidFill>
                  <a:schemeClr val="tx1"/>
                </a:solidFill>
                <a:latin typeface="Arial" charset="0"/>
                <a:ea typeface="ＭＳ Ｐゴシック" charset="0"/>
              </a:defRPr>
            </a:lvl1pPr>
            <a:lvl2pPr marL="742950" indent="-285750" eaLnBrk="0" hangingPunct="0">
              <a:defRPr b="1" i="1">
                <a:solidFill>
                  <a:schemeClr val="tx1"/>
                </a:solidFill>
                <a:latin typeface="Arial" charset="0"/>
                <a:ea typeface="ＭＳ Ｐゴシック" charset="0"/>
              </a:defRPr>
            </a:lvl2pPr>
            <a:lvl3pPr marL="1143000" indent="-228600" eaLnBrk="0" hangingPunct="0">
              <a:defRPr b="1" i="1">
                <a:solidFill>
                  <a:schemeClr val="tx1"/>
                </a:solidFill>
                <a:latin typeface="Arial" charset="0"/>
                <a:ea typeface="ＭＳ Ｐゴシック" charset="0"/>
              </a:defRPr>
            </a:lvl3pPr>
            <a:lvl4pPr marL="1600200" indent="-228600" eaLnBrk="0" hangingPunct="0">
              <a:defRPr b="1" i="1">
                <a:solidFill>
                  <a:schemeClr val="tx1"/>
                </a:solidFill>
                <a:latin typeface="Arial" charset="0"/>
                <a:ea typeface="ＭＳ Ｐゴシック" charset="0"/>
              </a:defRPr>
            </a:lvl4pPr>
            <a:lvl5pPr marL="2057400" indent="-228600" eaLnBrk="0" hangingPunct="0">
              <a:defRPr b="1" i="1">
                <a:solidFill>
                  <a:schemeClr val="tx1"/>
                </a:solidFill>
                <a:latin typeface="Arial" charset="0"/>
                <a:ea typeface="ＭＳ Ｐゴシック" charset="0"/>
              </a:defRPr>
            </a:lvl5pPr>
            <a:lvl6pPr marL="2514600" indent="-228600" algn="r" eaLnBrk="0" fontAlgn="base" hangingPunct="0">
              <a:spcBef>
                <a:spcPct val="0"/>
              </a:spcBef>
              <a:spcAft>
                <a:spcPct val="0"/>
              </a:spcAft>
              <a:defRPr b="1" i="1">
                <a:solidFill>
                  <a:schemeClr val="tx1"/>
                </a:solidFill>
                <a:latin typeface="Arial" charset="0"/>
                <a:ea typeface="ＭＳ Ｐゴシック" charset="0"/>
              </a:defRPr>
            </a:lvl6pPr>
            <a:lvl7pPr marL="2971800" indent="-228600" algn="r" eaLnBrk="0" fontAlgn="base" hangingPunct="0">
              <a:spcBef>
                <a:spcPct val="0"/>
              </a:spcBef>
              <a:spcAft>
                <a:spcPct val="0"/>
              </a:spcAft>
              <a:defRPr b="1" i="1">
                <a:solidFill>
                  <a:schemeClr val="tx1"/>
                </a:solidFill>
                <a:latin typeface="Arial" charset="0"/>
                <a:ea typeface="ＭＳ Ｐゴシック" charset="0"/>
              </a:defRPr>
            </a:lvl7pPr>
            <a:lvl8pPr marL="3429000" indent="-228600" algn="r" eaLnBrk="0" fontAlgn="base" hangingPunct="0">
              <a:spcBef>
                <a:spcPct val="0"/>
              </a:spcBef>
              <a:spcAft>
                <a:spcPct val="0"/>
              </a:spcAft>
              <a:defRPr b="1" i="1">
                <a:solidFill>
                  <a:schemeClr val="tx1"/>
                </a:solidFill>
                <a:latin typeface="Arial" charset="0"/>
                <a:ea typeface="ＭＳ Ｐゴシック" charset="0"/>
              </a:defRPr>
            </a:lvl8pPr>
            <a:lvl9pPr marL="3886200" indent="-228600" algn="r" eaLnBrk="0" fontAlgn="base" hangingPunct="0">
              <a:spcBef>
                <a:spcPct val="0"/>
              </a:spcBef>
              <a:spcAft>
                <a:spcPct val="0"/>
              </a:spcAft>
              <a:defRPr b="1" i="1">
                <a:solidFill>
                  <a:schemeClr val="tx1"/>
                </a:solidFill>
                <a:latin typeface="Arial" charset="0"/>
                <a:ea typeface="ＭＳ Ｐゴシック" charset="0"/>
              </a:defRPr>
            </a:lvl9pPr>
          </a:lstStyle>
          <a:p>
            <a:r>
              <a:rPr lang="en-US" sz="1400" i="0"/>
              <a:t>Jain 1988, 1990</a:t>
            </a:r>
          </a:p>
        </p:txBody>
      </p:sp>
      <p:pic>
        <p:nvPicPr>
          <p:cNvPr id="62484" name="Picture 20" descr="Slide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 y="3462338"/>
            <a:ext cx="2160588"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85" name="Picture 21" descr="Slide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0213" y="3454400"/>
            <a:ext cx="212725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86" name="Line 22"/>
          <p:cNvSpPr>
            <a:spLocks noChangeShapeType="1"/>
          </p:cNvSpPr>
          <p:nvPr/>
        </p:nvSpPr>
        <p:spPr bwMode="auto">
          <a:xfrm>
            <a:off x="5259388" y="2432050"/>
            <a:ext cx="1071562"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ES"/>
          </a:p>
        </p:txBody>
      </p:sp>
    </p:spTree>
    <p:extLst>
      <p:ext uri="{BB962C8B-B14F-4D97-AF65-F5344CB8AC3E}">
        <p14:creationId xmlns:p14="http://schemas.microsoft.com/office/powerpoint/2010/main" val="2086756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err="1" smtClean="0"/>
              <a:t>Antiangiogenesis</a:t>
            </a:r>
            <a:r>
              <a:rPr lang="es-ES" dirty="0" smtClean="0"/>
              <a:t> in </a:t>
            </a:r>
            <a:r>
              <a:rPr lang="es-ES" dirty="0" err="1" smtClean="0"/>
              <a:t>cancer</a:t>
            </a:r>
            <a:endParaRPr lang="es-ES" dirty="0"/>
          </a:p>
        </p:txBody>
      </p:sp>
      <p:sp>
        <p:nvSpPr>
          <p:cNvPr id="5" name="Marcador de contenido 4"/>
          <p:cNvSpPr>
            <a:spLocks noGrp="1"/>
          </p:cNvSpPr>
          <p:nvPr>
            <p:ph idx="1"/>
          </p:nvPr>
        </p:nvSpPr>
        <p:spPr/>
        <p:txBody>
          <a:bodyPr>
            <a:normAutofit fontScale="92500"/>
          </a:bodyPr>
          <a:lstStyle/>
          <a:p>
            <a:r>
              <a:rPr lang="es-ES" dirty="0" err="1" smtClean="0"/>
              <a:t>Colorectal</a:t>
            </a:r>
            <a:r>
              <a:rPr lang="es-ES" dirty="0" smtClean="0"/>
              <a:t> </a:t>
            </a:r>
            <a:r>
              <a:rPr lang="es-ES" dirty="0" err="1" smtClean="0"/>
              <a:t>cancer</a:t>
            </a:r>
            <a:endParaRPr lang="es-ES" dirty="0" smtClean="0"/>
          </a:p>
          <a:p>
            <a:r>
              <a:rPr lang="es-ES" dirty="0" err="1" smtClean="0"/>
              <a:t>Cervix</a:t>
            </a:r>
            <a:r>
              <a:rPr lang="es-ES" dirty="0" smtClean="0"/>
              <a:t> </a:t>
            </a:r>
            <a:r>
              <a:rPr lang="es-ES" dirty="0" err="1" smtClean="0"/>
              <a:t>uteri</a:t>
            </a:r>
            <a:endParaRPr lang="es-ES" dirty="0" smtClean="0"/>
          </a:p>
          <a:p>
            <a:r>
              <a:rPr lang="es-ES" dirty="0" err="1" smtClean="0"/>
              <a:t>Lung</a:t>
            </a:r>
            <a:r>
              <a:rPr lang="es-ES" dirty="0" smtClean="0"/>
              <a:t> </a:t>
            </a:r>
            <a:r>
              <a:rPr lang="es-ES" dirty="0" err="1" smtClean="0"/>
              <a:t>cancer</a:t>
            </a:r>
            <a:r>
              <a:rPr lang="es-ES" dirty="0" smtClean="0"/>
              <a:t> (Non-</a:t>
            </a:r>
            <a:r>
              <a:rPr lang="es-ES" dirty="0" err="1" smtClean="0"/>
              <a:t>squamous</a:t>
            </a:r>
            <a:r>
              <a:rPr lang="es-ES" dirty="0" smtClean="0"/>
              <a:t> NSCLC)</a:t>
            </a:r>
          </a:p>
          <a:p>
            <a:r>
              <a:rPr lang="es-ES" dirty="0" err="1" smtClean="0"/>
              <a:t>Ovarian</a:t>
            </a:r>
            <a:r>
              <a:rPr lang="es-ES" dirty="0" smtClean="0"/>
              <a:t> </a:t>
            </a:r>
            <a:r>
              <a:rPr lang="es-ES" dirty="0" err="1" smtClean="0"/>
              <a:t>cancer</a:t>
            </a:r>
            <a:endParaRPr lang="es-ES" dirty="0" smtClean="0"/>
          </a:p>
          <a:p>
            <a:r>
              <a:rPr lang="es-ES" dirty="0" smtClean="0"/>
              <a:t>Renal </a:t>
            </a:r>
            <a:r>
              <a:rPr lang="es-ES" dirty="0" err="1" smtClean="0"/>
              <a:t>cell</a:t>
            </a:r>
            <a:r>
              <a:rPr lang="es-ES" dirty="0" smtClean="0"/>
              <a:t> </a:t>
            </a:r>
            <a:r>
              <a:rPr lang="es-ES" dirty="0" err="1" smtClean="0"/>
              <a:t>cancer</a:t>
            </a:r>
            <a:r>
              <a:rPr lang="es-ES" dirty="0" smtClean="0"/>
              <a:t> (Clear-</a:t>
            </a:r>
            <a:r>
              <a:rPr lang="es-ES" dirty="0" err="1" smtClean="0"/>
              <a:t>cell</a:t>
            </a:r>
            <a:r>
              <a:rPr lang="es-ES" dirty="0" smtClean="0"/>
              <a:t>)</a:t>
            </a:r>
          </a:p>
          <a:p>
            <a:r>
              <a:rPr lang="es-ES" dirty="0" err="1" smtClean="0"/>
              <a:t>Breast</a:t>
            </a:r>
            <a:r>
              <a:rPr lang="es-ES" dirty="0" smtClean="0"/>
              <a:t> </a:t>
            </a:r>
            <a:r>
              <a:rPr lang="es-ES" dirty="0" err="1" smtClean="0"/>
              <a:t>cancer</a:t>
            </a:r>
            <a:r>
              <a:rPr lang="es-ES" dirty="0" smtClean="0"/>
              <a:t> (</a:t>
            </a:r>
            <a:r>
              <a:rPr lang="es-ES" dirty="0" err="1" smtClean="0"/>
              <a:t>Europe</a:t>
            </a:r>
            <a:r>
              <a:rPr lang="es-ES" dirty="0" smtClean="0"/>
              <a:t>, </a:t>
            </a:r>
            <a:r>
              <a:rPr lang="es-ES" dirty="0" err="1" smtClean="0"/>
              <a:t>not</a:t>
            </a:r>
            <a:r>
              <a:rPr lang="es-ES" dirty="0" smtClean="0"/>
              <a:t> in </a:t>
            </a:r>
            <a:r>
              <a:rPr lang="es-ES" dirty="0" err="1" smtClean="0"/>
              <a:t>the</a:t>
            </a:r>
            <a:r>
              <a:rPr lang="es-ES" dirty="0" smtClean="0"/>
              <a:t> US/Colombia)</a:t>
            </a:r>
          </a:p>
          <a:p>
            <a:r>
              <a:rPr lang="es-ES" dirty="0" err="1" smtClean="0"/>
              <a:t>Hepatocellular</a:t>
            </a:r>
            <a:r>
              <a:rPr lang="es-ES" dirty="0" smtClean="0"/>
              <a:t> carcinoma</a:t>
            </a:r>
          </a:p>
          <a:p>
            <a:r>
              <a:rPr lang="es-ES" dirty="0" smtClean="0"/>
              <a:t>GIST</a:t>
            </a:r>
          </a:p>
          <a:p>
            <a:endParaRPr lang="es-ES" dirty="0"/>
          </a:p>
        </p:txBody>
      </p:sp>
    </p:spTree>
    <p:extLst>
      <p:ext uri="{BB962C8B-B14F-4D97-AF65-F5344CB8AC3E}">
        <p14:creationId xmlns:p14="http://schemas.microsoft.com/office/powerpoint/2010/main" val="300182654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stretch>
            <a:fillRect/>
          </a:stretch>
        </p:blipFill>
        <p:spPr>
          <a:xfrm>
            <a:off x="1524000" y="1171575"/>
            <a:ext cx="6096000" cy="4514850"/>
          </a:xfrm>
          <a:prstGeom prst="rect">
            <a:avLst/>
          </a:prstGeom>
          <a:ln w="25400">
            <a:solidFill>
              <a:schemeClr val="tx1"/>
            </a:solidFill>
          </a:ln>
        </p:spPr>
      </p:pic>
    </p:spTree>
    <p:extLst>
      <p:ext uri="{BB962C8B-B14F-4D97-AF65-F5344CB8AC3E}">
        <p14:creationId xmlns:p14="http://schemas.microsoft.com/office/powerpoint/2010/main" val="12337033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stretch>
            <a:fillRect/>
          </a:stretch>
        </p:blipFill>
        <p:spPr>
          <a:xfrm>
            <a:off x="1524000" y="1166812"/>
            <a:ext cx="6096000" cy="4524375"/>
          </a:xfrm>
          <a:prstGeom prst="rect">
            <a:avLst/>
          </a:prstGeom>
          <a:ln w="25400">
            <a:solidFill>
              <a:schemeClr val="tx1"/>
            </a:solidFill>
          </a:ln>
        </p:spPr>
      </p:pic>
    </p:spTree>
    <p:extLst>
      <p:ext uri="{BB962C8B-B14F-4D97-AF65-F5344CB8AC3E}">
        <p14:creationId xmlns:p14="http://schemas.microsoft.com/office/powerpoint/2010/main" val="290299188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528762" y="1176337"/>
            <a:ext cx="6086475" cy="4505325"/>
          </a:xfrm>
          <a:prstGeom prst="rect">
            <a:avLst/>
          </a:prstGeom>
          <a:ln w="25400">
            <a:solidFill>
              <a:schemeClr val="tx1"/>
            </a:solidFill>
          </a:ln>
        </p:spPr>
      </p:pic>
    </p:spTree>
    <p:extLst>
      <p:ext uri="{BB962C8B-B14F-4D97-AF65-F5344CB8AC3E}">
        <p14:creationId xmlns:p14="http://schemas.microsoft.com/office/powerpoint/2010/main" val="207782228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ustom Design">
  <a:themeElements>
    <a:clrScheme name="ONC Theme">
      <a:dk1>
        <a:srgbClr val="CDCDCF"/>
      </a:dk1>
      <a:lt1>
        <a:srgbClr val="FFFFFF"/>
      </a:lt1>
      <a:dk2>
        <a:srgbClr val="00003E"/>
      </a:dk2>
      <a:lt2>
        <a:srgbClr val="F8F45A"/>
      </a:lt2>
      <a:accent1>
        <a:srgbClr val="12AD2B"/>
      </a:accent1>
      <a:accent2>
        <a:srgbClr val="5AAACE"/>
      </a:accent2>
      <a:accent3>
        <a:srgbClr val="F6A108"/>
      </a:accent3>
      <a:accent4>
        <a:srgbClr val="4FAD26"/>
      </a:accent4>
      <a:accent5>
        <a:srgbClr val="2B85B8"/>
      </a:accent5>
      <a:accent6>
        <a:srgbClr val="8B3D9A"/>
      </a:accent6>
      <a:hlink>
        <a:srgbClr val="F6A108"/>
      </a:hlink>
      <a:folHlink>
        <a:srgbClr val="8B3D9A"/>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35000"/>
          </a:spcBef>
          <a:spcAft>
            <a:spcPct val="25000"/>
          </a:spcAft>
          <a:buClr>
            <a:schemeClr val="folHlink"/>
          </a:buClr>
          <a:buSzTx/>
          <a:buFont typeface="Arial" charset="0"/>
          <a:buChar char="•"/>
          <a:tabLst/>
          <a:defRPr kumimoji="0" lang="en-US" sz="1800" b="1" i="0" u="none" strike="noStrike" cap="none" normalizeH="0" baseline="0" smtClean="0">
            <a:ln>
              <a:noFill/>
            </a:ln>
            <a:solidFill>
              <a:schemeClr val="tx1"/>
            </a:solidFill>
            <a:effectLst/>
            <a:latin typeface="Arial" charset="0"/>
          </a:defRPr>
        </a:defPPr>
      </a:lstStyle>
    </a:spDef>
    <a:lnDef>
      <a:spPr bwMode="auto">
        <a:noFill/>
        <a:ln w="28575" cap="flat" cmpd="sng" algn="ctr">
          <a:solidFill>
            <a:schemeClr val="accent3"/>
          </a:solidFill>
          <a:prstDash val="solid"/>
          <a:round/>
          <a:headEnd type="none" w="med" len="med"/>
          <a:tailEnd type="none" w="med" len="med"/>
        </a:ln>
        <a:effectLst/>
      </a:spPr>
      <a:bodyPr/>
      <a:lstStyle/>
    </a:lnDef>
    <a:txDef>
      <a:spPr>
        <a:noFill/>
      </a:spPr>
      <a:bodyPr wrap="none" rtlCol="0">
        <a:spAutoFit/>
      </a:bodyPr>
      <a:lstStyle>
        <a:defPPr>
          <a:buNone/>
          <a:defRPr b="0" dirty="0"/>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55713"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55713"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chemeClr val="bg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4786</TotalTime>
  <Words>9311</Words>
  <Application>Microsoft Macintosh PowerPoint</Application>
  <PresentationFormat>Presentación en pantalla (4:3)</PresentationFormat>
  <Paragraphs>1118</Paragraphs>
  <Slides>64</Slides>
  <Notes>64</Notes>
  <HiddenSlides>0</HiddenSlides>
  <MMClips>0</MMClips>
  <ScaleCrop>false</ScaleCrop>
  <HeadingPairs>
    <vt:vector size="6" baseType="variant">
      <vt:variant>
        <vt:lpstr>Tema</vt:lpstr>
      </vt:variant>
      <vt:variant>
        <vt:i4>5</vt:i4>
      </vt:variant>
      <vt:variant>
        <vt:lpstr>Servidores OLE incrustados</vt:lpstr>
      </vt:variant>
      <vt:variant>
        <vt:i4>2</vt:i4>
      </vt:variant>
      <vt:variant>
        <vt:lpstr>Títulos de diapositiva</vt:lpstr>
      </vt:variant>
      <vt:variant>
        <vt:i4>64</vt:i4>
      </vt:variant>
    </vt:vector>
  </HeadingPairs>
  <TitlesOfParts>
    <vt:vector size="71" baseType="lpstr">
      <vt:lpstr>1_PresentationLoad</vt:lpstr>
      <vt:lpstr>5_Custom Design</vt:lpstr>
      <vt:lpstr>3_ Negro </vt:lpstr>
      <vt:lpstr>Default Design</vt:lpstr>
      <vt:lpstr>3_PresentationLoad</vt:lpstr>
      <vt:lpstr>CorelDRAW</vt:lpstr>
      <vt:lpstr>Hoja de Microsoft Excel 97 - 2004</vt:lpstr>
      <vt:lpstr>Angiogénesis</vt:lpstr>
      <vt:lpstr>Presentación de PowerPoint</vt:lpstr>
      <vt:lpstr>Angiogénesis</vt:lpstr>
      <vt:lpstr>Key landmarks in understanding angiogenesis and its role in tumor development</vt:lpstr>
      <vt:lpstr>Physiologic versus pathologic angiogenesis </vt:lpstr>
      <vt:lpstr>Sustained angiogenesis is a hallmark of cancer</vt:lpstr>
      <vt:lpstr>Presentación de PowerPoint</vt:lpstr>
      <vt:lpstr>Presentación de PowerPoint</vt:lpstr>
      <vt:lpstr>Presentación de PowerPoint</vt:lpstr>
      <vt:lpstr>Presentación de PowerPoint</vt:lpstr>
      <vt:lpstr>Tumor angiogenesis is complex: many cell types and many factors are involved</vt:lpstr>
      <vt:lpstr>Angiogenic process</vt:lpstr>
      <vt:lpstr>Angiogenic process</vt:lpstr>
      <vt:lpstr>Pericytes</vt:lpstr>
      <vt:lpstr>Presentación de PowerPoint</vt:lpstr>
      <vt:lpstr>Presentación de PowerPoint</vt:lpstr>
      <vt:lpstr>Molecular mediators of tumor angiogenesis (1)</vt:lpstr>
      <vt:lpstr>Molecular mediators of tumor angiogenesis (2)</vt:lpstr>
      <vt:lpstr>Angiopoietins</vt:lpstr>
      <vt:lpstr>Endogenous angiogenesis inhibitors</vt:lpstr>
      <vt:lpstr>A cooperative regulator of tumor angiogenesis: Notch/DLL4</vt:lpstr>
      <vt:lpstr>VEGF</vt:lpstr>
      <vt:lpstr>Presentación de PowerPoint</vt:lpstr>
      <vt:lpstr>Presentación de PowerPoint</vt:lpstr>
      <vt:lpstr>Presentación de PowerPoint</vt:lpstr>
      <vt:lpstr>The VEGF family of isotypes and receptors</vt:lpstr>
      <vt:lpstr>Functions of the VEGF family of receptors</vt:lpstr>
      <vt:lpstr>VEGF</vt:lpstr>
      <vt:lpstr>The VEGF and VEGF-Receptor Family</vt:lpstr>
      <vt:lpstr>Interacting Pathways in Cancer</vt:lpstr>
      <vt:lpstr>VEGF: Un Mediador Clave de Angiogenesis</vt:lpstr>
      <vt:lpstr>Angiogénesis en cáncer</vt:lpstr>
      <vt:lpstr>Overexpression of pro-angiogenic signals, such as VEGF, enables tumors to progress</vt:lpstr>
      <vt:lpstr>Angiogenesis is essential to tumor development</vt:lpstr>
      <vt:lpstr>Angiogenesis is involved throughout tumor formation, growth and metastasis</vt:lpstr>
      <vt:lpstr>Tumor characteristics and environment promote VEGF expression </vt:lpstr>
      <vt:lpstr>Cancer-causing genes implicated in  tumor angiogenesis</vt:lpstr>
      <vt:lpstr>HIF1a Pathway</vt:lpstr>
      <vt:lpstr>HIF1a Pathway</vt:lpstr>
      <vt:lpstr>HIF1a Pathway</vt:lpstr>
      <vt:lpstr>HIF1a Pathway</vt:lpstr>
      <vt:lpstr>HIF1a Pathway</vt:lpstr>
      <vt:lpstr>VHL</vt:lpstr>
      <vt:lpstr>Histologic Classification of Human Renal Epithelial Neoplasms</vt:lpstr>
      <vt:lpstr>Control of HIF by pVHL</vt:lpstr>
      <vt:lpstr>Presentación de PowerPoint</vt:lpstr>
      <vt:lpstr>Visualizing the angiogenic switch </vt:lpstr>
      <vt:lpstr>VEGF is the only angiogenic factor present throughout the tumour life cycle</vt:lpstr>
      <vt:lpstr>Tumor vasculature is abnormal</vt:lpstr>
      <vt:lpstr>Abnormal vessels arise and evolve in CRC</vt:lpstr>
      <vt:lpstr>Dysfunctional nature of the tumor vsculature</vt:lpstr>
      <vt:lpstr>Angiogenesis</vt:lpstr>
      <vt:lpstr>Strategies for development of antiangiogenic drugs</vt:lpstr>
      <vt:lpstr>Different ways to target angiogenesis: VEGFRs or VEGF ligand</vt:lpstr>
      <vt:lpstr>Presentación de PowerPoint</vt:lpstr>
      <vt:lpstr>Sunitinib: Anti-VEGF TKI</vt:lpstr>
      <vt:lpstr>1997: humanization of A4.6.1 produces bevacizumab</vt:lpstr>
      <vt:lpstr>Bevacizumab: Mecanismo de Acción</vt:lpstr>
      <vt:lpstr>Bevacizumab: Mecanismo de Acción</vt:lpstr>
      <vt:lpstr>VEGF inhibition using bevacizumab controls tumour growth</vt:lpstr>
      <vt:lpstr>Regression of tumor vasculature: decreased vascular volume</vt:lpstr>
      <vt:lpstr>Enhancement of chemotherapy efficacy and other therapeutic modalities by antiangiogenic drugs</vt:lpstr>
      <vt:lpstr>Anti-VEGF antibody ‘normalizes’ the tumor vasculature</vt:lpstr>
      <vt:lpstr>Antiangiogenesis in cancer</vt:lpstr>
    </vt:vector>
  </TitlesOfParts>
  <Company>Clinica De Oncologia Astorga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Angiogenesis</dc:title>
  <dc:creator>70562071</dc:creator>
  <cp:lastModifiedBy>mac mac</cp:lastModifiedBy>
  <cp:revision>236</cp:revision>
  <dcterms:created xsi:type="dcterms:W3CDTF">2014-01-14T14:11:12Z</dcterms:created>
  <dcterms:modified xsi:type="dcterms:W3CDTF">2014-02-02T19:19:40Z</dcterms:modified>
</cp:coreProperties>
</file>