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7" r:id="rId3"/>
    <p:sldId id="269" r:id="rId4"/>
    <p:sldId id="258" r:id="rId5"/>
    <p:sldId id="277" r:id="rId6"/>
    <p:sldId id="261" r:id="rId7"/>
    <p:sldId id="262" r:id="rId8"/>
    <p:sldId id="263" r:id="rId9"/>
    <p:sldId id="264" r:id="rId10"/>
    <p:sldId id="259" r:id="rId11"/>
    <p:sldId id="307" r:id="rId12"/>
    <p:sldId id="266" r:id="rId13"/>
    <p:sldId id="267" r:id="rId14"/>
    <p:sldId id="268" r:id="rId15"/>
    <p:sldId id="265" r:id="rId16"/>
    <p:sldId id="272" r:id="rId17"/>
    <p:sldId id="273" r:id="rId18"/>
    <p:sldId id="271" r:id="rId19"/>
    <p:sldId id="274" r:id="rId20"/>
    <p:sldId id="270" r:id="rId21"/>
    <p:sldId id="276" r:id="rId22"/>
    <p:sldId id="275" r:id="rId23"/>
    <p:sldId id="278" r:id="rId24"/>
    <p:sldId id="281" r:id="rId25"/>
    <p:sldId id="282" r:id="rId26"/>
    <p:sldId id="279" r:id="rId27"/>
    <p:sldId id="280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89" r:id="rId36"/>
    <p:sldId id="295" r:id="rId37"/>
    <p:sldId id="292" r:id="rId38"/>
    <p:sldId id="293" r:id="rId39"/>
    <p:sldId id="291" r:id="rId40"/>
    <p:sldId id="294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5" r:id="rId50"/>
    <p:sldId id="304" r:id="rId51"/>
    <p:sldId id="306" r:id="rId5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gara" initials="M" lastIdx="1" clrIdx="0">
    <p:extLst>
      <p:ext uri="{19B8F6BF-5375-455C-9EA6-DF929625EA0E}">
        <p15:presenceInfo xmlns:p15="http://schemas.microsoft.com/office/powerpoint/2012/main" userId="Marga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4" autoAdjust="0"/>
    <p:restoredTop sz="88244" autoAdjust="0"/>
  </p:normalViewPr>
  <p:slideViewPr>
    <p:cSldViewPr snapToGrid="0">
      <p:cViewPr varScale="1">
        <p:scale>
          <a:sx n="81" d="100"/>
          <a:sy n="81" d="100"/>
        </p:scale>
        <p:origin x="83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507627-DCB0-4D5F-9220-57991239FDED}" type="doc">
      <dgm:prSet loTypeId="urn:microsoft.com/office/officeart/2005/8/layout/matrix3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5B14DA0B-60C6-4E49-A478-170218878FE6}">
      <dgm:prSet phldrT="[Texto]"/>
      <dgm:spPr/>
      <dgm:t>
        <a:bodyPr/>
        <a:lstStyle/>
        <a:p>
          <a:r>
            <a:rPr lang="es-CO" dirty="0" smtClean="0"/>
            <a:t>Inflamación</a:t>
          </a:r>
          <a:endParaRPr lang="es-CO" dirty="0"/>
        </a:p>
      </dgm:t>
    </dgm:pt>
    <dgm:pt modelId="{E50FAA7D-E726-4B43-AA6F-5CE3CAFBAD34}" type="parTrans" cxnId="{5518591B-E40B-49C6-86D1-AB12C36BC4C6}">
      <dgm:prSet/>
      <dgm:spPr/>
      <dgm:t>
        <a:bodyPr/>
        <a:lstStyle/>
        <a:p>
          <a:endParaRPr lang="es-CO"/>
        </a:p>
      </dgm:t>
    </dgm:pt>
    <dgm:pt modelId="{B8796529-F55A-4052-AB23-C5D6554F88C5}" type="sibTrans" cxnId="{5518591B-E40B-49C6-86D1-AB12C36BC4C6}">
      <dgm:prSet/>
      <dgm:spPr/>
      <dgm:t>
        <a:bodyPr/>
        <a:lstStyle/>
        <a:p>
          <a:endParaRPr lang="es-CO"/>
        </a:p>
      </dgm:t>
    </dgm:pt>
    <dgm:pt modelId="{959DCD3C-8445-4C99-BB4D-E1A2496A282B}">
      <dgm:prSet phldrT="[Texto]"/>
      <dgm:spPr/>
      <dgm:t>
        <a:bodyPr/>
        <a:lstStyle/>
        <a:p>
          <a:r>
            <a:rPr lang="es-CO" dirty="0" smtClean="0"/>
            <a:t>Resistencia a la Insulina</a:t>
          </a:r>
          <a:endParaRPr lang="es-CO" dirty="0"/>
        </a:p>
      </dgm:t>
    </dgm:pt>
    <dgm:pt modelId="{96608D15-ADA8-424C-B511-224B021477C0}" type="parTrans" cxnId="{20B8B54E-6B60-431E-A834-5AD77B2F341B}">
      <dgm:prSet/>
      <dgm:spPr/>
      <dgm:t>
        <a:bodyPr/>
        <a:lstStyle/>
        <a:p>
          <a:endParaRPr lang="es-CO"/>
        </a:p>
      </dgm:t>
    </dgm:pt>
    <dgm:pt modelId="{C4037DAA-3328-4B5F-A8E2-AEC9EBC39C7F}" type="sibTrans" cxnId="{20B8B54E-6B60-431E-A834-5AD77B2F341B}">
      <dgm:prSet/>
      <dgm:spPr/>
      <dgm:t>
        <a:bodyPr/>
        <a:lstStyle/>
        <a:p>
          <a:endParaRPr lang="es-CO"/>
        </a:p>
      </dgm:t>
    </dgm:pt>
    <dgm:pt modelId="{E2DC7C53-0B12-4B76-8290-1872D6F0F6B8}">
      <dgm:prSet phldrT="[Texto]"/>
      <dgm:spPr/>
      <dgm:t>
        <a:bodyPr/>
        <a:lstStyle/>
        <a:p>
          <a:r>
            <a:rPr lang="es-CO" dirty="0" smtClean="0"/>
            <a:t>Alteración Endocrina</a:t>
          </a:r>
          <a:endParaRPr lang="es-CO" dirty="0"/>
        </a:p>
      </dgm:t>
    </dgm:pt>
    <dgm:pt modelId="{3E8CB9EA-0592-4675-9EC2-4F41F6E72D8D}" type="parTrans" cxnId="{E308A59F-EEC7-4285-814C-D9985F6DDF6E}">
      <dgm:prSet/>
      <dgm:spPr/>
      <dgm:t>
        <a:bodyPr/>
        <a:lstStyle/>
        <a:p>
          <a:endParaRPr lang="es-CO"/>
        </a:p>
      </dgm:t>
    </dgm:pt>
    <dgm:pt modelId="{502B1C45-9435-4252-8CAB-184187FA743A}" type="sibTrans" cxnId="{E308A59F-EEC7-4285-814C-D9985F6DDF6E}">
      <dgm:prSet/>
      <dgm:spPr/>
      <dgm:t>
        <a:bodyPr/>
        <a:lstStyle/>
        <a:p>
          <a:endParaRPr lang="es-CO"/>
        </a:p>
      </dgm:t>
    </dgm:pt>
    <dgm:pt modelId="{9DAD4EF7-AA95-455D-BFA3-B7DE5677C2DA}">
      <dgm:prSet phldrT="[Texto]"/>
      <dgm:spPr/>
      <dgm:t>
        <a:bodyPr/>
        <a:lstStyle/>
        <a:p>
          <a:r>
            <a:rPr lang="es-CO" dirty="0" smtClean="0"/>
            <a:t>Hipoxia Angiogénesis</a:t>
          </a:r>
          <a:endParaRPr lang="es-CO" dirty="0"/>
        </a:p>
      </dgm:t>
    </dgm:pt>
    <dgm:pt modelId="{229CECDC-42EE-4286-A960-CA9385BBA7E3}" type="parTrans" cxnId="{00897454-FDBD-4D78-9DC9-605D0D5F0EF1}">
      <dgm:prSet/>
      <dgm:spPr/>
      <dgm:t>
        <a:bodyPr/>
        <a:lstStyle/>
        <a:p>
          <a:endParaRPr lang="es-CO"/>
        </a:p>
      </dgm:t>
    </dgm:pt>
    <dgm:pt modelId="{7EB3DE0D-1585-4A36-AFFF-CCDB8E0B0D93}" type="sibTrans" cxnId="{00897454-FDBD-4D78-9DC9-605D0D5F0EF1}">
      <dgm:prSet/>
      <dgm:spPr/>
      <dgm:t>
        <a:bodyPr/>
        <a:lstStyle/>
        <a:p>
          <a:endParaRPr lang="es-CO"/>
        </a:p>
      </dgm:t>
    </dgm:pt>
    <dgm:pt modelId="{10D9C4DE-2CFA-436D-8654-8D7AB1C45659}">
      <dgm:prSet/>
      <dgm:spPr/>
      <dgm:t>
        <a:bodyPr/>
        <a:lstStyle/>
        <a:p>
          <a:endParaRPr lang="es-CO"/>
        </a:p>
      </dgm:t>
    </dgm:pt>
    <dgm:pt modelId="{5B93372D-CD74-4FE1-B70C-82E775DE474A}" type="parTrans" cxnId="{624F5754-7C17-4C47-ABE3-14D584E940B0}">
      <dgm:prSet/>
      <dgm:spPr/>
      <dgm:t>
        <a:bodyPr/>
        <a:lstStyle/>
        <a:p>
          <a:endParaRPr lang="es-CO"/>
        </a:p>
      </dgm:t>
    </dgm:pt>
    <dgm:pt modelId="{AC6F931C-CDA3-4683-9C1C-41B6162C0FEB}" type="sibTrans" cxnId="{624F5754-7C17-4C47-ABE3-14D584E940B0}">
      <dgm:prSet/>
      <dgm:spPr/>
      <dgm:t>
        <a:bodyPr/>
        <a:lstStyle/>
        <a:p>
          <a:endParaRPr lang="es-CO"/>
        </a:p>
      </dgm:t>
    </dgm:pt>
    <dgm:pt modelId="{EDD6D79A-A9E8-4598-A1DC-A0C0A52D9F5A}" type="pres">
      <dgm:prSet presAssocID="{74507627-DCB0-4D5F-9220-57991239FDE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FEBAD311-1A23-4B04-AFC5-EF6421F4B7A7}" type="pres">
      <dgm:prSet presAssocID="{74507627-DCB0-4D5F-9220-57991239FDED}" presName="diamond" presStyleLbl="bgShp" presStyleIdx="0" presStyleCnt="1"/>
      <dgm:spPr/>
    </dgm:pt>
    <dgm:pt modelId="{FF8AFA12-B898-4910-8BED-F48876C7C79E}" type="pres">
      <dgm:prSet presAssocID="{74507627-DCB0-4D5F-9220-57991239FDED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8CDFE30B-26A0-4E79-93F2-32745416DA2C}" type="pres">
      <dgm:prSet presAssocID="{74507627-DCB0-4D5F-9220-57991239FDED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52011F91-6ADB-4358-9000-0B40E2AE05B0}" type="pres">
      <dgm:prSet presAssocID="{74507627-DCB0-4D5F-9220-57991239FDED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C90DEACA-7C6F-4E6E-B6DC-2DD22A3C28FA}" type="pres">
      <dgm:prSet presAssocID="{74507627-DCB0-4D5F-9220-57991239FDE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00897454-FDBD-4D78-9DC9-605D0D5F0EF1}" srcId="{74507627-DCB0-4D5F-9220-57991239FDED}" destId="{9DAD4EF7-AA95-455D-BFA3-B7DE5677C2DA}" srcOrd="3" destOrd="0" parTransId="{229CECDC-42EE-4286-A960-CA9385BBA7E3}" sibTransId="{7EB3DE0D-1585-4A36-AFFF-CCDB8E0B0D93}"/>
    <dgm:cxn modelId="{20B8B54E-6B60-431E-A834-5AD77B2F341B}" srcId="{74507627-DCB0-4D5F-9220-57991239FDED}" destId="{959DCD3C-8445-4C99-BB4D-E1A2496A282B}" srcOrd="1" destOrd="0" parTransId="{96608D15-ADA8-424C-B511-224B021477C0}" sibTransId="{C4037DAA-3328-4B5F-A8E2-AEC9EBC39C7F}"/>
    <dgm:cxn modelId="{B71B0A30-763E-4020-A177-09DBCDDC8157}" type="presOf" srcId="{959DCD3C-8445-4C99-BB4D-E1A2496A282B}" destId="{8CDFE30B-26A0-4E79-93F2-32745416DA2C}" srcOrd="0" destOrd="0" presId="urn:microsoft.com/office/officeart/2005/8/layout/matrix3"/>
    <dgm:cxn modelId="{7DD7D68B-BC05-48F4-B51A-85DB8045ED90}" type="presOf" srcId="{E2DC7C53-0B12-4B76-8290-1872D6F0F6B8}" destId="{52011F91-6ADB-4358-9000-0B40E2AE05B0}" srcOrd="0" destOrd="0" presId="urn:microsoft.com/office/officeart/2005/8/layout/matrix3"/>
    <dgm:cxn modelId="{E308A59F-EEC7-4285-814C-D9985F6DDF6E}" srcId="{74507627-DCB0-4D5F-9220-57991239FDED}" destId="{E2DC7C53-0B12-4B76-8290-1872D6F0F6B8}" srcOrd="2" destOrd="0" parTransId="{3E8CB9EA-0592-4675-9EC2-4F41F6E72D8D}" sibTransId="{502B1C45-9435-4252-8CAB-184187FA743A}"/>
    <dgm:cxn modelId="{624F5754-7C17-4C47-ABE3-14D584E940B0}" srcId="{74507627-DCB0-4D5F-9220-57991239FDED}" destId="{10D9C4DE-2CFA-436D-8654-8D7AB1C45659}" srcOrd="4" destOrd="0" parTransId="{5B93372D-CD74-4FE1-B70C-82E775DE474A}" sibTransId="{AC6F931C-CDA3-4683-9C1C-41B6162C0FEB}"/>
    <dgm:cxn modelId="{811635E3-ED43-4031-98E2-EBAB14C7B241}" type="presOf" srcId="{9DAD4EF7-AA95-455D-BFA3-B7DE5677C2DA}" destId="{C90DEACA-7C6F-4E6E-B6DC-2DD22A3C28FA}" srcOrd="0" destOrd="0" presId="urn:microsoft.com/office/officeart/2005/8/layout/matrix3"/>
    <dgm:cxn modelId="{4E0ADA72-61C5-48BC-A2F8-86ADD831996D}" type="presOf" srcId="{74507627-DCB0-4D5F-9220-57991239FDED}" destId="{EDD6D79A-A9E8-4598-A1DC-A0C0A52D9F5A}" srcOrd="0" destOrd="0" presId="urn:microsoft.com/office/officeart/2005/8/layout/matrix3"/>
    <dgm:cxn modelId="{5518591B-E40B-49C6-86D1-AB12C36BC4C6}" srcId="{74507627-DCB0-4D5F-9220-57991239FDED}" destId="{5B14DA0B-60C6-4E49-A478-170218878FE6}" srcOrd="0" destOrd="0" parTransId="{E50FAA7D-E726-4B43-AA6F-5CE3CAFBAD34}" sibTransId="{B8796529-F55A-4052-AB23-C5D6554F88C5}"/>
    <dgm:cxn modelId="{90A75B7D-624F-4717-8B37-E34E48B0E220}" type="presOf" srcId="{5B14DA0B-60C6-4E49-A478-170218878FE6}" destId="{FF8AFA12-B898-4910-8BED-F48876C7C79E}" srcOrd="0" destOrd="0" presId="urn:microsoft.com/office/officeart/2005/8/layout/matrix3"/>
    <dgm:cxn modelId="{424B0E78-5C6F-40B8-81E9-E12668E6978E}" type="presParOf" srcId="{EDD6D79A-A9E8-4598-A1DC-A0C0A52D9F5A}" destId="{FEBAD311-1A23-4B04-AFC5-EF6421F4B7A7}" srcOrd="0" destOrd="0" presId="urn:microsoft.com/office/officeart/2005/8/layout/matrix3"/>
    <dgm:cxn modelId="{92127EFB-15CE-4933-B13F-F325CC248516}" type="presParOf" srcId="{EDD6D79A-A9E8-4598-A1DC-A0C0A52D9F5A}" destId="{FF8AFA12-B898-4910-8BED-F48876C7C79E}" srcOrd="1" destOrd="0" presId="urn:microsoft.com/office/officeart/2005/8/layout/matrix3"/>
    <dgm:cxn modelId="{3A8E1025-2194-4412-9CF1-9FDD54B49DC3}" type="presParOf" srcId="{EDD6D79A-A9E8-4598-A1DC-A0C0A52D9F5A}" destId="{8CDFE30B-26A0-4E79-93F2-32745416DA2C}" srcOrd="2" destOrd="0" presId="urn:microsoft.com/office/officeart/2005/8/layout/matrix3"/>
    <dgm:cxn modelId="{5F61FB34-7048-477C-8149-3D6B2264E686}" type="presParOf" srcId="{EDD6D79A-A9E8-4598-A1DC-A0C0A52D9F5A}" destId="{52011F91-6ADB-4358-9000-0B40E2AE05B0}" srcOrd="3" destOrd="0" presId="urn:microsoft.com/office/officeart/2005/8/layout/matrix3"/>
    <dgm:cxn modelId="{BC0D1572-4F1E-4600-8092-0CB0B5560B6A}" type="presParOf" srcId="{EDD6D79A-A9E8-4598-A1DC-A0C0A52D9F5A}" destId="{C90DEACA-7C6F-4E6E-B6DC-2DD22A3C28F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BB67FA-5789-4FC6-ABBA-FC567EDEBCDE}" type="doc">
      <dgm:prSet loTypeId="urn:microsoft.com/office/officeart/2005/8/layout/process3" loCatId="process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178D61A2-0D39-4044-BAC4-5DE5353123FA}">
      <dgm:prSet phldrT="[Texto]"/>
      <dgm:spPr/>
      <dgm:t>
        <a:bodyPr/>
        <a:lstStyle/>
        <a:p>
          <a:r>
            <a:rPr lang="es-CO" dirty="0" smtClean="0"/>
            <a:t>Infección latente</a:t>
          </a:r>
          <a:endParaRPr lang="es-CO" dirty="0"/>
        </a:p>
      </dgm:t>
    </dgm:pt>
    <dgm:pt modelId="{5CF1E0BA-2584-4B30-9DFD-7746F72EB50F}" type="parTrans" cxnId="{CA778F55-8A35-4A01-9247-3CC079B9BD5C}">
      <dgm:prSet/>
      <dgm:spPr/>
      <dgm:t>
        <a:bodyPr/>
        <a:lstStyle/>
        <a:p>
          <a:endParaRPr lang="es-CO"/>
        </a:p>
      </dgm:t>
    </dgm:pt>
    <dgm:pt modelId="{1B5FE21C-286E-4664-BABD-19EA53872A76}" type="sibTrans" cxnId="{CA778F55-8A35-4A01-9247-3CC079B9BD5C}">
      <dgm:prSet/>
      <dgm:spPr/>
      <dgm:t>
        <a:bodyPr/>
        <a:lstStyle/>
        <a:p>
          <a:endParaRPr lang="es-CO"/>
        </a:p>
      </dgm:t>
    </dgm:pt>
    <dgm:pt modelId="{52A1A94E-2A3A-4FBF-9A1A-C266D4E873AA}">
      <dgm:prSet phldrT="[Texto]"/>
      <dgm:spPr/>
      <dgm:t>
        <a:bodyPr/>
        <a:lstStyle/>
        <a:p>
          <a:r>
            <a:rPr lang="es-CO" dirty="0" smtClean="0"/>
            <a:t>Sin cambios citológicos.</a:t>
          </a:r>
          <a:endParaRPr lang="es-CO" dirty="0"/>
        </a:p>
      </dgm:t>
    </dgm:pt>
    <dgm:pt modelId="{7CAD34F9-AD97-46CA-99BD-54C954484389}" type="parTrans" cxnId="{0C4E6772-6DD6-44EB-9280-87123DFF2798}">
      <dgm:prSet/>
      <dgm:spPr/>
      <dgm:t>
        <a:bodyPr/>
        <a:lstStyle/>
        <a:p>
          <a:endParaRPr lang="es-CO"/>
        </a:p>
      </dgm:t>
    </dgm:pt>
    <dgm:pt modelId="{E61B0DB3-7D39-4D30-B613-2C2908CBEEA2}" type="sibTrans" cxnId="{0C4E6772-6DD6-44EB-9280-87123DFF2798}">
      <dgm:prSet/>
      <dgm:spPr/>
      <dgm:t>
        <a:bodyPr/>
        <a:lstStyle/>
        <a:p>
          <a:endParaRPr lang="es-CO"/>
        </a:p>
      </dgm:t>
    </dgm:pt>
    <dgm:pt modelId="{6E2248B1-D9ED-4625-92F4-4E2226EAD0E2}">
      <dgm:prSet phldrT="[Texto]"/>
      <dgm:spPr/>
      <dgm:t>
        <a:bodyPr/>
        <a:lstStyle/>
        <a:p>
          <a:r>
            <a:rPr lang="es-CO" dirty="0" smtClean="0"/>
            <a:t>Vegetativo/latente.</a:t>
          </a:r>
          <a:endParaRPr lang="es-CO" dirty="0"/>
        </a:p>
      </dgm:t>
    </dgm:pt>
    <dgm:pt modelId="{10F9F64B-34FB-4F94-8083-C4EDA7DF15CC}" type="parTrans" cxnId="{2EE3CBAF-CA20-4C7C-A355-D522DC4CAC82}">
      <dgm:prSet/>
      <dgm:spPr/>
      <dgm:t>
        <a:bodyPr/>
        <a:lstStyle/>
        <a:p>
          <a:endParaRPr lang="es-CO"/>
        </a:p>
      </dgm:t>
    </dgm:pt>
    <dgm:pt modelId="{392F0928-3110-4E17-8B7B-6FD7E3FDAD99}" type="sibTrans" cxnId="{2EE3CBAF-CA20-4C7C-A355-D522DC4CAC82}">
      <dgm:prSet/>
      <dgm:spPr/>
      <dgm:t>
        <a:bodyPr/>
        <a:lstStyle/>
        <a:p>
          <a:endParaRPr lang="es-CO"/>
        </a:p>
      </dgm:t>
    </dgm:pt>
    <dgm:pt modelId="{43855B33-F92E-4F5C-8AC2-DDD5C29C719E}">
      <dgm:prSet phldrT="[Texto]"/>
      <dgm:spPr/>
      <dgm:t>
        <a:bodyPr/>
        <a:lstStyle/>
        <a:p>
          <a:r>
            <a:rPr lang="es-CO" dirty="0" smtClean="0"/>
            <a:t>No hay integración al genoma.</a:t>
          </a:r>
          <a:endParaRPr lang="es-CO" dirty="0"/>
        </a:p>
      </dgm:t>
    </dgm:pt>
    <dgm:pt modelId="{21692CE1-2C9D-4797-8E87-F7D2CF66F3FB}" type="parTrans" cxnId="{7C8FE040-C046-4CE7-A1CC-BD473AC0C73C}">
      <dgm:prSet/>
      <dgm:spPr/>
      <dgm:t>
        <a:bodyPr/>
        <a:lstStyle/>
        <a:p>
          <a:endParaRPr lang="es-CO"/>
        </a:p>
      </dgm:t>
    </dgm:pt>
    <dgm:pt modelId="{E684AB2D-4690-4209-8E38-FCDFBC25F456}" type="sibTrans" cxnId="{7C8FE040-C046-4CE7-A1CC-BD473AC0C73C}">
      <dgm:prSet/>
      <dgm:spPr/>
      <dgm:t>
        <a:bodyPr/>
        <a:lstStyle/>
        <a:p>
          <a:endParaRPr lang="es-CO"/>
        </a:p>
      </dgm:t>
    </dgm:pt>
    <dgm:pt modelId="{24683DDB-8C7A-4F89-84A9-F584B8A795D2}">
      <dgm:prSet phldrT="[Texto]"/>
      <dgm:spPr/>
      <dgm:t>
        <a:bodyPr/>
        <a:lstStyle/>
        <a:p>
          <a:r>
            <a:rPr lang="es-CO" dirty="0" smtClean="0"/>
            <a:t>Neoplasia.</a:t>
          </a:r>
          <a:endParaRPr lang="es-CO" dirty="0"/>
        </a:p>
      </dgm:t>
    </dgm:pt>
    <dgm:pt modelId="{5AA08122-BD50-4B8A-9545-32D3847EFA78}" type="parTrans" cxnId="{FC854060-DB7A-49FB-9D75-3245D45DA80D}">
      <dgm:prSet/>
      <dgm:spPr/>
      <dgm:t>
        <a:bodyPr/>
        <a:lstStyle/>
        <a:p>
          <a:endParaRPr lang="es-CO"/>
        </a:p>
      </dgm:t>
    </dgm:pt>
    <dgm:pt modelId="{52E6EC5F-5F31-43A0-9DED-40A995E3E3D1}" type="sibTrans" cxnId="{FC854060-DB7A-49FB-9D75-3245D45DA80D}">
      <dgm:prSet/>
      <dgm:spPr/>
      <dgm:t>
        <a:bodyPr/>
        <a:lstStyle/>
        <a:p>
          <a:endParaRPr lang="es-CO"/>
        </a:p>
      </dgm:t>
    </dgm:pt>
    <dgm:pt modelId="{22A34262-7906-4F86-AEAA-C99448C567CC}">
      <dgm:prSet phldrT="[Texto]"/>
      <dgm:spPr/>
      <dgm:t>
        <a:bodyPr/>
        <a:lstStyle/>
        <a:p>
          <a:r>
            <a:rPr lang="es-CO" dirty="0" smtClean="0"/>
            <a:t>Integración al genoma.</a:t>
          </a:r>
          <a:endParaRPr lang="es-CO" dirty="0"/>
        </a:p>
      </dgm:t>
    </dgm:pt>
    <dgm:pt modelId="{5C5AB9AA-B9E7-4A2D-BDD5-2806847DED73}" type="parTrans" cxnId="{C4B3563B-ED8F-45D6-89E8-483AA5F5C449}">
      <dgm:prSet/>
      <dgm:spPr/>
      <dgm:t>
        <a:bodyPr/>
        <a:lstStyle/>
        <a:p>
          <a:endParaRPr lang="es-CO"/>
        </a:p>
      </dgm:t>
    </dgm:pt>
    <dgm:pt modelId="{0DBF9C40-1CDD-45FD-85F5-75423AEDD20D}" type="sibTrans" cxnId="{C4B3563B-ED8F-45D6-89E8-483AA5F5C449}">
      <dgm:prSet/>
      <dgm:spPr/>
      <dgm:t>
        <a:bodyPr/>
        <a:lstStyle/>
        <a:p>
          <a:endParaRPr lang="es-CO"/>
        </a:p>
      </dgm:t>
    </dgm:pt>
    <dgm:pt modelId="{4801DD14-7611-4284-9CA4-3DB232B19513}">
      <dgm:prSet phldrT="[Texto]"/>
      <dgm:spPr/>
      <dgm:t>
        <a:bodyPr/>
        <a:lstStyle/>
        <a:p>
          <a:r>
            <a:rPr lang="es-CO" dirty="0" smtClean="0"/>
            <a:t>↑ E6 y E7.</a:t>
          </a:r>
          <a:endParaRPr lang="es-CO" dirty="0"/>
        </a:p>
      </dgm:t>
    </dgm:pt>
    <dgm:pt modelId="{DF81AFFE-6D97-43EF-B5BD-BDBAF0BD6F98}" type="parTrans" cxnId="{4DAF0F15-1F0A-465E-A9CF-FDADFCEB1F43}">
      <dgm:prSet/>
      <dgm:spPr/>
      <dgm:t>
        <a:bodyPr/>
        <a:lstStyle/>
        <a:p>
          <a:endParaRPr lang="es-CO"/>
        </a:p>
      </dgm:t>
    </dgm:pt>
    <dgm:pt modelId="{D944992C-19B4-4E39-8297-306DDBFE1B2F}" type="sibTrans" cxnId="{4DAF0F15-1F0A-465E-A9CF-FDADFCEB1F43}">
      <dgm:prSet/>
      <dgm:spPr/>
      <dgm:t>
        <a:bodyPr/>
        <a:lstStyle/>
        <a:p>
          <a:endParaRPr lang="es-CO"/>
        </a:p>
      </dgm:t>
    </dgm:pt>
    <dgm:pt modelId="{85E819FE-03B6-4B4F-A398-C80DD497E2D4}" type="pres">
      <dgm:prSet presAssocID="{73BB67FA-5789-4FC6-ABBA-FC567EDEBCD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CO"/>
        </a:p>
      </dgm:t>
    </dgm:pt>
    <dgm:pt modelId="{18DF2A7D-2889-443E-AA6E-A9432F171617}" type="pres">
      <dgm:prSet presAssocID="{178D61A2-0D39-4044-BAC4-5DE5353123FA}" presName="composite" presStyleCnt="0"/>
      <dgm:spPr/>
    </dgm:pt>
    <dgm:pt modelId="{4FE3300C-A0F6-4F64-94C6-49845EF61916}" type="pres">
      <dgm:prSet presAssocID="{178D61A2-0D39-4044-BAC4-5DE5353123FA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A378C87-2229-4567-981C-112811ABB48F}" type="pres">
      <dgm:prSet presAssocID="{178D61A2-0D39-4044-BAC4-5DE5353123FA}" presName="parSh" presStyleLbl="node1" presStyleIdx="0" presStyleCnt="3"/>
      <dgm:spPr/>
      <dgm:t>
        <a:bodyPr/>
        <a:lstStyle/>
        <a:p>
          <a:endParaRPr lang="es-CO"/>
        </a:p>
      </dgm:t>
    </dgm:pt>
    <dgm:pt modelId="{F7697FA5-F2DB-448D-AC35-FD48DC265C28}" type="pres">
      <dgm:prSet presAssocID="{178D61A2-0D39-4044-BAC4-5DE5353123FA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05D00566-336B-48CA-9FC2-B6714A70E631}" type="pres">
      <dgm:prSet presAssocID="{1B5FE21C-286E-4664-BABD-19EA53872A76}" presName="sibTrans" presStyleLbl="sibTrans2D1" presStyleIdx="0" presStyleCnt="2"/>
      <dgm:spPr/>
      <dgm:t>
        <a:bodyPr/>
        <a:lstStyle/>
        <a:p>
          <a:endParaRPr lang="es-CO"/>
        </a:p>
      </dgm:t>
    </dgm:pt>
    <dgm:pt modelId="{1E6B67EA-53F6-4D60-983D-82D47BB52762}" type="pres">
      <dgm:prSet presAssocID="{1B5FE21C-286E-4664-BABD-19EA53872A76}" presName="connTx" presStyleLbl="sibTrans2D1" presStyleIdx="0" presStyleCnt="2"/>
      <dgm:spPr/>
      <dgm:t>
        <a:bodyPr/>
        <a:lstStyle/>
        <a:p>
          <a:endParaRPr lang="es-CO"/>
        </a:p>
      </dgm:t>
    </dgm:pt>
    <dgm:pt modelId="{AA03FE79-EBE0-4565-BE67-58BB94B6A643}" type="pres">
      <dgm:prSet presAssocID="{6E2248B1-D9ED-4625-92F4-4E2226EAD0E2}" presName="composite" presStyleCnt="0"/>
      <dgm:spPr/>
    </dgm:pt>
    <dgm:pt modelId="{CC4D4B92-EB2F-4B48-BA3A-676232C09776}" type="pres">
      <dgm:prSet presAssocID="{6E2248B1-D9ED-4625-92F4-4E2226EAD0E2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A7B37D43-2A7E-4EF4-BE2F-A7E5AEBD406F}" type="pres">
      <dgm:prSet presAssocID="{6E2248B1-D9ED-4625-92F4-4E2226EAD0E2}" presName="parSh" presStyleLbl="node1" presStyleIdx="1" presStyleCnt="3"/>
      <dgm:spPr/>
      <dgm:t>
        <a:bodyPr/>
        <a:lstStyle/>
        <a:p>
          <a:endParaRPr lang="es-CO"/>
        </a:p>
      </dgm:t>
    </dgm:pt>
    <dgm:pt modelId="{CF4F9849-BC38-4FC9-A87D-61D34DA9D576}" type="pres">
      <dgm:prSet presAssocID="{6E2248B1-D9ED-4625-92F4-4E2226EAD0E2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BB85EFFD-EF93-4986-8771-BB32BB021E86}" type="pres">
      <dgm:prSet presAssocID="{392F0928-3110-4E17-8B7B-6FD7E3FDAD99}" presName="sibTrans" presStyleLbl="sibTrans2D1" presStyleIdx="1" presStyleCnt="2"/>
      <dgm:spPr/>
      <dgm:t>
        <a:bodyPr/>
        <a:lstStyle/>
        <a:p>
          <a:endParaRPr lang="es-CO"/>
        </a:p>
      </dgm:t>
    </dgm:pt>
    <dgm:pt modelId="{3A460174-EA1C-400A-BBC4-0651DC00AABE}" type="pres">
      <dgm:prSet presAssocID="{392F0928-3110-4E17-8B7B-6FD7E3FDAD99}" presName="connTx" presStyleLbl="sibTrans2D1" presStyleIdx="1" presStyleCnt="2"/>
      <dgm:spPr/>
      <dgm:t>
        <a:bodyPr/>
        <a:lstStyle/>
        <a:p>
          <a:endParaRPr lang="es-CO"/>
        </a:p>
      </dgm:t>
    </dgm:pt>
    <dgm:pt modelId="{E0F88EE4-B6F1-4E9A-8A62-FA2B0B76AB3B}" type="pres">
      <dgm:prSet presAssocID="{24683DDB-8C7A-4F89-84A9-F584B8A795D2}" presName="composite" presStyleCnt="0"/>
      <dgm:spPr/>
    </dgm:pt>
    <dgm:pt modelId="{D9A844E5-1098-46B8-B155-9C6339E75D13}" type="pres">
      <dgm:prSet presAssocID="{24683DDB-8C7A-4F89-84A9-F584B8A795D2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CO"/>
        </a:p>
      </dgm:t>
    </dgm:pt>
    <dgm:pt modelId="{EAF14A36-C04B-4344-B9C3-A4BEBE6E9EAA}" type="pres">
      <dgm:prSet presAssocID="{24683DDB-8C7A-4F89-84A9-F584B8A795D2}" presName="parSh" presStyleLbl="node1" presStyleIdx="2" presStyleCnt="3"/>
      <dgm:spPr/>
      <dgm:t>
        <a:bodyPr/>
        <a:lstStyle/>
        <a:p>
          <a:endParaRPr lang="es-CO"/>
        </a:p>
      </dgm:t>
    </dgm:pt>
    <dgm:pt modelId="{A53B8211-BF9D-43C9-AB3F-33ECC095F7C2}" type="pres">
      <dgm:prSet presAssocID="{24683DDB-8C7A-4F89-84A9-F584B8A795D2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CO"/>
        </a:p>
      </dgm:t>
    </dgm:pt>
  </dgm:ptLst>
  <dgm:cxnLst>
    <dgm:cxn modelId="{2455CE10-73D8-4A66-A5A7-932FC28F2680}" type="presOf" srcId="{43855B33-F92E-4F5C-8AC2-DDD5C29C719E}" destId="{CF4F9849-BC38-4FC9-A87D-61D34DA9D576}" srcOrd="0" destOrd="0" presId="urn:microsoft.com/office/officeart/2005/8/layout/process3"/>
    <dgm:cxn modelId="{FF538450-F30F-40B1-8DF2-FE916EC6C268}" type="presOf" srcId="{1B5FE21C-286E-4664-BABD-19EA53872A76}" destId="{05D00566-336B-48CA-9FC2-B6714A70E631}" srcOrd="0" destOrd="0" presId="urn:microsoft.com/office/officeart/2005/8/layout/process3"/>
    <dgm:cxn modelId="{BEBB3391-C467-4B28-A53E-0661952C435B}" type="presOf" srcId="{392F0928-3110-4E17-8B7B-6FD7E3FDAD99}" destId="{3A460174-EA1C-400A-BBC4-0651DC00AABE}" srcOrd="1" destOrd="0" presId="urn:microsoft.com/office/officeart/2005/8/layout/process3"/>
    <dgm:cxn modelId="{0500A521-94A2-4259-BAB3-D0F7B641B054}" type="presOf" srcId="{24683DDB-8C7A-4F89-84A9-F584B8A795D2}" destId="{EAF14A36-C04B-4344-B9C3-A4BEBE6E9EAA}" srcOrd="1" destOrd="0" presId="urn:microsoft.com/office/officeart/2005/8/layout/process3"/>
    <dgm:cxn modelId="{2EE3CBAF-CA20-4C7C-A355-D522DC4CAC82}" srcId="{73BB67FA-5789-4FC6-ABBA-FC567EDEBCDE}" destId="{6E2248B1-D9ED-4625-92F4-4E2226EAD0E2}" srcOrd="1" destOrd="0" parTransId="{10F9F64B-34FB-4F94-8083-C4EDA7DF15CC}" sibTransId="{392F0928-3110-4E17-8B7B-6FD7E3FDAD99}"/>
    <dgm:cxn modelId="{A1CF0CEE-1D40-4AE5-8854-82F44462E135}" type="presOf" srcId="{178D61A2-0D39-4044-BAC4-5DE5353123FA}" destId="{4FE3300C-A0F6-4F64-94C6-49845EF61916}" srcOrd="0" destOrd="0" presId="urn:microsoft.com/office/officeart/2005/8/layout/process3"/>
    <dgm:cxn modelId="{7C8FE040-C046-4CE7-A1CC-BD473AC0C73C}" srcId="{6E2248B1-D9ED-4625-92F4-4E2226EAD0E2}" destId="{43855B33-F92E-4F5C-8AC2-DDD5C29C719E}" srcOrd="0" destOrd="0" parTransId="{21692CE1-2C9D-4797-8E87-F7D2CF66F3FB}" sibTransId="{E684AB2D-4690-4209-8E38-FCDFBC25F456}"/>
    <dgm:cxn modelId="{9B194DEA-2073-4E6C-BE7F-3AA63228528A}" type="presOf" srcId="{392F0928-3110-4E17-8B7B-6FD7E3FDAD99}" destId="{BB85EFFD-EF93-4986-8771-BB32BB021E86}" srcOrd="0" destOrd="0" presId="urn:microsoft.com/office/officeart/2005/8/layout/process3"/>
    <dgm:cxn modelId="{FC55AD14-1A15-45C1-A2DB-F96B6D0F4978}" type="presOf" srcId="{52A1A94E-2A3A-4FBF-9A1A-C266D4E873AA}" destId="{F7697FA5-F2DB-448D-AC35-FD48DC265C28}" srcOrd="0" destOrd="0" presId="urn:microsoft.com/office/officeart/2005/8/layout/process3"/>
    <dgm:cxn modelId="{0D68FC28-4351-45CE-9189-DF289C9542B3}" type="presOf" srcId="{4801DD14-7611-4284-9CA4-3DB232B19513}" destId="{A53B8211-BF9D-43C9-AB3F-33ECC095F7C2}" srcOrd="0" destOrd="1" presId="urn:microsoft.com/office/officeart/2005/8/layout/process3"/>
    <dgm:cxn modelId="{927D1DE7-2AA6-428D-8BB9-15CA345631F1}" type="presOf" srcId="{24683DDB-8C7A-4F89-84A9-F584B8A795D2}" destId="{D9A844E5-1098-46B8-B155-9C6339E75D13}" srcOrd="0" destOrd="0" presId="urn:microsoft.com/office/officeart/2005/8/layout/process3"/>
    <dgm:cxn modelId="{C4B3563B-ED8F-45D6-89E8-483AA5F5C449}" srcId="{24683DDB-8C7A-4F89-84A9-F584B8A795D2}" destId="{22A34262-7906-4F86-AEAA-C99448C567CC}" srcOrd="0" destOrd="0" parTransId="{5C5AB9AA-B9E7-4A2D-BDD5-2806847DED73}" sibTransId="{0DBF9C40-1CDD-45FD-85F5-75423AEDD20D}"/>
    <dgm:cxn modelId="{85E08C81-7F6F-47FA-B9A9-172CB530126F}" type="presOf" srcId="{178D61A2-0D39-4044-BAC4-5DE5353123FA}" destId="{0A378C87-2229-4567-981C-112811ABB48F}" srcOrd="1" destOrd="0" presId="urn:microsoft.com/office/officeart/2005/8/layout/process3"/>
    <dgm:cxn modelId="{6E45A915-3618-48A9-B858-50D270C137DD}" type="presOf" srcId="{1B5FE21C-286E-4664-BABD-19EA53872A76}" destId="{1E6B67EA-53F6-4D60-983D-82D47BB52762}" srcOrd="1" destOrd="0" presId="urn:microsoft.com/office/officeart/2005/8/layout/process3"/>
    <dgm:cxn modelId="{AF63C607-63ED-4E74-8C16-2B513BF6D61F}" type="presOf" srcId="{6E2248B1-D9ED-4625-92F4-4E2226EAD0E2}" destId="{CC4D4B92-EB2F-4B48-BA3A-676232C09776}" srcOrd="0" destOrd="0" presId="urn:microsoft.com/office/officeart/2005/8/layout/process3"/>
    <dgm:cxn modelId="{94BBFE9A-CC07-4D82-934E-D0035594DE77}" type="presOf" srcId="{73BB67FA-5789-4FC6-ABBA-FC567EDEBCDE}" destId="{85E819FE-03B6-4B4F-A398-C80DD497E2D4}" srcOrd="0" destOrd="0" presId="urn:microsoft.com/office/officeart/2005/8/layout/process3"/>
    <dgm:cxn modelId="{4DAF0F15-1F0A-465E-A9CF-FDADFCEB1F43}" srcId="{24683DDB-8C7A-4F89-84A9-F584B8A795D2}" destId="{4801DD14-7611-4284-9CA4-3DB232B19513}" srcOrd="1" destOrd="0" parTransId="{DF81AFFE-6D97-43EF-B5BD-BDBAF0BD6F98}" sibTransId="{D944992C-19B4-4E39-8297-306DDBFE1B2F}"/>
    <dgm:cxn modelId="{FC854060-DB7A-49FB-9D75-3245D45DA80D}" srcId="{73BB67FA-5789-4FC6-ABBA-FC567EDEBCDE}" destId="{24683DDB-8C7A-4F89-84A9-F584B8A795D2}" srcOrd="2" destOrd="0" parTransId="{5AA08122-BD50-4B8A-9545-32D3847EFA78}" sibTransId="{52E6EC5F-5F31-43A0-9DED-40A995E3E3D1}"/>
    <dgm:cxn modelId="{CA778F55-8A35-4A01-9247-3CC079B9BD5C}" srcId="{73BB67FA-5789-4FC6-ABBA-FC567EDEBCDE}" destId="{178D61A2-0D39-4044-BAC4-5DE5353123FA}" srcOrd="0" destOrd="0" parTransId="{5CF1E0BA-2584-4B30-9DFD-7746F72EB50F}" sibTransId="{1B5FE21C-286E-4664-BABD-19EA53872A76}"/>
    <dgm:cxn modelId="{0C4E6772-6DD6-44EB-9280-87123DFF2798}" srcId="{178D61A2-0D39-4044-BAC4-5DE5353123FA}" destId="{52A1A94E-2A3A-4FBF-9A1A-C266D4E873AA}" srcOrd="0" destOrd="0" parTransId="{7CAD34F9-AD97-46CA-99BD-54C954484389}" sibTransId="{E61B0DB3-7D39-4D30-B613-2C2908CBEEA2}"/>
    <dgm:cxn modelId="{58280E8A-ECB0-48D0-ADB4-B83FBE40A308}" type="presOf" srcId="{22A34262-7906-4F86-AEAA-C99448C567CC}" destId="{A53B8211-BF9D-43C9-AB3F-33ECC095F7C2}" srcOrd="0" destOrd="0" presId="urn:microsoft.com/office/officeart/2005/8/layout/process3"/>
    <dgm:cxn modelId="{118057E2-45B7-429A-9F63-972BC797F163}" type="presOf" srcId="{6E2248B1-D9ED-4625-92F4-4E2226EAD0E2}" destId="{A7B37D43-2A7E-4EF4-BE2F-A7E5AEBD406F}" srcOrd="1" destOrd="0" presId="urn:microsoft.com/office/officeart/2005/8/layout/process3"/>
    <dgm:cxn modelId="{65359D3A-988A-4A9B-BF55-DC0472BD9337}" type="presParOf" srcId="{85E819FE-03B6-4B4F-A398-C80DD497E2D4}" destId="{18DF2A7D-2889-443E-AA6E-A9432F171617}" srcOrd="0" destOrd="0" presId="urn:microsoft.com/office/officeart/2005/8/layout/process3"/>
    <dgm:cxn modelId="{0AD66A65-3C07-4441-B59D-03DDF36A2ED0}" type="presParOf" srcId="{18DF2A7D-2889-443E-AA6E-A9432F171617}" destId="{4FE3300C-A0F6-4F64-94C6-49845EF61916}" srcOrd="0" destOrd="0" presId="urn:microsoft.com/office/officeart/2005/8/layout/process3"/>
    <dgm:cxn modelId="{0E956028-817B-4C84-9B54-E596EC923351}" type="presParOf" srcId="{18DF2A7D-2889-443E-AA6E-A9432F171617}" destId="{0A378C87-2229-4567-981C-112811ABB48F}" srcOrd="1" destOrd="0" presId="urn:microsoft.com/office/officeart/2005/8/layout/process3"/>
    <dgm:cxn modelId="{773022A5-9841-4075-823D-C28B3423E54C}" type="presParOf" srcId="{18DF2A7D-2889-443E-AA6E-A9432F171617}" destId="{F7697FA5-F2DB-448D-AC35-FD48DC265C28}" srcOrd="2" destOrd="0" presId="urn:microsoft.com/office/officeart/2005/8/layout/process3"/>
    <dgm:cxn modelId="{265A4EAF-6898-4564-81FD-5984838CC22B}" type="presParOf" srcId="{85E819FE-03B6-4B4F-A398-C80DD497E2D4}" destId="{05D00566-336B-48CA-9FC2-B6714A70E631}" srcOrd="1" destOrd="0" presId="urn:microsoft.com/office/officeart/2005/8/layout/process3"/>
    <dgm:cxn modelId="{FD6CDE2A-AE83-45D7-99F4-82E652AA66F2}" type="presParOf" srcId="{05D00566-336B-48CA-9FC2-B6714A70E631}" destId="{1E6B67EA-53F6-4D60-983D-82D47BB52762}" srcOrd="0" destOrd="0" presId="urn:microsoft.com/office/officeart/2005/8/layout/process3"/>
    <dgm:cxn modelId="{D62A19B1-6D79-470B-90C9-1947B0C5552A}" type="presParOf" srcId="{85E819FE-03B6-4B4F-A398-C80DD497E2D4}" destId="{AA03FE79-EBE0-4565-BE67-58BB94B6A643}" srcOrd="2" destOrd="0" presId="urn:microsoft.com/office/officeart/2005/8/layout/process3"/>
    <dgm:cxn modelId="{01B4CC88-377B-4786-9BE2-242B9B1D20D7}" type="presParOf" srcId="{AA03FE79-EBE0-4565-BE67-58BB94B6A643}" destId="{CC4D4B92-EB2F-4B48-BA3A-676232C09776}" srcOrd="0" destOrd="0" presId="urn:microsoft.com/office/officeart/2005/8/layout/process3"/>
    <dgm:cxn modelId="{CF85874B-14A0-476A-A047-622620573680}" type="presParOf" srcId="{AA03FE79-EBE0-4565-BE67-58BB94B6A643}" destId="{A7B37D43-2A7E-4EF4-BE2F-A7E5AEBD406F}" srcOrd="1" destOrd="0" presId="urn:microsoft.com/office/officeart/2005/8/layout/process3"/>
    <dgm:cxn modelId="{8D1F9F9A-86F3-4AE9-A141-A166BDAF8A84}" type="presParOf" srcId="{AA03FE79-EBE0-4565-BE67-58BB94B6A643}" destId="{CF4F9849-BC38-4FC9-A87D-61D34DA9D576}" srcOrd="2" destOrd="0" presId="urn:microsoft.com/office/officeart/2005/8/layout/process3"/>
    <dgm:cxn modelId="{46936872-4354-4CD6-9158-068122D6BC6C}" type="presParOf" srcId="{85E819FE-03B6-4B4F-A398-C80DD497E2D4}" destId="{BB85EFFD-EF93-4986-8771-BB32BB021E86}" srcOrd="3" destOrd="0" presId="urn:microsoft.com/office/officeart/2005/8/layout/process3"/>
    <dgm:cxn modelId="{324E7CB9-7257-40DE-B5AD-35BA8F90D0C4}" type="presParOf" srcId="{BB85EFFD-EF93-4986-8771-BB32BB021E86}" destId="{3A460174-EA1C-400A-BBC4-0651DC00AABE}" srcOrd="0" destOrd="0" presId="urn:microsoft.com/office/officeart/2005/8/layout/process3"/>
    <dgm:cxn modelId="{FA61DEDD-C226-4047-A5CF-1E665B23AEF6}" type="presParOf" srcId="{85E819FE-03B6-4B4F-A398-C80DD497E2D4}" destId="{E0F88EE4-B6F1-4E9A-8A62-FA2B0B76AB3B}" srcOrd="4" destOrd="0" presId="urn:microsoft.com/office/officeart/2005/8/layout/process3"/>
    <dgm:cxn modelId="{F13F4114-B758-4237-8790-72B83C4F6196}" type="presParOf" srcId="{E0F88EE4-B6F1-4E9A-8A62-FA2B0B76AB3B}" destId="{D9A844E5-1098-46B8-B155-9C6339E75D13}" srcOrd="0" destOrd="0" presId="urn:microsoft.com/office/officeart/2005/8/layout/process3"/>
    <dgm:cxn modelId="{1E326D81-7677-452C-9669-DC72C2ED0F95}" type="presParOf" srcId="{E0F88EE4-B6F1-4E9A-8A62-FA2B0B76AB3B}" destId="{EAF14A36-C04B-4344-B9C3-A4BEBE6E9EAA}" srcOrd="1" destOrd="0" presId="urn:microsoft.com/office/officeart/2005/8/layout/process3"/>
    <dgm:cxn modelId="{B632F987-C5FB-41DE-AD85-B72176BEC390}" type="presParOf" srcId="{E0F88EE4-B6F1-4E9A-8A62-FA2B0B76AB3B}" destId="{A53B8211-BF9D-43C9-AB3F-33ECC095F7C2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47F34-9E2A-43FE-8A48-59BDAE60B4B7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5F272-DC76-49D1-8768-FD5988283D46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31119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smtClean="0"/>
              <a:t>Los</a:t>
            </a:r>
            <a:r>
              <a:rPr lang="es-CO" baseline="0" dirty="0" smtClean="0"/>
              <a:t> Cinco humores de Galeno de izquierda a derecha,</a:t>
            </a:r>
          </a:p>
          <a:p>
            <a:r>
              <a:rPr lang="es-CO" baseline="0" dirty="0" smtClean="0"/>
              <a:t>Bilis negra (considerada como el origen del cáncer), flema, sangre y </a:t>
            </a:r>
            <a:r>
              <a:rPr lang="es-CO" baseline="0" dirty="0" smtClean="0"/>
              <a:t>bilis amarilla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5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80400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33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65147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Mama: Aumento de la conversión de testosterona a Estradiol por aumento de la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Aromatasa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el tejido adiposo</a:t>
            </a:r>
          </a:p>
          <a:p>
            <a:pPr lvl="0"/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Colorectal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Inflamación,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disregulación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adipokinas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Cambios en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adipoquinas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cambio en la composición de sales biliares se ha asociado.</a:t>
            </a:r>
          </a:p>
          <a:p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1)Inflamación: Generación de un fenotipo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proinflamatorio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por obesidad, de causa multifactorial, entre ellas esta el cambio de fenotipo de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Macrofagos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M1 (Anti-inflamatorios) a M2 (Pro-Inflamatorios),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interaciones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estroma-tumor, reclutamiento por células inflamatorias MCP, tejido adiposo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peritumoral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como promotor inicial aumentando expresión de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NkBF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señal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antiapoptotica-promitotica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importante, además de el aumento en las concentraciones séricas de FFA podrían ser tanto señales por mitóticas como importante fuente de energía tumoral (Tumores hacen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UpRegulation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Fatty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Acid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Synthase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</a:p>
          <a:p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Obesidad disminuye niveles de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Adipnectina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la cual es moduladora de IGFBP-2 y 3 (proteína unidora de IGF), aumentado fracción libre de IGF1, el cual también es un estimulo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proapoptotico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potente.</a:t>
            </a:r>
          </a:p>
          <a:p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2)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Endocrine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alterations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En mujeres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premenopausicas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estrogrenos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viene  de Ovarios (niveles estables), mientras que en posmenopáusicas de la conversión periférica de testosterona a Estradiol por la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Aromatasa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periférica, aumentando en el tejido adiposo</a:t>
            </a:r>
          </a:p>
          <a:p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3)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Insuline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Resistance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Insulina como hormona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promitogenica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travez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via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del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Akt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/PIK3,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actua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conjunto con IGF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pathway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Niveles de insulina aumentados en Resistencia a insulina.</a:t>
            </a:r>
          </a:p>
          <a:p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4)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Hypoxia-angiogenesis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se cree que driver inicial de inflamación en el tejido graso es la hipoxia por la compresión de los vasos que lo nutren, esta es un de los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estimulos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para el cambio de fenotipo M1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M2, llevando a un estimulo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proinflamatorio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tejido adiposo, mediando resistencia a insulina,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downregulation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Adiponectina. </a:t>
            </a:r>
          </a:p>
          <a:p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Ademas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tejido tumoral la hipoxia induce la secreción HIF1-a/b por parte de </a:t>
            </a:r>
            <a:r>
              <a:rPr lang="es-CO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Macrofagos</a:t>
            </a:r>
            <a:r>
              <a:rPr lang="es-CO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tejidos graso y células tumorales.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40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466235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42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867521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44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32096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smtClean="0"/>
              <a:t>Se podría resumir</a:t>
            </a:r>
            <a:r>
              <a:rPr lang="es-CO" baseline="0" dirty="0" smtClean="0"/>
              <a:t> </a:t>
            </a:r>
            <a:r>
              <a:rPr lang="es-CO" baseline="0" dirty="0" err="1" smtClean="0"/>
              <a:t>asi</a:t>
            </a:r>
            <a:r>
              <a:rPr lang="es-CO" baseline="0" dirty="0" smtClean="0"/>
              <a:t>:</a:t>
            </a:r>
          </a:p>
          <a:p>
            <a:r>
              <a:rPr lang="es-CO" baseline="0" dirty="0" smtClean="0"/>
              <a:t>Posibles escenarios:</a:t>
            </a:r>
          </a:p>
          <a:p>
            <a:r>
              <a:rPr lang="es-CO" baseline="0" dirty="0" err="1" smtClean="0"/>
              <a:t>Infx</a:t>
            </a:r>
            <a:r>
              <a:rPr lang="es-CO" baseline="0" dirty="0" smtClean="0"/>
              <a:t> latente sin evidencia de cambios citológicos</a:t>
            </a:r>
          </a:p>
          <a:p>
            <a:r>
              <a:rPr lang="es-CO" baseline="0" dirty="0" err="1" smtClean="0"/>
              <a:t>Infx</a:t>
            </a:r>
            <a:r>
              <a:rPr lang="es-CO" baseline="0" dirty="0" smtClean="0"/>
              <a:t> vegetativa sin integración del genoma</a:t>
            </a:r>
          </a:p>
          <a:p>
            <a:r>
              <a:rPr lang="es-CO" baseline="0" dirty="0" smtClean="0"/>
              <a:t>Cambios neoplásicos.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48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46868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49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43386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90874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smtClean="0"/>
              <a:t>Izquierda: Bernardo </a:t>
            </a:r>
            <a:r>
              <a:rPr lang="es-CO" dirty="0" err="1" smtClean="0"/>
              <a:t>Ramazzini</a:t>
            </a:r>
            <a:endParaRPr lang="es-CO" dirty="0" smtClean="0"/>
          </a:p>
          <a:p>
            <a:endParaRPr lang="es-CO" dirty="0" smtClean="0"/>
          </a:p>
          <a:p>
            <a:r>
              <a:rPr lang="es-CO" dirty="0" smtClean="0"/>
              <a:t>Derecha:</a:t>
            </a:r>
            <a:r>
              <a:rPr lang="es-CO" baseline="0" dirty="0" smtClean="0"/>
              <a:t> </a:t>
            </a:r>
            <a:r>
              <a:rPr lang="es-CO" baseline="0" dirty="0" err="1" smtClean="0"/>
              <a:t>Paracelso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46496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smtClean="0"/>
              <a:t>Izquierda: </a:t>
            </a:r>
            <a:r>
              <a:rPr lang="es-CO" dirty="0" err="1" smtClean="0"/>
              <a:t>Pott</a:t>
            </a:r>
            <a:endParaRPr lang="es-CO" dirty="0" smtClean="0"/>
          </a:p>
          <a:p>
            <a:r>
              <a:rPr lang="es-CO" dirty="0" smtClean="0"/>
              <a:t>Medio: </a:t>
            </a:r>
            <a:r>
              <a:rPr lang="es-CO" dirty="0" err="1" smtClean="0"/>
              <a:t>Rehn</a:t>
            </a:r>
            <a:endParaRPr lang="es-CO" dirty="0" smtClean="0"/>
          </a:p>
          <a:p>
            <a:r>
              <a:rPr lang="es-CO" dirty="0" smtClean="0"/>
              <a:t>Derecha: </a:t>
            </a:r>
            <a:r>
              <a:rPr lang="es-CO" dirty="0" err="1" smtClean="0"/>
              <a:t>Unna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9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79413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0911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20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61237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smtClean="0"/>
              <a:t>Los</a:t>
            </a:r>
            <a:r>
              <a:rPr lang="es-CO" baseline="0" dirty="0" smtClean="0"/>
              <a:t> compuestos del tabaco (alcaloide Nicotina) tienen  su poder adictivo basados en el </a:t>
            </a:r>
            <a:r>
              <a:rPr lang="es-CO" baseline="0" dirty="0" err="1" smtClean="0"/>
              <a:t>agonismo</a:t>
            </a:r>
            <a:r>
              <a:rPr lang="es-CO" baseline="0" dirty="0" smtClean="0"/>
              <a:t> y estimulación de receptores nicotínicos, predominantemente alfa4-Beta2, en neuronas en la región </a:t>
            </a:r>
            <a:r>
              <a:rPr lang="es-CO" baseline="0" dirty="0" err="1" smtClean="0"/>
              <a:t>mesolimbica</a:t>
            </a:r>
            <a:r>
              <a:rPr lang="es-CO" baseline="0" dirty="0" smtClean="0"/>
              <a:t> </a:t>
            </a:r>
            <a:r>
              <a:rPr lang="es-CO" baseline="0" dirty="0" err="1" smtClean="0"/>
              <a:t>dopaminergica</a:t>
            </a:r>
            <a:r>
              <a:rPr lang="es-CO" baseline="0" dirty="0" smtClean="0"/>
              <a:t> que controla los mecanismos de </a:t>
            </a:r>
            <a:r>
              <a:rPr lang="es-CO" baseline="0" dirty="0" err="1" smtClean="0"/>
              <a:t>recompensaa</a:t>
            </a:r>
            <a:r>
              <a:rPr lang="es-CO" baseline="0" dirty="0" smtClean="0"/>
              <a:t> nivel cerebral.</a:t>
            </a:r>
          </a:p>
          <a:p>
            <a:endParaRPr lang="es-CO" baseline="0" dirty="0" smtClean="0"/>
          </a:p>
          <a:p>
            <a:r>
              <a:rPr lang="es-CO" baseline="0" dirty="0" smtClean="0"/>
              <a:t>Este </a:t>
            </a:r>
            <a:r>
              <a:rPr lang="es-CO" baseline="0" dirty="0" err="1" smtClean="0"/>
              <a:t>Feedback</a:t>
            </a:r>
            <a:r>
              <a:rPr lang="es-CO" baseline="0" dirty="0" smtClean="0"/>
              <a:t> de recompensa tiene índole directo a la nicotina, </a:t>
            </a:r>
            <a:r>
              <a:rPr lang="es-CO" baseline="0" dirty="0" err="1" smtClean="0"/>
              <a:t>asi</a:t>
            </a:r>
            <a:r>
              <a:rPr lang="es-CO" baseline="0" dirty="0" smtClean="0"/>
              <a:t> como también la asociación de esta a ciertas actividades.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CO" baseline="0" dirty="0" smtClean="0"/>
              <a:t>El café en la mañana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CO" baseline="0" dirty="0" err="1" smtClean="0"/>
              <a:t>Despues</a:t>
            </a:r>
            <a:r>
              <a:rPr lang="es-CO" baseline="0" dirty="0" smtClean="0"/>
              <a:t> de comer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CO" baseline="0" dirty="0" smtClean="0"/>
              <a:t>Al </a:t>
            </a:r>
            <a:r>
              <a:rPr lang="es-CO" baseline="0" dirty="0" err="1" smtClean="0"/>
              <a:t>estres</a:t>
            </a:r>
            <a:endParaRPr lang="es-CO" baseline="0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27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23211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28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08196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C5F272-DC76-49D1-8768-FD5988283D46}" type="slidenum">
              <a:rPr lang="es-CO" smtClean="0"/>
              <a:t>32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25204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45831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05844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21863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35186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03909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88205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54348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9191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84241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5721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65551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0FB69-15C5-442E-9987-57E776C0FEA3}" type="datetimeFigureOut">
              <a:rPr lang="es-CO" smtClean="0"/>
              <a:t>04/02/2015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CA9AD-4E9C-45BA-A019-8EA0E91BD264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12849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Factores de Riesgo en Oncología</a:t>
            </a:r>
            <a:br>
              <a:rPr lang="es-CO" dirty="0" smtClean="0"/>
            </a:br>
            <a:r>
              <a:rPr lang="es-CO" dirty="0"/>
              <a:t>¿</a:t>
            </a:r>
            <a:r>
              <a:rPr lang="es-CO" dirty="0" smtClean="0"/>
              <a:t>Como intervenir?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O" dirty="0" smtClean="0"/>
              <a:t>Mateo Mejía Saldarriaga</a:t>
            </a:r>
          </a:p>
          <a:p>
            <a:r>
              <a:rPr lang="es-CO" dirty="0" smtClean="0"/>
              <a:t>Curso de Oncología 2015-I</a:t>
            </a:r>
          </a:p>
          <a:p>
            <a:r>
              <a:rPr lang="es-CO" dirty="0" smtClean="0"/>
              <a:t>Universidad CES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9495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Historia</a:t>
            </a:r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838200" y="1825625"/>
            <a:ext cx="8102600" cy="4517118"/>
          </a:xfrm>
        </p:spPr>
        <p:txBody>
          <a:bodyPr>
            <a:normAutofit/>
          </a:bodyPr>
          <a:lstStyle/>
          <a:p>
            <a:pPr algn="just"/>
            <a:r>
              <a:rPr lang="es-CO" dirty="0" smtClean="0"/>
              <a:t>1911: </a:t>
            </a:r>
            <a:r>
              <a:rPr lang="es-CO" dirty="0" err="1" smtClean="0"/>
              <a:t>Peyton</a:t>
            </a:r>
            <a:r>
              <a:rPr lang="es-CO" dirty="0" smtClean="0"/>
              <a:t> </a:t>
            </a:r>
            <a:r>
              <a:rPr lang="es-CO" dirty="0" err="1" smtClean="0"/>
              <a:t>Rous</a:t>
            </a:r>
            <a:r>
              <a:rPr lang="es-CO" dirty="0"/>
              <a:t> </a:t>
            </a:r>
            <a:r>
              <a:rPr lang="es-CO" dirty="0" smtClean="0"/>
              <a:t>describe que se puede transferir de un Gallo a otro un tipo de sarcoma, mediante un filtrado libre de células.</a:t>
            </a:r>
          </a:p>
          <a:p>
            <a:pPr algn="just"/>
            <a:endParaRPr lang="es-CO" dirty="0"/>
          </a:p>
          <a:p>
            <a:pPr algn="just"/>
            <a:r>
              <a:rPr lang="es-CO" dirty="0" smtClean="0"/>
              <a:t>Acuña el termino “</a:t>
            </a:r>
            <a:r>
              <a:rPr lang="es-CO" i="1" dirty="0" err="1" smtClean="0"/>
              <a:t>Oncovirus</a:t>
            </a:r>
            <a:r>
              <a:rPr lang="es-CO" i="1" dirty="0" smtClean="0"/>
              <a:t>”, </a:t>
            </a:r>
            <a:r>
              <a:rPr lang="es-CO" dirty="0" smtClean="0"/>
              <a:t>considera el origen del cáncer en virus. </a:t>
            </a:r>
          </a:p>
          <a:p>
            <a:pPr marL="0" indent="0" algn="just">
              <a:buNone/>
            </a:pPr>
            <a:endParaRPr lang="es-CO" dirty="0" smtClean="0"/>
          </a:p>
          <a:p>
            <a:pPr algn="just"/>
            <a:endParaRPr lang="es-CO" dirty="0"/>
          </a:p>
          <a:p>
            <a:pPr algn="just"/>
            <a:r>
              <a:rPr lang="es-CO" dirty="0" smtClean="0"/>
              <a:t>Gana el premio nobel de </a:t>
            </a:r>
            <a:r>
              <a:rPr lang="es-CO" dirty="0" err="1" smtClean="0"/>
              <a:t>fisiologia</a:t>
            </a:r>
            <a:r>
              <a:rPr lang="es-CO" dirty="0" smtClean="0"/>
              <a:t> en 1966.</a:t>
            </a:r>
            <a:endParaRPr lang="es-CO" dirty="0"/>
          </a:p>
        </p:txBody>
      </p:sp>
      <p:pic>
        <p:nvPicPr>
          <p:cNvPr id="5122" name="Picture 2" descr="Peyton Rous nobe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346" y="1825625"/>
            <a:ext cx="2667000" cy="377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8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30762" t="41832" r="18666" b="5513"/>
          <a:stretch/>
        </p:blipFill>
        <p:spPr>
          <a:xfrm>
            <a:off x="508269" y="0"/>
            <a:ext cx="11226077" cy="657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14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Historia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6868886" cy="4351338"/>
          </a:xfrm>
        </p:spPr>
        <p:txBody>
          <a:bodyPr/>
          <a:lstStyle/>
          <a:p>
            <a:r>
              <a:rPr lang="es-CO" dirty="0" smtClean="0"/>
              <a:t>1984: </a:t>
            </a:r>
            <a:r>
              <a:rPr lang="es-CO" dirty="0" err="1"/>
              <a:t>Harald</a:t>
            </a:r>
            <a:r>
              <a:rPr lang="es-CO" dirty="0"/>
              <a:t> </a:t>
            </a:r>
            <a:r>
              <a:rPr lang="es-CO" dirty="0" err="1"/>
              <a:t>zur</a:t>
            </a:r>
            <a:r>
              <a:rPr lang="es-CO" dirty="0"/>
              <a:t> </a:t>
            </a:r>
            <a:r>
              <a:rPr lang="es-CO" dirty="0" err="1" smtClean="0"/>
              <a:t>Hausen</a:t>
            </a:r>
            <a:r>
              <a:rPr lang="es-CO" dirty="0" smtClean="0"/>
              <a:t>.</a:t>
            </a:r>
          </a:p>
          <a:p>
            <a:endParaRPr lang="es-CO" dirty="0" smtClean="0"/>
          </a:p>
          <a:p>
            <a:r>
              <a:rPr lang="es-CO" dirty="0" smtClean="0"/>
              <a:t>Gana premio Nobel de Fisiología en el 2008.</a:t>
            </a:r>
            <a:endParaRPr lang="es-CO" dirty="0"/>
          </a:p>
        </p:txBody>
      </p:sp>
      <p:pic>
        <p:nvPicPr>
          <p:cNvPr id="6146" name="Picture 2" descr="Harald zur Hausen 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289" y="1345771"/>
            <a:ext cx="3734254" cy="483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pulsetoday.co.uk/Pictures/web/d/v/a/Cervarix_vaccine_pack_hpv_cervic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639" y="4355192"/>
            <a:ext cx="4438650" cy="2505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3.bp.blogspot.com/-omODkSiCDko/Ub56xmyysII/AAAAAAAAAcA/IvWHfJ_iblQ/s1600/gardasil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755" y="3369354"/>
            <a:ext cx="4762500" cy="2238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79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Definición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“Un </a:t>
            </a:r>
            <a:r>
              <a:rPr lang="es-CO" dirty="0"/>
              <a:t>carcinógeno o cancerígeno es un agente físico, químico o biológico potencialmente capaz de producir cáncer al exponerse a tejidos </a:t>
            </a:r>
            <a:r>
              <a:rPr lang="es-CO" dirty="0" smtClean="0"/>
              <a:t>vivos. Basándose </a:t>
            </a:r>
            <a:r>
              <a:rPr lang="es-CO" dirty="0"/>
              <a:t>en lo anterior, un carcinógeno es un agente físico o químico que puede producir una neoplasia</a:t>
            </a:r>
            <a:r>
              <a:rPr lang="es-CO" dirty="0" smtClean="0"/>
              <a:t>.”</a:t>
            </a:r>
          </a:p>
          <a:p>
            <a:endParaRPr lang="es-CO" dirty="0"/>
          </a:p>
          <a:p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8610601" y="6492875"/>
            <a:ext cx="4114800" cy="365125"/>
          </a:xfrm>
        </p:spPr>
        <p:txBody>
          <a:bodyPr/>
          <a:lstStyle/>
          <a:p>
            <a:r>
              <a:rPr lang="es-CO" dirty="0" smtClean="0"/>
              <a:t>http://lema.rae.es/drae/?val=carcin%F3geno</a:t>
            </a:r>
            <a:endParaRPr lang="es-CO" dirty="0"/>
          </a:p>
        </p:txBody>
      </p:sp>
      <p:pic>
        <p:nvPicPr>
          <p:cNvPr id="5" name="Picture 2" descr="http://www.columbia.edu/cu/biology/courses/w2501/Histopictures/lu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54"/>
          <a:stretch/>
        </p:blipFill>
        <p:spPr bwMode="auto">
          <a:xfrm>
            <a:off x="516225" y="3570224"/>
            <a:ext cx="5153293" cy="292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lecha derecha 5"/>
          <p:cNvSpPr/>
          <p:nvPr/>
        </p:nvSpPr>
        <p:spPr>
          <a:xfrm>
            <a:off x="5720773" y="4779170"/>
            <a:ext cx="1465118" cy="5499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Picture 4" descr="http://womansgirls.com/wp-content/uploads/2013/12/adenocarcinoma-lung-histolog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575" y="3570224"/>
            <a:ext cx="4668397" cy="292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ángulo 7"/>
          <p:cNvSpPr/>
          <p:nvPr/>
        </p:nvSpPr>
        <p:spPr>
          <a:xfrm>
            <a:off x="6154338" y="5253633"/>
            <a:ext cx="5854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∆</a:t>
            </a:r>
            <a:endParaRPr lang="es-ES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681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Definición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¿Todos los Factores de riesgo, o causales de cáncer son exógenos?.</a:t>
            </a:r>
          </a:p>
          <a:p>
            <a:endParaRPr lang="es-CO" dirty="0"/>
          </a:p>
          <a:p>
            <a:endParaRPr lang="es-CO" dirty="0" smtClean="0"/>
          </a:p>
          <a:p>
            <a:endParaRPr lang="es-CO" dirty="0"/>
          </a:p>
          <a:p>
            <a:endParaRPr lang="es-CO" dirty="0" smtClean="0"/>
          </a:p>
        </p:txBody>
      </p:sp>
      <p:pic>
        <p:nvPicPr>
          <p:cNvPr id="1026" name="Picture 2" descr="http://acgcasereports.gi.org/files/2014/01/Altafi-Figur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" y="2971800"/>
            <a:ext cx="3762277" cy="2965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eyecalcs.com/DWAN/graphics/figures/v9/0210/001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477" y="3140202"/>
            <a:ext cx="4048226" cy="262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thaibreast.org/private_folder/article/brca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3020" y="2971800"/>
            <a:ext cx="2838450" cy="306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8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Epidemiología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Factor de riesgo es una variable asociada a ↑ en el riesgo de tener cierta condición.</a:t>
            </a:r>
          </a:p>
          <a:p>
            <a:endParaRPr lang="es-CO" dirty="0"/>
          </a:p>
          <a:p>
            <a:r>
              <a:rPr lang="es-CO" dirty="0" smtClean="0"/>
              <a:t>Correlación Vs Causalidad.</a:t>
            </a:r>
          </a:p>
          <a:p>
            <a:pPr lvl="1"/>
            <a:r>
              <a:rPr lang="es-CO" dirty="0" smtClean="0"/>
              <a:t>Los niños &lt;5 años tienen ↑ de Sarampión.</a:t>
            </a:r>
          </a:p>
          <a:p>
            <a:pPr marL="457200" lvl="1" indent="0">
              <a:buNone/>
            </a:pPr>
            <a:r>
              <a:rPr lang="es-CO" dirty="0"/>
              <a:t> </a:t>
            </a:r>
            <a:r>
              <a:rPr lang="es-CO" dirty="0" smtClean="0"/>
              <a:t>                                        Vs</a:t>
            </a:r>
          </a:p>
          <a:p>
            <a:pPr lvl="1"/>
            <a:r>
              <a:rPr lang="es-CO" dirty="0" smtClean="0"/>
              <a:t>Los fumadores tienen ↑ de Cáncer de Pulmón.</a:t>
            </a:r>
          </a:p>
          <a:p>
            <a:pPr lvl="1"/>
            <a:endParaRPr lang="es-CO" dirty="0"/>
          </a:p>
          <a:p>
            <a:r>
              <a:rPr lang="es-CO" dirty="0" smtClean="0"/>
              <a:t>Se requieren estudios Observacionales para determinar estos FR.</a:t>
            </a:r>
          </a:p>
        </p:txBody>
      </p:sp>
    </p:spTree>
    <p:extLst>
      <p:ext uri="{BB962C8B-B14F-4D97-AF65-F5344CB8AC3E}">
        <p14:creationId xmlns:p14="http://schemas.microsoft.com/office/powerpoint/2010/main" val="289911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Epidemiología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5001768" cy="4351338"/>
          </a:xfrm>
        </p:spPr>
        <p:txBody>
          <a:bodyPr/>
          <a:lstStyle/>
          <a:p>
            <a:pPr algn="just"/>
            <a:r>
              <a:rPr lang="es-CO" u="sng" dirty="0" smtClean="0"/>
              <a:t>Estudios de Caso – Control</a:t>
            </a:r>
          </a:p>
          <a:p>
            <a:pPr algn="just"/>
            <a:endParaRPr lang="es-CO" u="sng" dirty="0"/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s-CO" dirty="0" smtClean="0"/>
              <a:t>Mas sencillos.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es-CO" dirty="0" smtClean="0"/>
              <a:t>Mas baratos y no requieren Follow up.</a:t>
            </a:r>
          </a:p>
          <a:p>
            <a:pPr lvl="1" algn="just">
              <a:buFont typeface="Wingdings" panose="05000000000000000000" pitchFamily="2" charset="2"/>
              <a:buChar char="ü"/>
            </a:pPr>
            <a:endParaRPr lang="es-CO" dirty="0"/>
          </a:p>
          <a:p>
            <a:pPr lvl="1" algn="just">
              <a:buFont typeface="Calibri" panose="020F0502020204030204" pitchFamily="34" charset="0"/>
              <a:buChar char="Х"/>
            </a:pPr>
            <a:r>
              <a:rPr lang="es-CO" dirty="0" smtClean="0"/>
              <a:t>Retrospectivos.</a:t>
            </a:r>
          </a:p>
          <a:p>
            <a:pPr lvl="1" algn="just">
              <a:buFont typeface="Calibri" panose="020F0502020204030204" pitchFamily="34" charset="0"/>
              <a:buChar char="Х"/>
            </a:pPr>
            <a:r>
              <a:rPr lang="es-CO" dirty="0" smtClean="0"/>
              <a:t>Revelan </a:t>
            </a:r>
            <a:r>
              <a:rPr lang="es-CO" u="sng" dirty="0" smtClean="0"/>
              <a:t>Correlación</a:t>
            </a:r>
            <a:r>
              <a:rPr lang="es-CO" dirty="0" smtClean="0"/>
              <a:t>.</a:t>
            </a:r>
          </a:p>
          <a:p>
            <a:pPr lvl="1" algn="just">
              <a:buFont typeface="Calibri" panose="020F0502020204030204" pitchFamily="34" charset="0"/>
              <a:buChar char="Х"/>
            </a:pPr>
            <a:r>
              <a:rPr lang="es-CO" dirty="0" err="1" smtClean="0"/>
              <a:t>Recall</a:t>
            </a:r>
            <a:r>
              <a:rPr lang="es-CO" dirty="0" smtClean="0"/>
              <a:t> </a:t>
            </a:r>
            <a:r>
              <a:rPr lang="es-CO" dirty="0" err="1" smtClean="0"/>
              <a:t>Bias</a:t>
            </a:r>
            <a:r>
              <a:rPr lang="es-CO" dirty="0" smtClean="0"/>
              <a:t>.</a:t>
            </a:r>
          </a:p>
          <a:p>
            <a:pPr lvl="1" algn="just">
              <a:buFont typeface="Calibri" panose="020F0502020204030204" pitchFamily="34" charset="0"/>
              <a:buChar char="Х"/>
            </a:pPr>
            <a:endParaRPr lang="es-CO" dirty="0" smtClean="0"/>
          </a:p>
          <a:p>
            <a:pPr lvl="1" algn="just">
              <a:buFont typeface="Calibri" panose="020F0502020204030204" pitchFamily="34" charset="0"/>
              <a:buChar char="X"/>
            </a:pPr>
            <a:endParaRPr lang="es-CO" dirty="0"/>
          </a:p>
        </p:txBody>
      </p:sp>
      <p:pic>
        <p:nvPicPr>
          <p:cNvPr id="3074" name="Picture 2" descr="http://phprimer.afmc.ca/sites/default/files/primer_versions/57579/primer_images/image3.jpg?13650216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159" y="1690688"/>
            <a:ext cx="6220841" cy="418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19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7360" t="16543" r="28800" b="50177"/>
          <a:stretch/>
        </p:blipFill>
        <p:spPr>
          <a:xfrm>
            <a:off x="171417" y="792480"/>
            <a:ext cx="11849165" cy="505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88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Epidemiología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5903976" cy="4351338"/>
          </a:xfrm>
        </p:spPr>
        <p:txBody>
          <a:bodyPr/>
          <a:lstStyle/>
          <a:p>
            <a:r>
              <a:rPr lang="es-CO" u="sng" dirty="0" smtClean="0"/>
              <a:t>Estudio de Cohorte.</a:t>
            </a:r>
          </a:p>
          <a:p>
            <a:endParaRPr lang="es-CO" u="sng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s-CO" dirty="0" smtClean="0"/>
              <a:t>Prospectivo.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CO" dirty="0" smtClean="0"/>
              <a:t>Busca relación de </a:t>
            </a:r>
            <a:r>
              <a:rPr lang="es-CO" u="sng" dirty="0" smtClean="0"/>
              <a:t>Causalidad.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CO" dirty="0" smtClean="0"/>
              <a:t>Ideal para identificar Factores de riesgo.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es-CO" dirty="0"/>
          </a:p>
          <a:p>
            <a:pPr lvl="1">
              <a:buFont typeface="Calibri" panose="020F0502020204030204" pitchFamily="34" charset="0"/>
              <a:buChar char="Х"/>
            </a:pPr>
            <a:r>
              <a:rPr lang="es-CO" dirty="0" smtClean="0"/>
              <a:t>Caros, requieren seguimientos extensos.</a:t>
            </a:r>
          </a:p>
          <a:p>
            <a:pPr lvl="1">
              <a:buFont typeface="Calibri" panose="020F0502020204030204" pitchFamily="34" charset="0"/>
              <a:buChar char="Х"/>
            </a:pPr>
            <a:r>
              <a:rPr lang="es-CO" dirty="0" smtClean="0"/>
              <a:t>Consumen tiempo y recursos.</a:t>
            </a:r>
            <a:endParaRPr lang="es-CO" dirty="0"/>
          </a:p>
        </p:txBody>
      </p:sp>
      <p:pic>
        <p:nvPicPr>
          <p:cNvPr id="2050" name="Picture 2" descr="http://phprimer.afmc.ca/sites/default/files/primer_versions/57579/primer_images/image2.jpg?13650216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104" y="2211377"/>
            <a:ext cx="4730496" cy="3579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013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3718" t="24021" r="15421" b="17768"/>
          <a:stretch/>
        </p:blipFill>
        <p:spPr>
          <a:xfrm>
            <a:off x="530351" y="914400"/>
            <a:ext cx="11400043" cy="526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52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Temario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Introducción e Historia.</a:t>
            </a:r>
          </a:p>
          <a:p>
            <a:endParaRPr lang="es-CO" dirty="0"/>
          </a:p>
          <a:p>
            <a:r>
              <a:rPr lang="es-CO" dirty="0" smtClean="0"/>
              <a:t>Definición y Epidemiología básica.</a:t>
            </a:r>
          </a:p>
          <a:p>
            <a:endParaRPr lang="es-CO" dirty="0" smtClean="0"/>
          </a:p>
          <a:p>
            <a:r>
              <a:rPr lang="es-CO" dirty="0" smtClean="0"/>
              <a:t>Factores de Riesgo Extrínsecos.</a:t>
            </a:r>
          </a:p>
          <a:p>
            <a:endParaRPr lang="es-CO" dirty="0" smtClean="0"/>
          </a:p>
          <a:p>
            <a:r>
              <a:rPr lang="es-CO" dirty="0" smtClean="0"/>
              <a:t>Factores de Riesgo Intrínsecos.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2082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Factores de Riesgo Extrínsecos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La IARC ha declarado &gt;300 compuestos como carcinógenos.</a:t>
            </a:r>
            <a:endParaRPr lang="es-CO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13535" t="19697" r="49644" b="15342"/>
          <a:stretch/>
        </p:blipFill>
        <p:spPr>
          <a:xfrm>
            <a:off x="387096" y="2492876"/>
            <a:ext cx="3935844" cy="390574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/>
          <a:srcRect l="51600" t="24083" r="13427" b="20169"/>
          <a:stretch/>
        </p:blipFill>
        <p:spPr>
          <a:xfrm>
            <a:off x="4322942" y="2511552"/>
            <a:ext cx="4057470" cy="3638141"/>
          </a:xfrm>
          <a:prstGeom prst="rect">
            <a:avLst/>
          </a:prstGeom>
        </p:spPr>
      </p:pic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1353312" y="6490462"/>
            <a:ext cx="10936224" cy="525837"/>
          </a:xfrm>
        </p:spPr>
        <p:txBody>
          <a:bodyPr/>
          <a:lstStyle/>
          <a:p>
            <a:r>
              <a:rPr lang="en-US" dirty="0" smtClean="0"/>
              <a:t>Data from the International Agency for Research on Cancer. IARC monographs on the evaluation of carcinogenic risk to humans, vols. 1–104. Lyon (France): IARC; 1970-2012.</a:t>
            </a:r>
            <a:endParaRPr lang="es-CO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/>
          <a:srcRect l="15038" t="65324" r="57726" b="30456"/>
          <a:stretch/>
        </p:blipFill>
        <p:spPr>
          <a:xfrm>
            <a:off x="8380412" y="2511552"/>
            <a:ext cx="3399981" cy="29629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6"/>
          <a:srcRect l="51280" t="23796" r="16400" b="11493"/>
          <a:stretch/>
        </p:blipFill>
        <p:spPr>
          <a:xfrm>
            <a:off x="8380410" y="2807847"/>
            <a:ext cx="3401568" cy="383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22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50849" t="16283" r="9617" b="14018"/>
          <a:stretch/>
        </p:blipFill>
        <p:spPr>
          <a:xfrm>
            <a:off x="568348" y="365125"/>
            <a:ext cx="6025019" cy="597491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1232" t="9269" r="49481" b="4520"/>
          <a:stretch/>
        </p:blipFill>
        <p:spPr>
          <a:xfrm>
            <a:off x="6588210" y="182562"/>
            <a:ext cx="5136508" cy="6340040"/>
          </a:xfrm>
          <a:prstGeom prst="rect">
            <a:avLst/>
          </a:prstGeom>
        </p:spPr>
      </p:pic>
      <p:sp>
        <p:nvSpPr>
          <p:cNvPr id="6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1353312" y="6490462"/>
            <a:ext cx="10936224" cy="525837"/>
          </a:xfrm>
        </p:spPr>
        <p:txBody>
          <a:bodyPr/>
          <a:lstStyle/>
          <a:p>
            <a:r>
              <a:rPr lang="en-US" dirty="0" smtClean="0"/>
              <a:t>Data from the International Agency for Research on Cancer. IARC monographs on the evaluation of carcinogenic risk to humans, vols. 1–104. Lyon (France): IARC; 1970-2012.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60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Tabaquismo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i="1" dirty="0" err="1" smtClean="0"/>
              <a:t>Nicotiana</a:t>
            </a:r>
            <a:r>
              <a:rPr lang="es-CO" i="1" dirty="0" smtClean="0"/>
              <a:t> Rustica.</a:t>
            </a:r>
            <a:endParaRPr lang="es-CO" i="1" dirty="0"/>
          </a:p>
          <a:p>
            <a:r>
              <a:rPr lang="es-CO" dirty="0" smtClean="0"/>
              <a:t>Su uso se remonta al siglo X por Mayas y Aztecas.</a:t>
            </a:r>
          </a:p>
          <a:p>
            <a:r>
              <a:rPr lang="es-CO" i="1" dirty="0" smtClean="0"/>
              <a:t>“</a:t>
            </a:r>
            <a:r>
              <a:rPr lang="es-CO" i="1" dirty="0" err="1" smtClean="0"/>
              <a:t>Cigarett</a:t>
            </a:r>
            <a:r>
              <a:rPr lang="es-CO" i="1" dirty="0" smtClean="0"/>
              <a:t>”</a:t>
            </a:r>
            <a:r>
              <a:rPr lang="es-CO" dirty="0" smtClean="0"/>
              <a:t> fue acuñado por los </a:t>
            </a:r>
            <a:r>
              <a:rPr lang="es-CO" dirty="0" err="1" smtClean="0"/>
              <a:t>Frances</a:t>
            </a:r>
            <a:r>
              <a:rPr lang="es-CO" dirty="0" smtClean="0"/>
              <a:t>, controlaban la industria hacia 1845.</a:t>
            </a:r>
            <a:endParaRPr lang="es-CO" i="1" dirty="0"/>
          </a:p>
        </p:txBody>
      </p:sp>
      <p:pic>
        <p:nvPicPr>
          <p:cNvPr id="2052" name="Picture 4" descr="http://upload.wikimedia.org/wikipedia/commons/thumb/9/99/Mayan_priest_smoking.jpg/640px-Mayan_priest_smoki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072" y="3676654"/>
            <a:ext cx="1801304" cy="303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upload.wikimedia.org/wikipedia/commons/3/3d/La_comet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487" y="3676556"/>
            <a:ext cx="3514217" cy="3039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La merienda a orilla del Manzanar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9815" y="3679776"/>
            <a:ext cx="3252025" cy="3036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lipse 3"/>
          <p:cNvSpPr/>
          <p:nvPr/>
        </p:nvSpPr>
        <p:spPr>
          <a:xfrm>
            <a:off x="4011168" y="5669280"/>
            <a:ext cx="816864" cy="1047074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Elipse 8"/>
          <p:cNvSpPr/>
          <p:nvPr/>
        </p:nvSpPr>
        <p:spPr>
          <a:xfrm>
            <a:off x="7678301" y="5650226"/>
            <a:ext cx="816864" cy="1047074"/>
          </a:xfrm>
          <a:prstGeom prst="ellipse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2218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Tabaquismo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73024" y="1825625"/>
            <a:ext cx="11045952" cy="4351338"/>
          </a:xfrm>
        </p:spPr>
        <p:txBody>
          <a:bodyPr/>
          <a:lstStyle/>
          <a:p>
            <a:r>
              <a:rPr lang="es-CO" dirty="0" smtClean="0"/>
              <a:t>1880: James Albert Bonsack inventa la maquina fabricadora de cigarrillos.</a:t>
            </a:r>
          </a:p>
          <a:p>
            <a:r>
              <a:rPr lang="es-CO" dirty="0" smtClean="0"/>
              <a:t>Se popularizo con la WWI, se consideraba como el “</a:t>
            </a:r>
            <a:r>
              <a:rPr lang="es-CO" i="1" dirty="0" err="1" smtClean="0"/>
              <a:t>Soldier</a:t>
            </a:r>
            <a:r>
              <a:rPr lang="es-CO" i="1" dirty="0" smtClean="0"/>
              <a:t> </a:t>
            </a:r>
            <a:r>
              <a:rPr lang="es-CO" i="1" dirty="0" err="1" smtClean="0"/>
              <a:t>Smoke</a:t>
            </a:r>
            <a:r>
              <a:rPr lang="es-CO" i="1" dirty="0" smtClean="0"/>
              <a:t>”.</a:t>
            </a:r>
            <a:endParaRPr lang="es-CO" dirty="0"/>
          </a:p>
        </p:txBody>
      </p:sp>
      <p:pic>
        <p:nvPicPr>
          <p:cNvPr id="3074" name="Picture 2" descr="http://news.bbcimg.co.uk/media/images/63659000/jpg/_63659432_buckdu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24" y="3108262"/>
            <a:ext cx="2303420" cy="306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maryevanspicturelibrary.typepad.com/.a/6a017d4254a056970c019b01bbf3fd970b-800w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641" y="3108262"/>
            <a:ext cx="3075305" cy="305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envisioningtheamericandream.files.wordpress.com/2013/02/wwii-women-ads-smokin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36"/>
          <a:stretch/>
        </p:blipFill>
        <p:spPr bwMode="auto">
          <a:xfrm>
            <a:off x="6356943" y="3106128"/>
            <a:ext cx="2482257" cy="307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charliecompanydotorg.files.wordpress.com/2012/04/acrats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4197" y="3126659"/>
            <a:ext cx="2753371" cy="3050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735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Tabaquismo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3718" t="24021" r="15421" b="17768"/>
          <a:stretch/>
        </p:blipFill>
        <p:spPr>
          <a:xfrm>
            <a:off x="395978" y="1595437"/>
            <a:ext cx="11400043" cy="5262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27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Tabaquismo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49128" t="21985" r="19652" b="38029"/>
          <a:stretch/>
        </p:blipFill>
        <p:spPr>
          <a:xfrm>
            <a:off x="838200" y="2093495"/>
            <a:ext cx="4740442" cy="344103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49158" t="28808" r="18000" b="19824"/>
          <a:stretch/>
        </p:blipFill>
        <p:spPr>
          <a:xfrm>
            <a:off x="6096000" y="1612231"/>
            <a:ext cx="5005137" cy="440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Tabaquismo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/>
              <a:t>¿</a:t>
            </a:r>
            <a:r>
              <a:rPr lang="es-CO" dirty="0" smtClean="0"/>
              <a:t>Por que es Carcinogénico?.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4921" t="9219" r="11290" b="6289"/>
          <a:stretch/>
        </p:blipFill>
        <p:spPr>
          <a:xfrm>
            <a:off x="2473895" y="2371332"/>
            <a:ext cx="5862583" cy="436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71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Tabaquismo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¿Que hace que sea adictivo?.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49083" t="24075" r="13167" b="23184"/>
          <a:stretch/>
        </p:blipFill>
        <p:spPr>
          <a:xfrm>
            <a:off x="838200" y="2349500"/>
            <a:ext cx="5252128" cy="41275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/>
          <a:srcRect l="49084" t="19482" r="13500" b="10740"/>
          <a:stretch/>
        </p:blipFill>
        <p:spPr>
          <a:xfrm>
            <a:off x="6994864" y="2349500"/>
            <a:ext cx="3939836" cy="4132880"/>
          </a:xfrm>
          <a:prstGeom prst="rect">
            <a:avLst/>
          </a:prstGeom>
        </p:spPr>
      </p:pic>
      <p:sp>
        <p:nvSpPr>
          <p:cNvPr id="6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1485900" y="6356350"/>
            <a:ext cx="11023600" cy="820737"/>
          </a:xfrm>
        </p:spPr>
        <p:txBody>
          <a:bodyPr/>
          <a:lstStyle/>
          <a:p>
            <a:r>
              <a:rPr lang="en-US" dirty="0" smtClean="0"/>
              <a:t>Centers for Disease Control and Prevention. Quitting Smoking Among Adults—United States, 2001–2010. Morbidity and Mortality Weekly Report 2011;60(44):1513–19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8298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Tabaquismo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3238499"/>
            <a:ext cx="10515600" cy="2938463"/>
          </a:xfrm>
        </p:spPr>
        <p:txBody>
          <a:bodyPr/>
          <a:lstStyle/>
          <a:p>
            <a:pPr algn="just"/>
            <a:r>
              <a:rPr lang="es-CO" dirty="0" smtClean="0"/>
              <a:t>1988: ≈ 25% de las muertes eran por tabaquismo.</a:t>
            </a:r>
          </a:p>
          <a:p>
            <a:pPr algn="just"/>
            <a:endParaRPr lang="es-CO" dirty="0"/>
          </a:p>
          <a:p>
            <a:pPr algn="just"/>
            <a:r>
              <a:rPr lang="es-CO" dirty="0" smtClean="0"/>
              <a:t>Cohorte observacional de 216,917 Adultos de 35-75 años.</a:t>
            </a:r>
          </a:p>
          <a:p>
            <a:pPr algn="just"/>
            <a:r>
              <a:rPr lang="es-CO" dirty="0" smtClean="0"/>
              <a:t>Se dividió en fumadores, no fumadores y exfumadores.</a:t>
            </a:r>
          </a:p>
          <a:p>
            <a:pPr algn="just"/>
            <a:r>
              <a:rPr lang="es-CO" dirty="0" smtClean="0"/>
              <a:t>Observaron desenlaces como muerte por Cáncer de pulmón, otras neoplasias, enfermedad Vascular y Pulmonar.</a:t>
            </a:r>
          </a:p>
          <a:p>
            <a:pPr algn="just"/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1417" t="16664" r="26667" b="32926"/>
          <a:stretch/>
        </p:blipFill>
        <p:spPr>
          <a:xfrm>
            <a:off x="2482850" y="203200"/>
            <a:ext cx="6572250" cy="3009900"/>
          </a:xfrm>
          <a:prstGeom prst="rect">
            <a:avLst/>
          </a:prstGeom>
        </p:spPr>
      </p:pic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400954"/>
            <a:ext cx="12192000" cy="501650"/>
          </a:xfrm>
        </p:spPr>
        <p:txBody>
          <a:bodyPr/>
          <a:lstStyle/>
          <a:p>
            <a:r>
              <a:rPr lang="en-US" dirty="0" err="1" smtClean="0"/>
              <a:t>Jha</a:t>
            </a:r>
            <a:r>
              <a:rPr lang="en-US" dirty="0" smtClean="0"/>
              <a:t> P, </a:t>
            </a:r>
            <a:r>
              <a:rPr lang="en-US" dirty="0" err="1" smtClean="0"/>
              <a:t>Ramasundarahettige</a:t>
            </a:r>
            <a:r>
              <a:rPr lang="en-US" dirty="0" smtClean="0"/>
              <a:t> C, Landsman V, </a:t>
            </a:r>
            <a:r>
              <a:rPr lang="en-US" dirty="0" err="1" smtClean="0"/>
              <a:t>Rostron</a:t>
            </a:r>
            <a:r>
              <a:rPr lang="en-US" dirty="0" smtClean="0"/>
              <a:t> B, Thun M, Anderson RN, et al. 21st-century hazards of smoking and benefits of cessation in the United States. N </a:t>
            </a:r>
            <a:r>
              <a:rPr lang="en-US" dirty="0" err="1" smtClean="0"/>
              <a:t>Engl</a:t>
            </a:r>
            <a:r>
              <a:rPr lang="en-US" dirty="0" smtClean="0"/>
              <a:t> J Med [Internet]. 2013 Jan 24;368(4):341–50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39305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3000" t="16074" r="6418" b="19333"/>
          <a:stretch/>
        </p:blipFill>
        <p:spPr>
          <a:xfrm>
            <a:off x="425590" y="906463"/>
            <a:ext cx="11340819" cy="5113337"/>
          </a:xfrm>
          <a:prstGeom prst="rect">
            <a:avLst/>
          </a:prstGeom>
        </p:spPr>
      </p:pic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400954"/>
            <a:ext cx="12192000" cy="501650"/>
          </a:xfrm>
        </p:spPr>
        <p:txBody>
          <a:bodyPr/>
          <a:lstStyle/>
          <a:p>
            <a:r>
              <a:rPr lang="en-US" dirty="0" err="1" smtClean="0"/>
              <a:t>Jha</a:t>
            </a:r>
            <a:r>
              <a:rPr lang="en-US" dirty="0" smtClean="0"/>
              <a:t> P, </a:t>
            </a:r>
            <a:r>
              <a:rPr lang="en-US" dirty="0" err="1" smtClean="0"/>
              <a:t>Ramasundarahettige</a:t>
            </a:r>
            <a:r>
              <a:rPr lang="en-US" dirty="0" smtClean="0"/>
              <a:t> C, Landsman V, </a:t>
            </a:r>
            <a:r>
              <a:rPr lang="en-US" dirty="0" err="1" smtClean="0"/>
              <a:t>Rostron</a:t>
            </a:r>
            <a:r>
              <a:rPr lang="en-US" dirty="0" smtClean="0"/>
              <a:t> B, Thun M, Anderson RN, et al. 21st-century hazards of smoking and benefits of cessation in the United States. N </a:t>
            </a:r>
            <a:r>
              <a:rPr lang="en-US" dirty="0" err="1" smtClean="0"/>
              <a:t>Engl</a:t>
            </a:r>
            <a:r>
              <a:rPr lang="en-US" dirty="0" smtClean="0"/>
              <a:t> J Med [Internet]. 2013 Jan 24;368(4):341–50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5531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0058" y="293415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"Chances rule men, and not men chances."</a:t>
            </a:r>
            <a:br>
              <a:rPr lang="en-US" dirty="0"/>
            </a:br>
            <a:r>
              <a:rPr lang="es-CO" dirty="0"/>
              <a:t>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6966858" y="3882688"/>
            <a:ext cx="6096000" cy="7540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500" dirty="0"/>
              <a:t>-</a:t>
            </a:r>
            <a:r>
              <a:rPr lang="es-CO" sz="2500" dirty="0" err="1"/>
              <a:t>Herodotus</a:t>
            </a:r>
            <a:r>
              <a:rPr lang="es-CO" sz="2500" dirty="0"/>
              <a:t>, </a:t>
            </a:r>
            <a:r>
              <a:rPr lang="es-CO" sz="2500" i="1" dirty="0" err="1"/>
              <a:t>History</a:t>
            </a:r>
            <a:r>
              <a:rPr lang="es-CO" sz="2500" dirty="0"/>
              <a:t>, VII, 49.</a:t>
            </a: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7053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6417" t="12519" r="27167" b="15185"/>
          <a:stretch/>
        </p:blipFill>
        <p:spPr>
          <a:xfrm>
            <a:off x="2145059" y="0"/>
            <a:ext cx="7306007" cy="6400954"/>
          </a:xfrm>
          <a:prstGeom prst="rect">
            <a:avLst/>
          </a:prstGeom>
        </p:spPr>
      </p:pic>
      <p:sp>
        <p:nvSpPr>
          <p:cNvPr id="5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445558"/>
            <a:ext cx="12192000" cy="501650"/>
          </a:xfrm>
        </p:spPr>
        <p:txBody>
          <a:bodyPr/>
          <a:lstStyle/>
          <a:p>
            <a:r>
              <a:rPr lang="en-US" dirty="0" err="1" smtClean="0"/>
              <a:t>Jha</a:t>
            </a:r>
            <a:r>
              <a:rPr lang="en-US" dirty="0" smtClean="0"/>
              <a:t> P, </a:t>
            </a:r>
            <a:r>
              <a:rPr lang="en-US" dirty="0" err="1" smtClean="0"/>
              <a:t>Ramasundarahettige</a:t>
            </a:r>
            <a:r>
              <a:rPr lang="en-US" dirty="0" smtClean="0"/>
              <a:t> C, Landsman V, </a:t>
            </a:r>
            <a:r>
              <a:rPr lang="en-US" dirty="0" err="1" smtClean="0"/>
              <a:t>Rostron</a:t>
            </a:r>
            <a:r>
              <a:rPr lang="en-US" dirty="0" smtClean="0"/>
              <a:t> B, Thun M, Anderson RN, et al. 21st-century hazards of smoking and benefits of cessation in the United States. N </a:t>
            </a:r>
            <a:r>
              <a:rPr lang="en-US" dirty="0" err="1" smtClean="0"/>
              <a:t>Engl</a:t>
            </a:r>
            <a:r>
              <a:rPr lang="en-US" dirty="0" smtClean="0"/>
              <a:t> J Med [Internet]. 2013 Jan 24;368(4):341–50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7935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7834" t="28371" r="32167" b="15037"/>
          <a:stretch/>
        </p:blipFill>
        <p:spPr>
          <a:xfrm>
            <a:off x="0" y="1281906"/>
            <a:ext cx="6484231" cy="412829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48666" t="20083" r="12500" b="27185"/>
          <a:stretch/>
        </p:blipFill>
        <p:spPr>
          <a:xfrm>
            <a:off x="6522167" y="1181100"/>
            <a:ext cx="5669833" cy="4330700"/>
          </a:xfrm>
          <a:prstGeom prst="rect">
            <a:avLst/>
          </a:prstGeom>
        </p:spPr>
      </p:pic>
      <p:sp>
        <p:nvSpPr>
          <p:cNvPr id="7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0" y="6400954"/>
            <a:ext cx="12192000" cy="501650"/>
          </a:xfrm>
        </p:spPr>
        <p:txBody>
          <a:bodyPr/>
          <a:lstStyle/>
          <a:p>
            <a:r>
              <a:rPr lang="en-US" dirty="0" err="1" smtClean="0"/>
              <a:t>Jha</a:t>
            </a:r>
            <a:r>
              <a:rPr lang="en-US" dirty="0" smtClean="0"/>
              <a:t> P, </a:t>
            </a:r>
            <a:r>
              <a:rPr lang="en-US" dirty="0" err="1" smtClean="0"/>
              <a:t>Ramasundarahettige</a:t>
            </a:r>
            <a:r>
              <a:rPr lang="en-US" dirty="0" smtClean="0"/>
              <a:t> C, Landsman V, </a:t>
            </a:r>
            <a:r>
              <a:rPr lang="en-US" dirty="0" err="1" smtClean="0"/>
              <a:t>Rostron</a:t>
            </a:r>
            <a:r>
              <a:rPr lang="en-US" dirty="0" smtClean="0"/>
              <a:t> B, Thun M, Anderson RN, et al. 21st-century hazards of smoking and benefits of cessation in the United States. N </a:t>
            </a:r>
            <a:r>
              <a:rPr lang="en-US" dirty="0" err="1" smtClean="0"/>
              <a:t>Engl</a:t>
            </a:r>
            <a:r>
              <a:rPr lang="en-US" dirty="0" smtClean="0"/>
              <a:t> J Med [Internet]. 2013 Jan 24;368(4):341–50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278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Tabaquismo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CO" b="1" u="sng" dirty="0"/>
              <a:t>¿</a:t>
            </a:r>
            <a:r>
              <a:rPr lang="es-CO" b="1" u="sng" dirty="0" smtClean="0"/>
              <a:t>Que podemos hacer?</a:t>
            </a:r>
          </a:p>
          <a:p>
            <a:endParaRPr lang="es-CO" dirty="0"/>
          </a:p>
          <a:p>
            <a:pPr marL="514350" indent="-514350">
              <a:buFont typeface="+mj-lt"/>
              <a:buAutoNum type="arabicPeriod"/>
            </a:pPr>
            <a:r>
              <a:rPr lang="es-CO" dirty="0" smtClean="0"/>
              <a:t>Identificar el problema</a:t>
            </a:r>
          </a:p>
          <a:p>
            <a:pPr lvl="1"/>
            <a:r>
              <a:rPr lang="es-CO" dirty="0" smtClean="0"/>
              <a:t>5 </a:t>
            </a:r>
            <a:r>
              <a:rPr lang="es-CO" dirty="0" err="1" smtClean="0"/>
              <a:t>A´s</a:t>
            </a:r>
            <a:r>
              <a:rPr lang="es-CO" dirty="0" smtClean="0"/>
              <a:t> </a:t>
            </a:r>
            <a:r>
              <a:rPr lang="es-CO" dirty="0" err="1" smtClean="0"/>
              <a:t>Assesment</a:t>
            </a:r>
            <a:r>
              <a:rPr lang="es-CO" dirty="0" smtClean="0"/>
              <a:t> </a:t>
            </a:r>
            <a:r>
              <a:rPr lang="es-CO" dirty="0" err="1" smtClean="0"/>
              <a:t>tool</a:t>
            </a:r>
            <a:r>
              <a:rPr lang="es-CO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es-CO" dirty="0"/>
          </a:p>
          <a:p>
            <a:pPr marL="514350" indent="-514350">
              <a:buFont typeface="+mj-lt"/>
              <a:buAutoNum type="arabicPeriod"/>
            </a:pPr>
            <a:r>
              <a:rPr lang="es-CO" dirty="0" smtClean="0"/>
              <a:t>Como </a:t>
            </a:r>
            <a:r>
              <a:rPr lang="es-CO" dirty="0" err="1" smtClean="0"/>
              <a:t>intervernir</a:t>
            </a:r>
            <a:r>
              <a:rPr lang="es-CO" dirty="0" smtClean="0"/>
              <a:t>.</a:t>
            </a:r>
          </a:p>
          <a:p>
            <a:pPr lvl="1"/>
            <a:r>
              <a:rPr lang="es-CO" dirty="0" smtClean="0"/>
              <a:t>Terapia de Remplazo con Nicotina.</a:t>
            </a:r>
          </a:p>
          <a:p>
            <a:pPr lvl="1"/>
            <a:r>
              <a:rPr lang="es-CO" dirty="0" smtClean="0"/>
              <a:t>Bupropion XR.</a:t>
            </a:r>
          </a:p>
          <a:p>
            <a:pPr lvl="1"/>
            <a:r>
              <a:rPr lang="es-CO" dirty="0" err="1" smtClean="0"/>
              <a:t>Vareniclina</a:t>
            </a:r>
            <a:r>
              <a:rPr lang="es-CO" dirty="0" smtClean="0"/>
              <a:t>.</a:t>
            </a:r>
          </a:p>
          <a:p>
            <a:pPr lvl="1"/>
            <a:r>
              <a:rPr lang="es-CO" dirty="0" err="1" smtClean="0"/>
              <a:t>Citisina</a:t>
            </a:r>
            <a:r>
              <a:rPr lang="es-CO" dirty="0" smtClean="0"/>
              <a:t>.</a:t>
            </a:r>
          </a:p>
          <a:p>
            <a:pPr lvl="1"/>
            <a:r>
              <a:rPr lang="es-CO" dirty="0" smtClean="0"/>
              <a:t>Terapia de acompañamiento no farmacológico.</a:t>
            </a:r>
            <a:endParaRPr lang="es-CO" dirty="0"/>
          </a:p>
        </p:txBody>
      </p:sp>
      <p:pic>
        <p:nvPicPr>
          <p:cNvPr id="4098" name="Picture 2" descr="https://jeffreysterlingmd.files.wordpress.com/2013/09/smoking-cessation-a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725" y="1027906"/>
            <a:ext cx="3267075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1485900" y="6356350"/>
            <a:ext cx="11023600" cy="820737"/>
          </a:xfrm>
        </p:spPr>
        <p:txBody>
          <a:bodyPr/>
          <a:lstStyle/>
          <a:p>
            <a:r>
              <a:rPr lang="en-US" dirty="0" smtClean="0"/>
              <a:t>Centers for Disease Control and Prevention. Quitting Smoking Among Adults—United States, 2001–2010. Morbidity and Mortality Weekly Report 2011;60(44):1513–19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42061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2947987"/>
            <a:ext cx="10515600" cy="3757613"/>
          </a:xfrm>
        </p:spPr>
        <p:txBody>
          <a:bodyPr>
            <a:normAutofit fontScale="92500" lnSpcReduction="10000"/>
          </a:bodyPr>
          <a:lstStyle/>
          <a:p>
            <a:r>
              <a:rPr lang="es-CO" dirty="0" smtClean="0"/>
              <a:t>Agonista Parcial de receptores </a:t>
            </a:r>
            <a:r>
              <a:rPr lang="el-GR" dirty="0" smtClean="0"/>
              <a:t>α</a:t>
            </a:r>
            <a:r>
              <a:rPr lang="es-CO" dirty="0"/>
              <a:t>4</a:t>
            </a:r>
            <a:r>
              <a:rPr lang="el-GR" dirty="0" smtClean="0"/>
              <a:t>β</a:t>
            </a:r>
            <a:r>
              <a:rPr lang="es-CO" dirty="0" smtClean="0"/>
              <a:t>2.</a:t>
            </a:r>
          </a:p>
          <a:p>
            <a:r>
              <a:rPr lang="es-CO" dirty="0" smtClean="0"/>
              <a:t>Superior a NRT en la &gt;</a:t>
            </a:r>
            <a:r>
              <a:rPr lang="es-CO" dirty="0" err="1" smtClean="0"/>
              <a:t>ria</a:t>
            </a:r>
            <a:r>
              <a:rPr lang="es-CO" dirty="0" smtClean="0"/>
              <a:t> de estudios, equivalente o superior a Bupropion XR.</a:t>
            </a:r>
          </a:p>
          <a:p>
            <a:r>
              <a:rPr lang="es-CO" dirty="0" smtClean="0"/>
              <a:t>Contraindicado en paciente con síntomas/enfermedad psiquiátrica.</a:t>
            </a:r>
          </a:p>
          <a:p>
            <a:endParaRPr lang="es-CO" dirty="0" smtClean="0"/>
          </a:p>
          <a:p>
            <a:r>
              <a:rPr lang="es-CO" dirty="0" smtClean="0"/>
              <a:t>Relativamente seguro:</a:t>
            </a:r>
          </a:p>
          <a:p>
            <a:pPr lvl="1"/>
            <a:r>
              <a:rPr lang="es-CO" dirty="0" smtClean="0"/>
              <a:t>Nauseas: 33,8%</a:t>
            </a:r>
          </a:p>
          <a:p>
            <a:pPr lvl="1"/>
            <a:r>
              <a:rPr lang="es-CO" dirty="0" smtClean="0"/>
              <a:t>Insomnio: 22,0%</a:t>
            </a:r>
          </a:p>
          <a:p>
            <a:pPr lvl="1"/>
            <a:r>
              <a:rPr lang="es-CO" dirty="0" smtClean="0"/>
              <a:t>Sueños Anormales: 14,4% </a:t>
            </a:r>
          </a:p>
          <a:p>
            <a:endParaRPr lang="es-CO" dirty="0" smtClean="0"/>
          </a:p>
          <a:p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1167" t="11185" r="10084" b="53852"/>
          <a:stretch/>
        </p:blipFill>
        <p:spPr>
          <a:xfrm>
            <a:off x="1784350" y="-49212"/>
            <a:ext cx="8953500" cy="2997200"/>
          </a:xfrm>
          <a:prstGeom prst="rect">
            <a:avLst/>
          </a:prstGeom>
        </p:spPr>
      </p:pic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9432073" cy="769279"/>
          </a:xfrm>
        </p:spPr>
        <p:txBody>
          <a:bodyPr/>
          <a:lstStyle/>
          <a:p>
            <a:r>
              <a:rPr lang="es-CO" dirty="0" err="1" smtClean="0"/>
              <a:t>Hays</a:t>
            </a:r>
            <a:r>
              <a:rPr lang="es-CO" dirty="0" smtClean="0"/>
              <a:t> JT, </a:t>
            </a:r>
            <a:r>
              <a:rPr lang="es-CO" dirty="0" err="1" smtClean="0"/>
              <a:t>Ebbert</a:t>
            </a:r>
            <a:r>
              <a:rPr lang="es-CO" dirty="0" smtClean="0"/>
              <a:t> JO. </a:t>
            </a:r>
            <a:r>
              <a:rPr lang="es-CO" dirty="0" err="1" smtClean="0"/>
              <a:t>Varenicline</a:t>
            </a:r>
            <a:r>
              <a:rPr lang="es-CO" dirty="0" smtClean="0"/>
              <a:t> </a:t>
            </a:r>
            <a:r>
              <a:rPr lang="es-CO" dirty="0" err="1" smtClean="0"/>
              <a:t>for</a:t>
            </a:r>
            <a:r>
              <a:rPr lang="es-CO" dirty="0" smtClean="0"/>
              <a:t> </a:t>
            </a:r>
            <a:r>
              <a:rPr lang="es-CO" dirty="0" err="1" smtClean="0"/>
              <a:t>tobacco</a:t>
            </a:r>
            <a:r>
              <a:rPr lang="es-CO" dirty="0" smtClean="0"/>
              <a:t> </a:t>
            </a:r>
            <a:r>
              <a:rPr lang="es-CO" dirty="0" err="1" smtClean="0"/>
              <a:t>dependence</a:t>
            </a:r>
            <a:r>
              <a:rPr lang="es-CO" dirty="0" smtClean="0"/>
              <a:t>. N </a:t>
            </a:r>
            <a:r>
              <a:rPr lang="es-CO" dirty="0" err="1" smtClean="0"/>
              <a:t>Engl</a:t>
            </a:r>
            <a:r>
              <a:rPr lang="es-CO" dirty="0" smtClean="0"/>
              <a:t> J </a:t>
            </a:r>
            <a:r>
              <a:rPr lang="es-CO" dirty="0" err="1" smtClean="0"/>
              <a:t>Med</a:t>
            </a:r>
            <a:r>
              <a:rPr lang="es-CO" dirty="0" smtClean="0"/>
              <a:t> [Internet]. 2008 Nov 6;359(19):2018–24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8291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Tabaquismo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Debe iniciarse 7 días antes del “</a:t>
            </a:r>
            <a:r>
              <a:rPr lang="es-CO" dirty="0" err="1" smtClean="0"/>
              <a:t>Quitting</a:t>
            </a:r>
            <a:r>
              <a:rPr lang="es-CO" dirty="0" smtClean="0"/>
              <a:t> Day”.</a:t>
            </a:r>
          </a:p>
          <a:p>
            <a:r>
              <a:rPr lang="es-CO" dirty="0" smtClean="0"/>
              <a:t>Evidencia de uso hasta 6 meses.</a:t>
            </a:r>
            <a:endParaRPr lang="es-CO" dirty="0"/>
          </a:p>
        </p:txBody>
      </p:sp>
      <p:pic>
        <p:nvPicPr>
          <p:cNvPr id="5122" name="Picture 2" descr="https://www.medexpress.co.uk/javax.faces.resource/xchampix-dosage.gif.xhtml,qln=img.pagespeed.ic.rtC3xqNd2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687" y="2944811"/>
            <a:ext cx="6016625" cy="3756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41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 smtClean="0"/>
              <a:t>Pero…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35641" t="31185" r="13725" b="21704"/>
          <a:stretch/>
        </p:blipFill>
        <p:spPr>
          <a:xfrm>
            <a:off x="101600" y="1587500"/>
            <a:ext cx="5969570" cy="31242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35083" t="32519" r="13667" b="18740"/>
          <a:stretch/>
        </p:blipFill>
        <p:spPr>
          <a:xfrm>
            <a:off x="5588000" y="3227431"/>
            <a:ext cx="5765800" cy="308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78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Tabaquismo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3500" t="9667" r="16031" b="12333"/>
          <a:stretch/>
        </p:blipFill>
        <p:spPr>
          <a:xfrm>
            <a:off x="1996678" y="480591"/>
            <a:ext cx="8198644" cy="594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8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Asbesto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/>
          <a:lstStyle/>
          <a:p>
            <a:r>
              <a:rPr lang="es-CO" dirty="0" smtClean="0"/>
              <a:t>Fibra aislante usada ampliamente durante los 30´s – 50´s.</a:t>
            </a:r>
          </a:p>
          <a:p>
            <a:r>
              <a:rPr lang="es-CO" dirty="0" smtClean="0"/>
              <a:t>Se comenzó a ver una alarmante cantidad de Ca de Pulmón en trabajadores de los muelles. Sinergismo con Tabaquismo.</a:t>
            </a:r>
            <a:endParaRPr lang="es-CO" dirty="0"/>
          </a:p>
          <a:p>
            <a:r>
              <a:rPr lang="es-CO" dirty="0" smtClean="0"/>
              <a:t>Asociación con Mesotelioma no llegaría hasta 1960.</a:t>
            </a:r>
          </a:p>
          <a:p>
            <a:endParaRPr lang="es-CO" dirty="0" smtClean="0"/>
          </a:p>
          <a:p>
            <a:endParaRPr lang="es-CO" dirty="0"/>
          </a:p>
        </p:txBody>
      </p:sp>
      <p:pic>
        <p:nvPicPr>
          <p:cNvPr id="4" name="Picture 2" descr="http://asbestosnewsdaily.com/texts/1-Asbestosis_Asbestos_Cancer_page_files/image0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693584"/>
            <a:ext cx="4286250" cy="284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i4.dailyrecord.co.uk/incoming/article920111.ece/alternates/s615/shipbuilding-7577370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351" y="3693584"/>
            <a:ext cx="4289425" cy="285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hop-law.com/wp-content/uploads/2014/08/iStock_000010163591Smal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378" y="3693584"/>
            <a:ext cx="2140022" cy="285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50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Asbesto</a:t>
            </a:r>
            <a:endParaRPr lang="es-CO" dirty="0"/>
          </a:p>
        </p:txBody>
      </p:sp>
      <p:pic>
        <p:nvPicPr>
          <p:cNvPr id="5" name="Picture 4" descr="http://regional-pathology.com/images/mesothelio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675" y="3740403"/>
            <a:ext cx="3809575" cy="284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arcador de contenido 3"/>
          <p:cNvSpPr>
            <a:spLocks noGrp="1"/>
          </p:cNvSpPr>
          <p:nvPr>
            <p:ph idx="1"/>
          </p:nvPr>
        </p:nvSpPr>
        <p:spPr>
          <a:xfrm>
            <a:off x="838200" y="1471961"/>
            <a:ext cx="10515600" cy="4705002"/>
          </a:xfrm>
        </p:spPr>
        <p:txBody>
          <a:bodyPr/>
          <a:lstStyle/>
          <a:p>
            <a:r>
              <a:rPr lang="es-CO" dirty="0" smtClean="0"/>
              <a:t>Inflamación crónica lleva a fibrosis, carcinogénesis y otros cambios.</a:t>
            </a:r>
          </a:p>
          <a:p>
            <a:r>
              <a:rPr lang="es-CO" dirty="0" err="1" smtClean="0"/>
              <a:t>Cancer</a:t>
            </a:r>
            <a:r>
              <a:rPr lang="es-CO" dirty="0" smtClean="0"/>
              <a:t> de pulmón y asbesto: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CO" dirty="0" smtClean="0"/>
              <a:t>Tasa de mortalidad corregida para edad exposición a Asbestos: 5,2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CO" dirty="0"/>
              <a:t>Tasa de mortalidad corregida para edad exposición a </a:t>
            </a:r>
            <a:r>
              <a:rPr lang="es-CO" dirty="0" smtClean="0"/>
              <a:t>Tabaco: 10,4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CO" dirty="0"/>
              <a:t>Tasa de mortalidad corregida para edad exposición a </a:t>
            </a:r>
            <a:r>
              <a:rPr lang="es-CO" dirty="0" smtClean="0"/>
              <a:t>ambos: </a:t>
            </a:r>
            <a:r>
              <a:rPr lang="es-CO" b="1" u="sng" dirty="0" smtClean="0"/>
              <a:t>53,2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s-CO" dirty="0" smtClean="0"/>
          </a:p>
        </p:txBody>
      </p:sp>
      <p:pic>
        <p:nvPicPr>
          <p:cNvPr id="7174" name="Picture 6" descr="http://upload.wikimedia.org/wikipedia/commons/3/3f/Asbestosis_high_ma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6498" y="3740403"/>
            <a:ext cx="4269900" cy="284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17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Obesidad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6146" name="Picture 2" descr="http://www.geekalerts.com/u/Giant-Microbes-Fat-Cell-Adipocyte-Plush-To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075" y="2181622"/>
            <a:ext cx="3539863" cy="3639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mage.giantmicrobes.com/media/catalog/product/p/r/prostate-canc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7061" y="1825625"/>
            <a:ext cx="4923307" cy="4226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5683066" y="2967335"/>
            <a:ext cx="8258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¿?</a:t>
            </a:r>
            <a:endParaRPr lang="es-E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969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Introducción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i="1" dirty="0" err="1" smtClean="0"/>
              <a:t>Carcinogeno</a:t>
            </a:r>
            <a:r>
              <a:rPr lang="es-CO" i="1" dirty="0" smtClean="0"/>
              <a:t> – </a:t>
            </a:r>
            <a:r>
              <a:rPr lang="es-CO" dirty="0" smtClean="0"/>
              <a:t>“Creador de Carcinomas”.</a:t>
            </a:r>
          </a:p>
          <a:p>
            <a:endParaRPr lang="es-CO" dirty="0"/>
          </a:p>
          <a:p>
            <a:endParaRPr lang="es-CO" dirty="0" smtClean="0"/>
          </a:p>
          <a:p>
            <a:endParaRPr lang="es-CO" i="1" dirty="0"/>
          </a:p>
        </p:txBody>
      </p:sp>
      <p:pic>
        <p:nvPicPr>
          <p:cNvPr id="1026" name="Picture 2" descr="http://www.columbia.edu/cu/biology/courses/w2501/Histopictures/lun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54"/>
          <a:stretch/>
        </p:blipFill>
        <p:spPr bwMode="auto">
          <a:xfrm>
            <a:off x="313025" y="2854694"/>
            <a:ext cx="5153293" cy="292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lecha derecha 4"/>
          <p:cNvSpPr/>
          <p:nvPr/>
        </p:nvSpPr>
        <p:spPr>
          <a:xfrm>
            <a:off x="5517573" y="4063640"/>
            <a:ext cx="1465118" cy="5499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028" name="Picture 4" descr="http://womansgirls.com/wp-content/uploads/2013/12/adenocarcinoma-lung-histolog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375" y="2854694"/>
            <a:ext cx="4668397" cy="2922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/>
          <p:cNvSpPr/>
          <p:nvPr/>
        </p:nvSpPr>
        <p:spPr>
          <a:xfrm>
            <a:off x="5881255" y="4613563"/>
            <a:ext cx="72736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?</a:t>
            </a:r>
            <a:endParaRPr lang="es-ES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8554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Obesidad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461368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Flecha izquierda 4"/>
          <p:cNvSpPr/>
          <p:nvPr/>
        </p:nvSpPr>
        <p:spPr>
          <a:xfrm>
            <a:off x="2843561" y="2397512"/>
            <a:ext cx="1148576" cy="59101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redondeado 5"/>
          <p:cNvSpPr/>
          <p:nvPr/>
        </p:nvSpPr>
        <p:spPr>
          <a:xfrm>
            <a:off x="838200" y="1957038"/>
            <a:ext cx="1672684" cy="14719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/>
              <a:t>M1 </a:t>
            </a:r>
            <a:r>
              <a:rPr lang="es-CO" dirty="0" smtClean="0">
                <a:sym typeface="Wingdings" panose="05000000000000000000" pitchFamily="2" charset="2"/>
              </a:rPr>
              <a:t> M2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 TNF</a:t>
            </a:r>
            <a:r>
              <a:rPr lang="el-GR" dirty="0" smtClean="0">
                <a:sym typeface="Wingdings" panose="05000000000000000000" pitchFamily="2" charset="2"/>
              </a:rPr>
              <a:t>α</a:t>
            </a:r>
            <a:endParaRPr lang="es-CO" dirty="0" smtClean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 NF</a:t>
            </a:r>
            <a:r>
              <a:rPr lang="el-GR" dirty="0" smtClean="0">
                <a:sym typeface="Wingdings" panose="05000000000000000000" pitchFamily="2" charset="2"/>
              </a:rPr>
              <a:t>κβ</a:t>
            </a:r>
            <a:endParaRPr lang="es-CO" dirty="0" smtClean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 MCP-1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 IL-6</a:t>
            </a:r>
            <a:endParaRPr lang="es-CO" dirty="0"/>
          </a:p>
        </p:txBody>
      </p:sp>
      <p:sp>
        <p:nvSpPr>
          <p:cNvPr id="9" name="Flecha izquierda 8"/>
          <p:cNvSpPr/>
          <p:nvPr/>
        </p:nvSpPr>
        <p:spPr>
          <a:xfrm>
            <a:off x="2862147" y="4557132"/>
            <a:ext cx="1148576" cy="59101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redondeado 9"/>
          <p:cNvSpPr/>
          <p:nvPr/>
        </p:nvSpPr>
        <p:spPr>
          <a:xfrm>
            <a:off x="838200" y="4172413"/>
            <a:ext cx="1927302" cy="14719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 </a:t>
            </a:r>
            <a:r>
              <a:rPr lang="es-CO" dirty="0" err="1" smtClean="0">
                <a:sym typeface="Wingdings" panose="05000000000000000000" pitchFamily="2" charset="2"/>
              </a:rPr>
              <a:t>Aromatasa</a:t>
            </a:r>
            <a:endParaRPr lang="es-CO" dirty="0" smtClean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 Conversión Testosterona  Estradiol.</a:t>
            </a:r>
          </a:p>
        </p:txBody>
      </p:sp>
      <p:sp>
        <p:nvSpPr>
          <p:cNvPr id="13" name="Rectángulo redondeado 12"/>
          <p:cNvSpPr/>
          <p:nvPr/>
        </p:nvSpPr>
        <p:spPr>
          <a:xfrm>
            <a:off x="9889259" y="1957038"/>
            <a:ext cx="2208955" cy="14719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 Insulina.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 FFA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↓ Adiponectina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↓ IGFBP-1/2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 IGF-1</a:t>
            </a:r>
            <a:endParaRPr lang="es-CO" dirty="0"/>
          </a:p>
        </p:txBody>
      </p:sp>
      <p:sp>
        <p:nvSpPr>
          <p:cNvPr id="14" name="Flecha izquierda 13"/>
          <p:cNvSpPr/>
          <p:nvPr/>
        </p:nvSpPr>
        <p:spPr>
          <a:xfrm flipH="1">
            <a:off x="8207297" y="2393798"/>
            <a:ext cx="1349297" cy="59101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Flecha izquierda 14"/>
          <p:cNvSpPr/>
          <p:nvPr/>
        </p:nvSpPr>
        <p:spPr>
          <a:xfrm flipH="1">
            <a:off x="8207296" y="4557131"/>
            <a:ext cx="1349297" cy="59101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Rectángulo redondeado 15"/>
          <p:cNvSpPr/>
          <p:nvPr/>
        </p:nvSpPr>
        <p:spPr>
          <a:xfrm>
            <a:off x="9762879" y="4172413"/>
            <a:ext cx="1975637" cy="14719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 HIF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 FFA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/>
              <a:t>M1 </a:t>
            </a:r>
            <a:r>
              <a:rPr lang="es-CO" dirty="0">
                <a:sym typeface="Wingdings" panose="05000000000000000000" pitchFamily="2" charset="2"/>
              </a:rPr>
              <a:t> </a:t>
            </a:r>
            <a:r>
              <a:rPr lang="es-CO" dirty="0" smtClean="0">
                <a:sym typeface="Wingdings" panose="05000000000000000000" pitchFamily="2" charset="2"/>
              </a:rPr>
              <a:t>M2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>
                <a:sym typeface="Wingdings" panose="05000000000000000000" pitchFamily="2" charset="2"/>
              </a:rPr>
              <a:t>↑Inflamación</a:t>
            </a:r>
            <a:endParaRPr lang="es-CO" dirty="0">
              <a:sym typeface="Wingdings" panose="05000000000000000000" pitchFamily="2" charset="2"/>
            </a:endParaRPr>
          </a:p>
        </p:txBody>
      </p:sp>
      <p:sp>
        <p:nvSpPr>
          <p:cNvPr id="17" name="Marcador de pie de página 16"/>
          <p:cNvSpPr>
            <a:spLocks noGrp="1"/>
          </p:cNvSpPr>
          <p:nvPr>
            <p:ph type="ftr" sz="quarter" idx="11"/>
          </p:nvPr>
        </p:nvSpPr>
        <p:spPr>
          <a:xfrm>
            <a:off x="1014045" y="6497026"/>
            <a:ext cx="11353800" cy="501650"/>
          </a:xfrm>
        </p:spPr>
        <p:txBody>
          <a:bodyPr/>
          <a:lstStyle/>
          <a:p>
            <a:r>
              <a:rPr lang="es-CO" dirty="0" smtClean="0"/>
              <a:t>Pérez-Hernández AI, Catalán V, Gómez-</a:t>
            </a:r>
            <a:r>
              <a:rPr lang="es-CO" dirty="0" err="1" smtClean="0"/>
              <a:t>Ambrosi</a:t>
            </a:r>
            <a:r>
              <a:rPr lang="es-CO" dirty="0" smtClean="0"/>
              <a:t> J, Rodríguez A, </a:t>
            </a:r>
            <a:r>
              <a:rPr lang="es-CO" dirty="0" err="1" smtClean="0"/>
              <a:t>Frühbeck</a:t>
            </a:r>
            <a:r>
              <a:rPr lang="es-CO" dirty="0" smtClean="0"/>
              <a:t> G. </a:t>
            </a:r>
            <a:r>
              <a:rPr lang="es-CO" dirty="0" err="1" smtClean="0"/>
              <a:t>Mechanisms</a:t>
            </a:r>
            <a:r>
              <a:rPr lang="es-CO" dirty="0" smtClean="0"/>
              <a:t> </a:t>
            </a:r>
            <a:r>
              <a:rPr lang="es-CO" dirty="0" err="1" smtClean="0"/>
              <a:t>linking</a:t>
            </a:r>
            <a:r>
              <a:rPr lang="es-CO" dirty="0" smtClean="0"/>
              <a:t> </a:t>
            </a:r>
            <a:r>
              <a:rPr lang="es-CO" dirty="0" err="1" smtClean="0"/>
              <a:t>excess</a:t>
            </a:r>
            <a:r>
              <a:rPr lang="es-CO" dirty="0" smtClean="0"/>
              <a:t> </a:t>
            </a:r>
            <a:r>
              <a:rPr lang="es-CO" dirty="0" err="1" smtClean="0"/>
              <a:t>adiposity</a:t>
            </a:r>
            <a:r>
              <a:rPr lang="es-CO" dirty="0" smtClean="0"/>
              <a:t> and </a:t>
            </a:r>
            <a:r>
              <a:rPr lang="es-CO" dirty="0" err="1" smtClean="0"/>
              <a:t>carcinogenesis</a:t>
            </a:r>
            <a:r>
              <a:rPr lang="es-CO" dirty="0" smtClean="0"/>
              <a:t> </a:t>
            </a:r>
            <a:r>
              <a:rPr lang="es-CO" dirty="0" err="1" smtClean="0"/>
              <a:t>promotion</a:t>
            </a:r>
            <a:r>
              <a:rPr lang="es-CO" dirty="0" smtClean="0"/>
              <a:t>. </a:t>
            </a:r>
            <a:r>
              <a:rPr lang="es-CO" dirty="0" err="1" smtClean="0"/>
              <a:t>Frontiers</a:t>
            </a:r>
            <a:r>
              <a:rPr lang="es-CO" dirty="0" smtClean="0"/>
              <a:t> in </a:t>
            </a:r>
            <a:r>
              <a:rPr lang="es-CO" dirty="0" err="1" smtClean="0"/>
              <a:t>Endocrinology</a:t>
            </a:r>
            <a:r>
              <a:rPr lang="es-CO" dirty="0" smtClean="0"/>
              <a:t>. 2014.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7360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pie de página 16"/>
          <p:cNvSpPr>
            <a:spLocks noGrp="1"/>
          </p:cNvSpPr>
          <p:nvPr>
            <p:ph type="ftr" sz="quarter" idx="11"/>
          </p:nvPr>
        </p:nvSpPr>
        <p:spPr>
          <a:xfrm>
            <a:off x="1014045" y="6497026"/>
            <a:ext cx="11353800" cy="501650"/>
          </a:xfrm>
        </p:spPr>
        <p:txBody>
          <a:bodyPr/>
          <a:lstStyle/>
          <a:p>
            <a:r>
              <a:rPr lang="es-CO" dirty="0" smtClean="0"/>
              <a:t>Pérez-Hernández AI, Catalán V, Gómez-</a:t>
            </a:r>
            <a:r>
              <a:rPr lang="es-CO" dirty="0" err="1" smtClean="0"/>
              <a:t>Ambrosi</a:t>
            </a:r>
            <a:r>
              <a:rPr lang="es-CO" dirty="0" smtClean="0"/>
              <a:t> J, Rodríguez A, </a:t>
            </a:r>
            <a:r>
              <a:rPr lang="es-CO" dirty="0" err="1" smtClean="0"/>
              <a:t>Frühbeck</a:t>
            </a:r>
            <a:r>
              <a:rPr lang="es-CO" dirty="0" smtClean="0"/>
              <a:t> G. </a:t>
            </a:r>
            <a:r>
              <a:rPr lang="es-CO" dirty="0" err="1" smtClean="0"/>
              <a:t>Mechanisms</a:t>
            </a:r>
            <a:r>
              <a:rPr lang="es-CO" dirty="0" smtClean="0"/>
              <a:t> </a:t>
            </a:r>
            <a:r>
              <a:rPr lang="es-CO" dirty="0" err="1" smtClean="0"/>
              <a:t>linking</a:t>
            </a:r>
            <a:r>
              <a:rPr lang="es-CO" dirty="0" smtClean="0"/>
              <a:t> </a:t>
            </a:r>
            <a:r>
              <a:rPr lang="es-CO" dirty="0" err="1" smtClean="0"/>
              <a:t>excess</a:t>
            </a:r>
            <a:r>
              <a:rPr lang="es-CO" dirty="0" smtClean="0"/>
              <a:t> </a:t>
            </a:r>
            <a:r>
              <a:rPr lang="es-CO" dirty="0" err="1" smtClean="0"/>
              <a:t>adiposity</a:t>
            </a:r>
            <a:r>
              <a:rPr lang="es-CO" dirty="0" smtClean="0"/>
              <a:t> and </a:t>
            </a:r>
            <a:r>
              <a:rPr lang="es-CO" dirty="0" err="1" smtClean="0"/>
              <a:t>carcinogenesis</a:t>
            </a:r>
            <a:r>
              <a:rPr lang="es-CO" dirty="0" smtClean="0"/>
              <a:t> </a:t>
            </a:r>
            <a:r>
              <a:rPr lang="es-CO" dirty="0" err="1" smtClean="0"/>
              <a:t>promotion</a:t>
            </a:r>
            <a:r>
              <a:rPr lang="es-CO" dirty="0" smtClean="0"/>
              <a:t>. </a:t>
            </a:r>
            <a:r>
              <a:rPr lang="es-CO" dirty="0" err="1" smtClean="0"/>
              <a:t>Frontiers</a:t>
            </a:r>
            <a:r>
              <a:rPr lang="es-CO" dirty="0" smtClean="0"/>
              <a:t> in </a:t>
            </a:r>
            <a:r>
              <a:rPr lang="es-CO" dirty="0" err="1" smtClean="0"/>
              <a:t>Endocrinology</a:t>
            </a:r>
            <a:r>
              <a:rPr lang="es-CO" dirty="0" smtClean="0"/>
              <a:t>. 2014.</a:t>
            </a:r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18461" t="13556" r="19770" b="18342"/>
          <a:stretch/>
        </p:blipFill>
        <p:spPr>
          <a:xfrm>
            <a:off x="1230923" y="498901"/>
            <a:ext cx="9413631" cy="583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84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Obesidad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3845169"/>
            <a:ext cx="10515600" cy="2331794"/>
          </a:xfrm>
        </p:spPr>
        <p:txBody>
          <a:bodyPr/>
          <a:lstStyle/>
          <a:p>
            <a:endParaRPr lang="es-CO" dirty="0"/>
          </a:p>
          <a:p>
            <a:r>
              <a:rPr lang="es-CO" dirty="0" err="1" smtClean="0"/>
              <a:t>Metanalisis</a:t>
            </a:r>
            <a:r>
              <a:rPr lang="es-CO" dirty="0" smtClean="0"/>
              <a:t> de Cohortes</a:t>
            </a:r>
            <a:r>
              <a:rPr lang="es-CO" dirty="0"/>
              <a:t>, con </a:t>
            </a:r>
            <a:r>
              <a:rPr lang="es-CO" dirty="0" smtClean="0"/>
              <a:t>282.137 casos.</a:t>
            </a:r>
          </a:p>
          <a:p>
            <a:r>
              <a:rPr lang="es-CO" dirty="0" smtClean="0"/>
              <a:t>141 Artículos, publicados entre 1966 a 2007.</a:t>
            </a:r>
            <a:endParaRPr lang="es-CO" dirty="0"/>
          </a:p>
          <a:p>
            <a:r>
              <a:rPr lang="es-CO" dirty="0" smtClean="0"/>
              <a:t>Partió de un incremento de 5kg/m</a:t>
            </a:r>
            <a:r>
              <a:rPr lang="es-CO" baseline="30000" dirty="0" smtClean="0"/>
              <a:t>2</a:t>
            </a:r>
            <a:r>
              <a:rPr lang="es-CO" dirty="0" smtClean="0"/>
              <a:t> para comparar.</a:t>
            </a:r>
          </a:p>
          <a:p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-1" y="6356350"/>
            <a:ext cx="12285785" cy="689219"/>
          </a:xfrm>
        </p:spPr>
        <p:txBody>
          <a:bodyPr/>
          <a:lstStyle/>
          <a:p>
            <a:r>
              <a:rPr lang="en-US" dirty="0" err="1" smtClean="0"/>
              <a:t>Renehan</a:t>
            </a:r>
            <a:r>
              <a:rPr lang="en-US" dirty="0" smtClean="0"/>
              <a:t> AG, Tyson M, Egger M, Heller RF, </a:t>
            </a:r>
            <a:r>
              <a:rPr lang="en-US" dirty="0" err="1" smtClean="0"/>
              <a:t>Zwahlen</a:t>
            </a:r>
            <a:r>
              <a:rPr lang="en-US" dirty="0" smtClean="0"/>
              <a:t> M. Body-mass index and incidence of cancer: a systematic review and meta-analysis of prospective observational studies. Lancet. 2008;371:569–78. </a:t>
            </a:r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20231" t="32137" r="10307" b="38991"/>
          <a:stretch/>
        </p:blipFill>
        <p:spPr>
          <a:xfrm>
            <a:off x="803030" y="1370134"/>
            <a:ext cx="10585939" cy="247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83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-1" y="6356350"/>
            <a:ext cx="12285785" cy="689219"/>
          </a:xfrm>
        </p:spPr>
        <p:txBody>
          <a:bodyPr/>
          <a:lstStyle/>
          <a:p>
            <a:r>
              <a:rPr lang="en-US" dirty="0" err="1" smtClean="0"/>
              <a:t>Renehan</a:t>
            </a:r>
            <a:r>
              <a:rPr lang="en-US" dirty="0" smtClean="0"/>
              <a:t> AG, Tyson M, Egger M, Heller RF, </a:t>
            </a:r>
            <a:r>
              <a:rPr lang="en-US" dirty="0" err="1" smtClean="0"/>
              <a:t>Zwahlen</a:t>
            </a:r>
            <a:r>
              <a:rPr lang="en-US" dirty="0" smtClean="0"/>
              <a:t> M. Body-mass index and incidence of cancer: a systematic review and meta-analysis of prospective observational studies. Lancet. 2008;371:569–78. </a:t>
            </a:r>
            <a:endParaRPr lang="es-CO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/>
          <a:srcRect l="18462" t="21214" r="37769" b="13556"/>
          <a:stretch/>
        </p:blipFill>
        <p:spPr>
          <a:xfrm>
            <a:off x="257907" y="1359877"/>
            <a:ext cx="5746167" cy="481708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3"/>
          <a:srcRect l="19076" t="11641" r="38000" b="16154"/>
          <a:stretch/>
        </p:blipFill>
        <p:spPr>
          <a:xfrm>
            <a:off x="6096000" y="1371889"/>
            <a:ext cx="5603631" cy="479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0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Obesidad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4384817"/>
            <a:ext cx="10515600" cy="2073498"/>
          </a:xfrm>
        </p:spPr>
        <p:txBody>
          <a:bodyPr/>
          <a:lstStyle/>
          <a:p>
            <a:r>
              <a:rPr lang="es-CO" dirty="0" smtClean="0"/>
              <a:t>Proyección estadística basada en RR de estudios de Cohorte previos.</a:t>
            </a:r>
          </a:p>
          <a:p>
            <a:r>
              <a:rPr lang="es-CO" dirty="0" smtClean="0"/>
              <a:t>Utiliza un periodo de “incubación” de diez años -2002 a 2012-.</a:t>
            </a:r>
          </a:p>
          <a:p>
            <a:r>
              <a:rPr lang="es-CO" dirty="0" smtClean="0"/>
              <a:t>Busca identificar </a:t>
            </a:r>
            <a:r>
              <a:rPr lang="es-CO" u="sng" dirty="0" smtClean="0"/>
              <a:t>Riesgo </a:t>
            </a:r>
            <a:r>
              <a:rPr lang="es-CO" dirty="0" smtClean="0"/>
              <a:t>Atribuible a la variable.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309" t="25863" r="6230" b="35846"/>
          <a:stretch/>
        </p:blipFill>
        <p:spPr>
          <a:xfrm>
            <a:off x="1312984" y="1336431"/>
            <a:ext cx="9566032" cy="2767034"/>
          </a:xfrm>
          <a:prstGeom prst="rect">
            <a:avLst/>
          </a:prstGeom>
        </p:spPr>
      </p:pic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0" y="6403242"/>
            <a:ext cx="12485077" cy="501650"/>
          </a:xfrm>
        </p:spPr>
        <p:txBody>
          <a:bodyPr/>
          <a:lstStyle/>
          <a:p>
            <a:r>
              <a:rPr lang="es-CO" dirty="0" err="1" smtClean="0"/>
              <a:t>Arnold</a:t>
            </a:r>
            <a:r>
              <a:rPr lang="es-CO" dirty="0" smtClean="0"/>
              <a:t> M, </a:t>
            </a:r>
            <a:r>
              <a:rPr lang="es-CO" dirty="0" err="1" smtClean="0"/>
              <a:t>Pandeya</a:t>
            </a:r>
            <a:r>
              <a:rPr lang="es-CO" dirty="0" smtClean="0"/>
              <a:t> N, </a:t>
            </a:r>
            <a:r>
              <a:rPr lang="es-CO" dirty="0" err="1" smtClean="0"/>
              <a:t>Byrnes</a:t>
            </a:r>
            <a:r>
              <a:rPr lang="es-CO" dirty="0" smtClean="0"/>
              <a:t> G, </a:t>
            </a:r>
            <a:r>
              <a:rPr lang="es-CO" dirty="0" err="1" smtClean="0"/>
              <a:t>Renehan</a:t>
            </a:r>
            <a:r>
              <a:rPr lang="es-CO" dirty="0" smtClean="0"/>
              <a:t> AG, Stevens GA, </a:t>
            </a:r>
            <a:r>
              <a:rPr lang="es-CO" dirty="0" err="1" smtClean="0"/>
              <a:t>Ezzati</a:t>
            </a:r>
            <a:r>
              <a:rPr lang="es-CO" dirty="0" smtClean="0"/>
              <a:t> M, et al. Global </a:t>
            </a:r>
            <a:r>
              <a:rPr lang="es-CO" dirty="0" err="1" smtClean="0"/>
              <a:t>burden</a:t>
            </a:r>
            <a:r>
              <a:rPr lang="es-CO" dirty="0" smtClean="0"/>
              <a:t> of </a:t>
            </a:r>
            <a:r>
              <a:rPr lang="es-CO" dirty="0" err="1" smtClean="0"/>
              <a:t>cancer</a:t>
            </a:r>
            <a:r>
              <a:rPr lang="es-CO" dirty="0" smtClean="0"/>
              <a:t> </a:t>
            </a:r>
            <a:r>
              <a:rPr lang="es-CO" dirty="0" err="1" smtClean="0"/>
              <a:t>attributable</a:t>
            </a:r>
            <a:r>
              <a:rPr lang="es-CO" dirty="0" smtClean="0"/>
              <a:t> to </a:t>
            </a:r>
            <a:r>
              <a:rPr lang="es-CO" dirty="0" err="1" smtClean="0"/>
              <a:t>high</a:t>
            </a:r>
            <a:r>
              <a:rPr lang="es-CO" dirty="0" smtClean="0"/>
              <a:t> </a:t>
            </a:r>
            <a:r>
              <a:rPr lang="es-CO" dirty="0" err="1" smtClean="0"/>
              <a:t>body-mass</a:t>
            </a:r>
            <a:r>
              <a:rPr lang="es-CO" dirty="0" smtClean="0"/>
              <a:t> </a:t>
            </a:r>
            <a:r>
              <a:rPr lang="es-CO" dirty="0" err="1" smtClean="0"/>
              <a:t>index</a:t>
            </a:r>
            <a:r>
              <a:rPr lang="es-CO" dirty="0" smtClean="0"/>
              <a:t> in 2012: a </a:t>
            </a:r>
            <a:r>
              <a:rPr lang="es-CO" dirty="0" err="1" smtClean="0"/>
              <a:t>population-based</a:t>
            </a:r>
            <a:r>
              <a:rPr lang="es-CO" dirty="0" smtClean="0"/>
              <a:t> </a:t>
            </a:r>
            <a:r>
              <a:rPr lang="es-CO" dirty="0" err="1" smtClean="0"/>
              <a:t>study</a:t>
            </a:r>
            <a:r>
              <a:rPr lang="es-CO" dirty="0" smtClean="0"/>
              <a:t>. </a:t>
            </a:r>
            <a:r>
              <a:rPr lang="es-CO" dirty="0" err="1" smtClean="0"/>
              <a:t>Lancet</a:t>
            </a:r>
            <a:r>
              <a:rPr lang="es-CO" dirty="0" smtClean="0"/>
              <a:t> </a:t>
            </a:r>
            <a:r>
              <a:rPr lang="es-CO" dirty="0" err="1" smtClean="0"/>
              <a:t>Oncol</a:t>
            </a:r>
            <a:r>
              <a:rPr lang="es-CO" dirty="0" smtClean="0"/>
              <a:t>. 2014;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2512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0" y="6403242"/>
            <a:ext cx="12485077" cy="501650"/>
          </a:xfrm>
        </p:spPr>
        <p:txBody>
          <a:bodyPr/>
          <a:lstStyle/>
          <a:p>
            <a:r>
              <a:rPr lang="es-CO" dirty="0" err="1" smtClean="0"/>
              <a:t>Arnold</a:t>
            </a:r>
            <a:r>
              <a:rPr lang="es-CO" dirty="0" smtClean="0"/>
              <a:t> M, </a:t>
            </a:r>
            <a:r>
              <a:rPr lang="es-CO" dirty="0" err="1" smtClean="0"/>
              <a:t>Pandeya</a:t>
            </a:r>
            <a:r>
              <a:rPr lang="es-CO" dirty="0" smtClean="0"/>
              <a:t> N, </a:t>
            </a:r>
            <a:r>
              <a:rPr lang="es-CO" dirty="0" err="1" smtClean="0"/>
              <a:t>Byrnes</a:t>
            </a:r>
            <a:r>
              <a:rPr lang="es-CO" dirty="0" smtClean="0"/>
              <a:t> G, </a:t>
            </a:r>
            <a:r>
              <a:rPr lang="es-CO" dirty="0" err="1" smtClean="0"/>
              <a:t>Renehan</a:t>
            </a:r>
            <a:r>
              <a:rPr lang="es-CO" dirty="0" smtClean="0"/>
              <a:t> AG, Stevens GA, </a:t>
            </a:r>
            <a:r>
              <a:rPr lang="es-CO" dirty="0" err="1" smtClean="0"/>
              <a:t>Ezzati</a:t>
            </a:r>
            <a:r>
              <a:rPr lang="es-CO" dirty="0" smtClean="0"/>
              <a:t> M, et al. Global </a:t>
            </a:r>
            <a:r>
              <a:rPr lang="es-CO" dirty="0" err="1" smtClean="0"/>
              <a:t>burden</a:t>
            </a:r>
            <a:r>
              <a:rPr lang="es-CO" dirty="0" smtClean="0"/>
              <a:t> of </a:t>
            </a:r>
            <a:r>
              <a:rPr lang="es-CO" dirty="0" err="1" smtClean="0"/>
              <a:t>cancer</a:t>
            </a:r>
            <a:r>
              <a:rPr lang="es-CO" dirty="0" smtClean="0"/>
              <a:t> </a:t>
            </a:r>
            <a:r>
              <a:rPr lang="es-CO" dirty="0" err="1" smtClean="0"/>
              <a:t>attributable</a:t>
            </a:r>
            <a:r>
              <a:rPr lang="es-CO" dirty="0" smtClean="0"/>
              <a:t> to </a:t>
            </a:r>
            <a:r>
              <a:rPr lang="es-CO" dirty="0" err="1" smtClean="0"/>
              <a:t>high</a:t>
            </a:r>
            <a:r>
              <a:rPr lang="es-CO" dirty="0" smtClean="0"/>
              <a:t> </a:t>
            </a:r>
            <a:r>
              <a:rPr lang="es-CO" dirty="0" err="1" smtClean="0"/>
              <a:t>body-mass</a:t>
            </a:r>
            <a:r>
              <a:rPr lang="es-CO" dirty="0" smtClean="0"/>
              <a:t> </a:t>
            </a:r>
            <a:r>
              <a:rPr lang="es-CO" dirty="0" err="1" smtClean="0"/>
              <a:t>index</a:t>
            </a:r>
            <a:r>
              <a:rPr lang="es-CO" dirty="0" smtClean="0"/>
              <a:t> in 2012: a </a:t>
            </a:r>
            <a:r>
              <a:rPr lang="es-CO" dirty="0" err="1" smtClean="0"/>
              <a:t>population-based</a:t>
            </a:r>
            <a:r>
              <a:rPr lang="es-CO" dirty="0" smtClean="0"/>
              <a:t> </a:t>
            </a:r>
            <a:r>
              <a:rPr lang="es-CO" dirty="0" err="1" smtClean="0"/>
              <a:t>study</a:t>
            </a:r>
            <a:r>
              <a:rPr lang="es-CO" dirty="0" smtClean="0"/>
              <a:t>. </a:t>
            </a:r>
            <a:r>
              <a:rPr lang="es-CO" dirty="0" err="1" smtClean="0"/>
              <a:t>Lancet</a:t>
            </a:r>
            <a:r>
              <a:rPr lang="es-CO" dirty="0" smtClean="0"/>
              <a:t> </a:t>
            </a:r>
            <a:r>
              <a:rPr lang="es-CO" dirty="0" err="1" smtClean="0"/>
              <a:t>Oncol</a:t>
            </a:r>
            <a:r>
              <a:rPr lang="es-CO" dirty="0" smtClean="0"/>
              <a:t>. 2014;</a:t>
            </a:r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63000" t="67300" r="5615" b="15197"/>
          <a:stretch/>
        </p:blipFill>
        <p:spPr>
          <a:xfrm>
            <a:off x="855784" y="908846"/>
            <a:ext cx="4783015" cy="150055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63077" t="25727" r="5769" b="54328"/>
          <a:stretch/>
        </p:blipFill>
        <p:spPr>
          <a:xfrm>
            <a:off x="855784" y="2304808"/>
            <a:ext cx="4747846" cy="170973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/>
          <a:srcRect l="63077" t="67162" r="6000" b="15333"/>
          <a:stretch/>
        </p:blipFill>
        <p:spPr>
          <a:xfrm>
            <a:off x="838200" y="3791316"/>
            <a:ext cx="4712678" cy="1500554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5"/>
          <a:srcRect l="31599" t="12626" r="25016" b="5323"/>
          <a:stretch/>
        </p:blipFill>
        <p:spPr>
          <a:xfrm>
            <a:off x="6242538" y="769931"/>
            <a:ext cx="5295313" cy="563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40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HPV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Virus DNA, principal ETS en EEUU, enfermedad benigna vs maligna.</a:t>
            </a:r>
          </a:p>
          <a:p>
            <a:r>
              <a:rPr lang="es-CO" dirty="0" smtClean="0"/>
              <a:t>Asociado a Ca de Cérvix (99%), vagina, vulva, ano y Cabeza y Cuello.</a:t>
            </a:r>
          </a:p>
          <a:p>
            <a:r>
              <a:rPr lang="es-CO" dirty="0" smtClean="0"/>
              <a:t>Serotipos 16 (50% casos), 18 (22% casos) de Ca de cérvix.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0494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/>
              <a:t>HPV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6372828" cy="4351338"/>
          </a:xfrm>
        </p:spPr>
        <p:txBody>
          <a:bodyPr/>
          <a:lstStyle/>
          <a:p>
            <a:r>
              <a:rPr lang="es-CO" dirty="0" smtClean="0"/>
              <a:t>Oncogenicidad a partir de: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CO" dirty="0" smtClean="0"/>
              <a:t>E6 </a:t>
            </a:r>
            <a:r>
              <a:rPr lang="es-CO" dirty="0" smtClean="0">
                <a:sym typeface="Wingdings" panose="05000000000000000000" pitchFamily="2" charset="2"/>
              </a:rPr>
              <a:t> inhibe p53.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CO" dirty="0" smtClean="0">
                <a:sym typeface="Wingdings" panose="05000000000000000000" pitchFamily="2" charset="2"/>
              </a:rPr>
              <a:t>E7  inhibe </a:t>
            </a:r>
            <a:r>
              <a:rPr lang="es-CO" dirty="0" err="1" smtClean="0">
                <a:sym typeface="Wingdings" panose="05000000000000000000" pitchFamily="2" charset="2"/>
              </a:rPr>
              <a:t>pRB</a:t>
            </a:r>
            <a:r>
              <a:rPr lang="es-CO" dirty="0">
                <a:sym typeface="Wingdings" panose="05000000000000000000" pitchFamily="2" charset="2"/>
              </a:rPr>
              <a:t> </a:t>
            </a:r>
            <a:r>
              <a:rPr lang="es-CO" dirty="0" smtClean="0">
                <a:sym typeface="Wingdings" panose="05000000000000000000" pitchFamily="2" charset="2"/>
              </a:rPr>
              <a:t>y E2F, inactivando </a:t>
            </a:r>
            <a:r>
              <a:rPr lang="es-CO" dirty="0" err="1" smtClean="0">
                <a:sym typeface="Wingdings" panose="05000000000000000000" pitchFamily="2" charset="2"/>
              </a:rPr>
              <a:t>CiclinaA</a:t>
            </a:r>
            <a:r>
              <a:rPr lang="es-CO" dirty="0" smtClean="0">
                <a:sym typeface="Wingdings" panose="05000000000000000000" pitchFamily="2" charset="2"/>
              </a:rPr>
              <a:t>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CO" dirty="0" smtClean="0">
                <a:sym typeface="Wingdings" panose="05000000000000000000" pitchFamily="2" charset="2"/>
              </a:rPr>
              <a:t>E2  al integrarse al genoma, ↓ represión de E6 y E7.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s-CO" dirty="0">
              <a:sym typeface="Wingdings" panose="05000000000000000000" pitchFamily="2" charset="2"/>
            </a:endParaRPr>
          </a:p>
          <a:p>
            <a:r>
              <a:rPr lang="es-CO" dirty="0" smtClean="0"/>
              <a:t>HPV </a:t>
            </a:r>
            <a:r>
              <a:rPr lang="es-CO" u="sng" dirty="0" smtClean="0"/>
              <a:t>Inmortaliza</a:t>
            </a:r>
            <a:r>
              <a:rPr lang="es-CO" dirty="0" smtClean="0"/>
              <a:t>, no </a:t>
            </a:r>
            <a:r>
              <a:rPr lang="es-CO" u="sng" dirty="0" smtClean="0"/>
              <a:t>“</a:t>
            </a:r>
            <a:r>
              <a:rPr lang="es-CO" u="sng" dirty="0" err="1" smtClean="0"/>
              <a:t>Oncogeniza</a:t>
            </a:r>
            <a:r>
              <a:rPr lang="es-CO" u="sng" dirty="0" smtClean="0"/>
              <a:t>”.</a:t>
            </a:r>
            <a:endParaRPr lang="es-CO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es-CO" dirty="0" smtClean="0"/>
              <a:t>Deben de existir mutaciones adicionales que confieran fenotipo maligno.</a:t>
            </a: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58624" t="23714" r="7558" b="27662"/>
          <a:stretch/>
        </p:blipFill>
        <p:spPr>
          <a:xfrm>
            <a:off x="7501246" y="2184492"/>
            <a:ext cx="4492831" cy="363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HPV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≈25% es la incidencia, depende con la edad y otros factores.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CO" dirty="0" smtClean="0"/>
              <a:t>El 50% son “</a:t>
            </a:r>
            <a:r>
              <a:rPr lang="es-CO" dirty="0" err="1" smtClean="0"/>
              <a:t>cleared</a:t>
            </a:r>
            <a:r>
              <a:rPr lang="es-CO" dirty="0" smtClean="0"/>
              <a:t>” en 6-18 </a:t>
            </a:r>
            <a:r>
              <a:rPr lang="es-CO" dirty="0" err="1" smtClean="0"/>
              <a:t>mo</a:t>
            </a:r>
            <a:r>
              <a:rPr lang="es-CO" dirty="0" smtClean="0"/>
              <a:t>, el 80-90% en 2-3yrs.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s-CO" dirty="0" smtClean="0"/>
              <a:t>La persistencia depende de Inmunosupresión, Serotipo, tiempo de </a:t>
            </a:r>
            <a:r>
              <a:rPr lang="es-CO" dirty="0" err="1" smtClean="0"/>
              <a:t>infx</a:t>
            </a:r>
            <a:r>
              <a:rPr lang="es-CO" dirty="0" smtClean="0"/>
              <a:t>.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es-CO" dirty="0"/>
          </a:p>
          <a:p>
            <a:endParaRPr lang="es-CO" dirty="0" smtClean="0"/>
          </a:p>
        </p:txBody>
      </p:sp>
      <p:pic>
        <p:nvPicPr>
          <p:cNvPr id="4" name="Picture 2" descr="http://resources.ama.uk.com/glowm_www/uploads/1243963722_CI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412" y="3476765"/>
            <a:ext cx="9804167" cy="302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54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0075" y="377000"/>
            <a:ext cx="10515600" cy="1325563"/>
          </a:xfrm>
        </p:spPr>
        <p:txBody>
          <a:bodyPr/>
          <a:lstStyle/>
          <a:p>
            <a:pPr algn="ctr"/>
            <a:r>
              <a:rPr lang="es-CO" dirty="0"/>
              <a:t>HPV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0468401"/>
              </p:ext>
            </p:extLst>
          </p:nvPr>
        </p:nvGraphicFramePr>
        <p:xfrm>
          <a:off x="838200" y="2811277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Rectángulo redondeado 5"/>
          <p:cNvSpPr/>
          <p:nvPr/>
        </p:nvSpPr>
        <p:spPr>
          <a:xfrm>
            <a:off x="4843153" y="1690688"/>
            <a:ext cx="2256312" cy="1116281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/>
              <a:t>HIV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/>
              <a:t>Tabaquismo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/>
              <a:t>Inmunosupresión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 smtClean="0"/>
              <a:t>Serotipo</a:t>
            </a:r>
            <a:endParaRPr lang="es-CO" dirty="0"/>
          </a:p>
        </p:txBody>
      </p:sp>
      <p:sp>
        <p:nvSpPr>
          <p:cNvPr id="8" name="Flecha circular 7"/>
          <p:cNvSpPr/>
          <p:nvPr/>
        </p:nvSpPr>
        <p:spPr>
          <a:xfrm rot="4150114">
            <a:off x="6551644" y="2363558"/>
            <a:ext cx="2060580" cy="1816460"/>
          </a:xfrm>
          <a:prstGeom prst="circularArrow">
            <a:avLst>
              <a:gd name="adj1" fmla="val 10456"/>
              <a:gd name="adj2" fmla="val 1051098"/>
              <a:gd name="adj3" fmla="val 20098800"/>
              <a:gd name="adj4" fmla="val 10800000"/>
              <a:gd name="adj5" fmla="val 169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11" name="Flecha circular 10"/>
          <p:cNvSpPr/>
          <p:nvPr/>
        </p:nvSpPr>
        <p:spPr>
          <a:xfrm rot="6830837" flipV="1">
            <a:off x="3351576" y="2135364"/>
            <a:ext cx="2025256" cy="2130849"/>
          </a:xfrm>
          <a:prstGeom prst="circularArrow">
            <a:avLst>
              <a:gd name="adj1" fmla="val 10456"/>
              <a:gd name="adj2" fmla="val 1051098"/>
              <a:gd name="adj3" fmla="val 20098800"/>
              <a:gd name="adj4" fmla="val 10800000"/>
              <a:gd name="adj5" fmla="val 1696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73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6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Introducción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/>
          </a:p>
        </p:txBody>
      </p:sp>
      <p:pic>
        <p:nvPicPr>
          <p:cNvPr id="1028" name="Picture 4" descr="http://images.teinteresa.es/salud/Galeno-Pergamo_TINIMA20120424_1173_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311" y="2681288"/>
            <a:ext cx="5972175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quinqui.cl/baul/img/baul/four-temperaments-with-birds-1-1024x3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681288"/>
            <a:ext cx="9753600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ipse 4"/>
          <p:cNvSpPr/>
          <p:nvPr/>
        </p:nvSpPr>
        <p:spPr>
          <a:xfrm>
            <a:off x="1011936" y="2377440"/>
            <a:ext cx="2828544" cy="4169664"/>
          </a:xfrm>
          <a:prstGeom prst="ellipse">
            <a:avLst/>
          </a:prstGeom>
          <a:noFill/>
          <a:ln w="57150" cap="rnd" cmpd="sng">
            <a:solidFill>
              <a:srgbClr val="FF0000"/>
            </a:solidFill>
            <a:beve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4197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4320" t="28916" r="16640" b="42498"/>
          <a:stretch/>
        </p:blipFill>
        <p:spPr>
          <a:xfrm>
            <a:off x="838200" y="600329"/>
            <a:ext cx="10521696" cy="245059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30880" t="10711" r="28320" b="53733"/>
          <a:stretch/>
        </p:blipFill>
        <p:spPr>
          <a:xfrm>
            <a:off x="2857757" y="3128963"/>
            <a:ext cx="621792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92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820058" y="293415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"</a:t>
            </a:r>
            <a:r>
              <a:rPr lang="en-US" dirty="0"/>
              <a:t>Medicine is a science of </a:t>
            </a:r>
            <a:r>
              <a:rPr lang="en-US" dirty="0" smtClean="0"/>
              <a:t>uncertainty </a:t>
            </a:r>
            <a:r>
              <a:rPr lang="en-US" dirty="0"/>
              <a:t>and an art of probability</a:t>
            </a:r>
            <a:r>
              <a:rPr lang="en-US" dirty="0" smtClean="0"/>
              <a:t>."</a:t>
            </a:r>
            <a:r>
              <a:rPr lang="en-US" dirty="0"/>
              <a:t/>
            </a:r>
            <a:br>
              <a:rPr lang="en-US" dirty="0"/>
            </a:br>
            <a:r>
              <a:rPr lang="es-CO" dirty="0"/>
              <a:t> </a:t>
            </a:r>
          </a:p>
        </p:txBody>
      </p:sp>
      <p:sp>
        <p:nvSpPr>
          <p:cNvPr id="6" name="Rectángulo 5"/>
          <p:cNvSpPr/>
          <p:nvPr/>
        </p:nvSpPr>
        <p:spPr>
          <a:xfrm>
            <a:off x="6966858" y="3882688"/>
            <a:ext cx="6096000" cy="75405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 sz="2500" dirty="0" smtClean="0"/>
              <a:t>-Sir William </a:t>
            </a:r>
            <a:r>
              <a:rPr lang="es-CO" sz="2500" dirty="0" err="1" smtClean="0"/>
              <a:t>Osler</a:t>
            </a:r>
            <a:r>
              <a:rPr lang="es-CO" sz="2500" dirty="0" smtClean="0"/>
              <a:t>.</a:t>
            </a:r>
            <a:r>
              <a:rPr lang="es-CO" dirty="0"/>
              <a:t/>
            </a:r>
            <a:br>
              <a:rPr lang="es-CO" dirty="0"/>
            </a:b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82836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Introducción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1825625"/>
            <a:ext cx="5230091" cy="4351338"/>
          </a:xfrm>
        </p:spPr>
        <p:txBody>
          <a:bodyPr/>
          <a:lstStyle/>
          <a:p>
            <a:r>
              <a:rPr lang="es-CO" dirty="0"/>
              <a:t>¿</a:t>
            </a:r>
            <a:r>
              <a:rPr lang="es-CO" dirty="0" smtClean="0"/>
              <a:t>Por que se da?.</a:t>
            </a:r>
          </a:p>
          <a:p>
            <a:endParaRPr lang="es-CO" dirty="0"/>
          </a:p>
          <a:p>
            <a:r>
              <a:rPr lang="es-CO" dirty="0" smtClean="0"/>
              <a:t>¿Que lo causa?.</a:t>
            </a:r>
          </a:p>
          <a:p>
            <a:endParaRPr lang="es-CO" dirty="0"/>
          </a:p>
          <a:p>
            <a:r>
              <a:rPr lang="es-CO" dirty="0" smtClean="0"/>
              <a:t>¿Se puede prevenir?.</a:t>
            </a:r>
          </a:p>
          <a:p>
            <a:endParaRPr lang="es-CO" dirty="0"/>
          </a:p>
          <a:p>
            <a:pPr marL="0" indent="0">
              <a:buNone/>
            </a:pPr>
            <a:endParaRPr lang="es-CO" dirty="0" smtClean="0"/>
          </a:p>
          <a:p>
            <a:endParaRPr lang="es-CO" dirty="0"/>
          </a:p>
          <a:p>
            <a:endParaRPr lang="es-CO" dirty="0"/>
          </a:p>
        </p:txBody>
      </p:sp>
      <p:pic>
        <p:nvPicPr>
          <p:cNvPr id="4" name="Marcador de contenido 3"/>
          <p:cNvPicPr>
            <a:picLocks noChangeAspect="1"/>
          </p:cNvPicPr>
          <p:nvPr/>
        </p:nvPicPr>
        <p:blipFill rotWithShape="1">
          <a:blip r:embed="rId2"/>
          <a:srcRect l="6792" t="10580" r="64194" b="11333"/>
          <a:stretch/>
        </p:blipFill>
        <p:spPr>
          <a:xfrm>
            <a:off x="4826270" y="1690688"/>
            <a:ext cx="2761217" cy="4180176"/>
          </a:xfrm>
          <a:prstGeom prst="rect">
            <a:avLst/>
          </a:prstGeom>
        </p:spPr>
      </p:pic>
      <p:pic>
        <p:nvPicPr>
          <p:cNvPr id="2050" name="Picture 2" descr="http://i.ytimg.com/vi/cYrNdgFdBnY/maxres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1" r="25881" b="-259"/>
          <a:stretch/>
        </p:blipFill>
        <p:spPr bwMode="auto">
          <a:xfrm>
            <a:off x="8057202" y="1995054"/>
            <a:ext cx="3054875" cy="3571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.timeinc.net/health/images/slides/moredoxsmokeluckies-notext-400x4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720" y="1628947"/>
            <a:ext cx="3066357" cy="4303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paradoxoff.com/files/2008/10/quit-smoking-ad-3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275" y="1462087"/>
            <a:ext cx="32194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2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 smtClean="0"/>
              <a:t>Historia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Siglo XVI: </a:t>
            </a:r>
          </a:p>
          <a:p>
            <a:pPr lvl="1"/>
            <a:r>
              <a:rPr lang="es-CO" dirty="0" err="1" smtClean="0"/>
              <a:t>Ramazzini</a:t>
            </a:r>
            <a:r>
              <a:rPr lang="es-CO" dirty="0" smtClean="0"/>
              <a:t> describe ↑ Ca de Mama en Monjas en Italia.</a:t>
            </a:r>
          </a:p>
          <a:p>
            <a:pPr lvl="1"/>
            <a:r>
              <a:rPr lang="es-CO" dirty="0" err="1"/>
              <a:t>Paracelso</a:t>
            </a:r>
            <a:r>
              <a:rPr lang="es-CO" dirty="0"/>
              <a:t> y </a:t>
            </a:r>
            <a:r>
              <a:rPr lang="es-CO" dirty="0" err="1"/>
              <a:t>Agricola</a:t>
            </a:r>
            <a:r>
              <a:rPr lang="es-CO" dirty="0"/>
              <a:t> describen el “</a:t>
            </a:r>
            <a:r>
              <a:rPr lang="es-CO" dirty="0" err="1" smtClean="0"/>
              <a:t>Bergkrankheiten</a:t>
            </a:r>
            <a:r>
              <a:rPr lang="es-CO" dirty="0" smtClean="0"/>
              <a:t>” en mineros en </a:t>
            </a:r>
            <a:r>
              <a:rPr lang="es-CO" dirty="0" err="1" smtClean="0"/>
              <a:t>Schneeberg</a:t>
            </a:r>
            <a:r>
              <a:rPr lang="es-CO" dirty="0" smtClean="0"/>
              <a:t> y </a:t>
            </a:r>
            <a:r>
              <a:rPr lang="es-CO" dirty="0" err="1" smtClean="0"/>
              <a:t>Joachstal</a:t>
            </a:r>
            <a:r>
              <a:rPr lang="es-CO" dirty="0" smtClean="0"/>
              <a:t>.</a:t>
            </a:r>
            <a:endParaRPr lang="es-CO" dirty="0"/>
          </a:p>
          <a:p>
            <a:r>
              <a:rPr lang="es-CO" dirty="0" smtClean="0"/>
              <a:t>Siglo VII: Percival </a:t>
            </a:r>
            <a:r>
              <a:rPr lang="es-CO" dirty="0" err="1" smtClean="0"/>
              <a:t>Pott</a:t>
            </a:r>
            <a:r>
              <a:rPr lang="es-CO" dirty="0" smtClean="0"/>
              <a:t> describe ↑ Ca de escroto en limpiadores de chimeneas.</a:t>
            </a:r>
          </a:p>
          <a:p>
            <a:r>
              <a:rPr lang="es-CO" dirty="0" smtClean="0"/>
              <a:t>1894: </a:t>
            </a:r>
            <a:r>
              <a:rPr lang="es-CO" dirty="0" err="1" smtClean="0"/>
              <a:t>Unna</a:t>
            </a:r>
            <a:r>
              <a:rPr lang="es-CO" dirty="0"/>
              <a:t> </a:t>
            </a:r>
            <a:r>
              <a:rPr lang="es-CO" dirty="0" smtClean="0"/>
              <a:t>reporta ↑ en Ca de piel con </a:t>
            </a:r>
            <a:r>
              <a:rPr lang="es-CO" dirty="0"/>
              <a:t>↑</a:t>
            </a:r>
            <a:r>
              <a:rPr lang="es-CO" dirty="0" smtClean="0"/>
              <a:t> exposición a la luz.</a:t>
            </a:r>
          </a:p>
          <a:p>
            <a:r>
              <a:rPr lang="es-CO" dirty="0" smtClean="0"/>
              <a:t>1895: </a:t>
            </a:r>
            <a:r>
              <a:rPr lang="es-CO" dirty="0" err="1" smtClean="0"/>
              <a:t>Rehn</a:t>
            </a:r>
            <a:r>
              <a:rPr lang="es-CO" dirty="0" smtClean="0"/>
              <a:t> describe que exposición a aminas aromáticas ↑ Ca de vejiga.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9594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3074" name="Picture 2" descr="http://upload.wikimedia.org/wikipedia/commons/4/4e/Ramazzin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52" y="45865"/>
            <a:ext cx="4207416" cy="724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aracelsus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043" y="0"/>
            <a:ext cx="5368514" cy="7335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32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Picture 4" descr="http://upload.wikimedia.org/wikipedia/commons/thumb/1/15/PercivallPottb026992.JPG/640px-PercivallPottb02699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94" y="365125"/>
            <a:ext cx="4594070" cy="625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aerzteblatt.de/bilder/2007/01/img1226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128" y="1690688"/>
            <a:ext cx="3105146" cy="3263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upload.wikimedia.org/wikipedia/commons/thumb/c/c5/Paul_Gerson_Unna_4.jpg/640px-Paul_Gerson_Unna_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639" y="943430"/>
            <a:ext cx="3861012" cy="4934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9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</TotalTime>
  <Words>2042</Words>
  <Application>Microsoft Office PowerPoint</Application>
  <PresentationFormat>Panorámica</PresentationFormat>
  <Paragraphs>255</Paragraphs>
  <Slides>51</Slides>
  <Notes>15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56" baseType="lpstr">
      <vt:lpstr>Arial</vt:lpstr>
      <vt:lpstr>Calibri</vt:lpstr>
      <vt:lpstr>Calibri Light</vt:lpstr>
      <vt:lpstr>Wingdings</vt:lpstr>
      <vt:lpstr>Tema de Office</vt:lpstr>
      <vt:lpstr>Factores de Riesgo en Oncología ¿Como intervenir?</vt:lpstr>
      <vt:lpstr>Temario</vt:lpstr>
      <vt:lpstr>"Chances rule men, and not men chances."  </vt:lpstr>
      <vt:lpstr>Introducción</vt:lpstr>
      <vt:lpstr>Introducción</vt:lpstr>
      <vt:lpstr>Introducción</vt:lpstr>
      <vt:lpstr>Historia</vt:lpstr>
      <vt:lpstr>Presentación de PowerPoint</vt:lpstr>
      <vt:lpstr>Presentación de PowerPoint</vt:lpstr>
      <vt:lpstr>Historia</vt:lpstr>
      <vt:lpstr>Presentación de PowerPoint</vt:lpstr>
      <vt:lpstr>Historia</vt:lpstr>
      <vt:lpstr>Definición</vt:lpstr>
      <vt:lpstr>Definición</vt:lpstr>
      <vt:lpstr>Epidemiología</vt:lpstr>
      <vt:lpstr>Epidemiología</vt:lpstr>
      <vt:lpstr>Presentación de PowerPoint</vt:lpstr>
      <vt:lpstr>Epidemiología</vt:lpstr>
      <vt:lpstr>Presentación de PowerPoint</vt:lpstr>
      <vt:lpstr>Factores de Riesgo Extrínsecos</vt:lpstr>
      <vt:lpstr>Presentación de PowerPoint</vt:lpstr>
      <vt:lpstr>Tabaquismo</vt:lpstr>
      <vt:lpstr>Tabaquismo</vt:lpstr>
      <vt:lpstr>Tabaquismo</vt:lpstr>
      <vt:lpstr>Tabaquismo</vt:lpstr>
      <vt:lpstr>Tabaquismo</vt:lpstr>
      <vt:lpstr>Tabaquismo</vt:lpstr>
      <vt:lpstr>Tabaquismo</vt:lpstr>
      <vt:lpstr>Presentación de PowerPoint</vt:lpstr>
      <vt:lpstr>Presentación de PowerPoint</vt:lpstr>
      <vt:lpstr>Presentación de PowerPoint</vt:lpstr>
      <vt:lpstr>Tabaquismo</vt:lpstr>
      <vt:lpstr>Presentación de PowerPoint</vt:lpstr>
      <vt:lpstr>Tabaquismo</vt:lpstr>
      <vt:lpstr>Pero…</vt:lpstr>
      <vt:lpstr>Tabaquismo</vt:lpstr>
      <vt:lpstr>Asbesto</vt:lpstr>
      <vt:lpstr>Asbesto</vt:lpstr>
      <vt:lpstr>Obesidad</vt:lpstr>
      <vt:lpstr>Obesidad</vt:lpstr>
      <vt:lpstr>Presentación de PowerPoint</vt:lpstr>
      <vt:lpstr>Obesidad</vt:lpstr>
      <vt:lpstr>Presentación de PowerPoint</vt:lpstr>
      <vt:lpstr>Obesidad</vt:lpstr>
      <vt:lpstr>Presentación de PowerPoint</vt:lpstr>
      <vt:lpstr>HPV</vt:lpstr>
      <vt:lpstr>HPV</vt:lpstr>
      <vt:lpstr>HPV</vt:lpstr>
      <vt:lpstr>HPV</vt:lpstr>
      <vt:lpstr>Presentación de PowerPoint</vt:lpstr>
      <vt:lpstr>"Medicine is a science of uncertainty and an art of probability."  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Factores de Riesgo en Oncologia Como intervenir?</dc:title>
  <dc:creator>Margara</dc:creator>
  <cp:lastModifiedBy>Margara</cp:lastModifiedBy>
  <cp:revision>61</cp:revision>
  <dcterms:created xsi:type="dcterms:W3CDTF">2015-01-29T22:56:29Z</dcterms:created>
  <dcterms:modified xsi:type="dcterms:W3CDTF">2015-02-04T20:17:43Z</dcterms:modified>
</cp:coreProperties>
</file>