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30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93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E3B2A3-8F20-4CA4-BF9C-7566B2024372}" type="doc">
      <dgm:prSet loTypeId="urn:microsoft.com/office/officeart/2005/8/layout/hList2" loCatId="list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DB90E177-0EBF-41AA-8B38-E3AD039829A6}">
      <dgm:prSet phldrT="[Texto]"/>
      <dgm:spPr/>
      <dgm:t>
        <a:bodyPr/>
        <a:lstStyle/>
        <a:p>
          <a:r>
            <a:rPr lang="es-CO" dirty="0" smtClean="0"/>
            <a:t>Mecánica</a:t>
          </a:r>
          <a:endParaRPr lang="es-CO" dirty="0"/>
        </a:p>
      </dgm:t>
    </dgm:pt>
    <dgm:pt modelId="{8A7291F1-D8B3-4462-927A-D1557D27C050}" type="parTrans" cxnId="{572E69D8-D118-4B6F-85C9-502B59E7ADC9}">
      <dgm:prSet/>
      <dgm:spPr/>
      <dgm:t>
        <a:bodyPr/>
        <a:lstStyle/>
        <a:p>
          <a:endParaRPr lang="es-CO"/>
        </a:p>
      </dgm:t>
    </dgm:pt>
    <dgm:pt modelId="{DBF57F24-89A3-4238-A800-867008420465}" type="sibTrans" cxnId="{572E69D8-D118-4B6F-85C9-502B59E7ADC9}">
      <dgm:prSet/>
      <dgm:spPr/>
      <dgm:t>
        <a:bodyPr/>
        <a:lstStyle/>
        <a:p>
          <a:endParaRPr lang="es-CO"/>
        </a:p>
      </dgm:t>
    </dgm:pt>
    <dgm:pt modelId="{566C7B3E-D102-43FA-BB02-211605DEB140}">
      <dgm:prSet phldrT="[Texto]"/>
      <dgm:spPr/>
      <dgm:t>
        <a:bodyPr/>
        <a:lstStyle/>
        <a:p>
          <a:r>
            <a:rPr lang="es-CO" dirty="0" smtClean="0"/>
            <a:t>SVCS</a:t>
          </a:r>
          <a:endParaRPr lang="es-CO" dirty="0"/>
        </a:p>
      </dgm:t>
    </dgm:pt>
    <dgm:pt modelId="{DE4484B9-0779-49CB-85ED-FA988C1DCE45}" type="parTrans" cxnId="{03E5C3A0-DEE7-417A-8035-FCD71503B3BE}">
      <dgm:prSet/>
      <dgm:spPr/>
      <dgm:t>
        <a:bodyPr/>
        <a:lstStyle/>
        <a:p>
          <a:endParaRPr lang="es-CO"/>
        </a:p>
      </dgm:t>
    </dgm:pt>
    <dgm:pt modelId="{50B23491-21AB-4350-98CD-FCEB7678868E}" type="sibTrans" cxnId="{03E5C3A0-DEE7-417A-8035-FCD71503B3BE}">
      <dgm:prSet/>
      <dgm:spPr/>
      <dgm:t>
        <a:bodyPr/>
        <a:lstStyle/>
        <a:p>
          <a:endParaRPr lang="es-CO"/>
        </a:p>
      </dgm:t>
    </dgm:pt>
    <dgm:pt modelId="{923943A4-A810-4503-B232-DA9EA740F380}">
      <dgm:prSet phldrT="[Texto]"/>
      <dgm:spPr/>
      <dgm:t>
        <a:bodyPr/>
        <a:lstStyle/>
        <a:p>
          <a:r>
            <a:rPr lang="es-CO" dirty="0" smtClean="0"/>
            <a:t>Obstrucción</a:t>
          </a:r>
          <a:endParaRPr lang="es-CO" dirty="0"/>
        </a:p>
      </dgm:t>
    </dgm:pt>
    <dgm:pt modelId="{840C441D-8BFA-46D8-94FC-804BA3DB89A3}" type="parTrans" cxnId="{04F27745-03E2-4DAC-8B63-3FE0B04F2EC6}">
      <dgm:prSet/>
      <dgm:spPr/>
      <dgm:t>
        <a:bodyPr/>
        <a:lstStyle/>
        <a:p>
          <a:endParaRPr lang="es-CO"/>
        </a:p>
      </dgm:t>
    </dgm:pt>
    <dgm:pt modelId="{A607F9A1-524D-4E1E-AD8F-187DEF6C1573}" type="sibTrans" cxnId="{04F27745-03E2-4DAC-8B63-3FE0B04F2EC6}">
      <dgm:prSet/>
      <dgm:spPr/>
      <dgm:t>
        <a:bodyPr/>
        <a:lstStyle/>
        <a:p>
          <a:endParaRPr lang="es-CO"/>
        </a:p>
      </dgm:t>
    </dgm:pt>
    <dgm:pt modelId="{8DC6D890-8FA9-48EA-BA63-A67739B965FF}">
      <dgm:prSet phldrT="[Texto]"/>
      <dgm:spPr/>
      <dgm:t>
        <a:bodyPr/>
        <a:lstStyle/>
        <a:p>
          <a:r>
            <a:rPr lang="es-CO" dirty="0" smtClean="0"/>
            <a:t>Metabólica</a:t>
          </a:r>
          <a:endParaRPr lang="es-CO" dirty="0"/>
        </a:p>
      </dgm:t>
    </dgm:pt>
    <dgm:pt modelId="{CF667B20-3F1F-4711-A63B-CF3C4BFB30B6}" type="parTrans" cxnId="{9F298A45-0E30-4C4F-8FA9-D1CAA1314196}">
      <dgm:prSet/>
      <dgm:spPr/>
      <dgm:t>
        <a:bodyPr/>
        <a:lstStyle/>
        <a:p>
          <a:endParaRPr lang="es-CO"/>
        </a:p>
      </dgm:t>
    </dgm:pt>
    <dgm:pt modelId="{16EA8598-5A4A-4CB6-9C23-C20291698009}" type="sibTrans" cxnId="{9F298A45-0E30-4C4F-8FA9-D1CAA1314196}">
      <dgm:prSet/>
      <dgm:spPr/>
      <dgm:t>
        <a:bodyPr/>
        <a:lstStyle/>
        <a:p>
          <a:endParaRPr lang="es-CO"/>
        </a:p>
      </dgm:t>
    </dgm:pt>
    <dgm:pt modelId="{93F777AF-D9E5-471B-9475-EC88FBAC754D}">
      <dgm:prSet phldrT="[Texto]"/>
      <dgm:spPr/>
      <dgm:t>
        <a:bodyPr/>
        <a:lstStyle/>
        <a:p>
          <a:r>
            <a:rPr lang="es-CO" dirty="0" smtClean="0"/>
            <a:t>Hipercalcemia</a:t>
          </a:r>
          <a:endParaRPr lang="es-CO" dirty="0"/>
        </a:p>
      </dgm:t>
    </dgm:pt>
    <dgm:pt modelId="{10D1A788-ED2D-4487-A6D6-46451DD83F21}" type="parTrans" cxnId="{9CD998D6-E2E0-456C-A2C0-39261226A241}">
      <dgm:prSet/>
      <dgm:spPr/>
      <dgm:t>
        <a:bodyPr/>
        <a:lstStyle/>
        <a:p>
          <a:endParaRPr lang="es-CO"/>
        </a:p>
      </dgm:t>
    </dgm:pt>
    <dgm:pt modelId="{5376D59A-8A31-4296-9196-9950CBDA3651}" type="sibTrans" cxnId="{9CD998D6-E2E0-456C-A2C0-39261226A241}">
      <dgm:prSet/>
      <dgm:spPr/>
      <dgm:t>
        <a:bodyPr/>
        <a:lstStyle/>
        <a:p>
          <a:endParaRPr lang="es-CO"/>
        </a:p>
      </dgm:t>
    </dgm:pt>
    <dgm:pt modelId="{68BE31F1-727D-40A8-AD74-BC275B80389E}">
      <dgm:prSet phldrT="[Texto]"/>
      <dgm:spPr/>
      <dgm:t>
        <a:bodyPr/>
        <a:lstStyle/>
        <a:p>
          <a:r>
            <a:rPr lang="es-CO" dirty="0" smtClean="0"/>
            <a:t>Asociada al Tratamiento</a:t>
          </a:r>
          <a:endParaRPr lang="es-CO" dirty="0"/>
        </a:p>
      </dgm:t>
    </dgm:pt>
    <dgm:pt modelId="{D232D760-4B65-4EC2-A384-F065B865FDCA}" type="parTrans" cxnId="{657BEF52-BFAE-453B-95F1-7ABB40A66D68}">
      <dgm:prSet/>
      <dgm:spPr/>
      <dgm:t>
        <a:bodyPr/>
        <a:lstStyle/>
        <a:p>
          <a:endParaRPr lang="es-CO"/>
        </a:p>
      </dgm:t>
    </dgm:pt>
    <dgm:pt modelId="{61B1E6F3-8BC4-4960-A26C-E10F7BFF8F37}" type="sibTrans" cxnId="{657BEF52-BFAE-453B-95F1-7ABB40A66D68}">
      <dgm:prSet/>
      <dgm:spPr/>
      <dgm:t>
        <a:bodyPr/>
        <a:lstStyle/>
        <a:p>
          <a:endParaRPr lang="es-CO"/>
        </a:p>
      </dgm:t>
    </dgm:pt>
    <dgm:pt modelId="{D3D6A336-4549-4652-8119-8D4261596BAB}">
      <dgm:prSet phldrT="[Texto]"/>
      <dgm:spPr/>
      <dgm:t>
        <a:bodyPr/>
        <a:lstStyle/>
        <a:p>
          <a:r>
            <a:rPr lang="es-CO" dirty="0" smtClean="0"/>
            <a:t>Neutropenia Febril</a:t>
          </a:r>
          <a:endParaRPr lang="es-CO" dirty="0"/>
        </a:p>
      </dgm:t>
    </dgm:pt>
    <dgm:pt modelId="{991CB8C9-EEDE-455C-8466-32535F4EAAEE}" type="parTrans" cxnId="{76B8D21D-BF28-4A10-BD30-CC98B4B30120}">
      <dgm:prSet/>
      <dgm:spPr/>
      <dgm:t>
        <a:bodyPr/>
        <a:lstStyle/>
        <a:p>
          <a:endParaRPr lang="es-CO"/>
        </a:p>
      </dgm:t>
    </dgm:pt>
    <dgm:pt modelId="{0A9A7FA9-A9F6-40D9-8036-D2606ED9EAE4}" type="sibTrans" cxnId="{76B8D21D-BF28-4A10-BD30-CC98B4B30120}">
      <dgm:prSet/>
      <dgm:spPr/>
      <dgm:t>
        <a:bodyPr/>
        <a:lstStyle/>
        <a:p>
          <a:endParaRPr lang="es-CO"/>
        </a:p>
      </dgm:t>
    </dgm:pt>
    <dgm:pt modelId="{BB05FE8E-EDD0-415E-8170-10FE1C595C03}">
      <dgm:prSet phldrT="[Texto]"/>
      <dgm:spPr/>
      <dgm:t>
        <a:bodyPr/>
        <a:lstStyle/>
        <a:p>
          <a:r>
            <a:rPr lang="es-CO" dirty="0" smtClean="0"/>
            <a:t>Aérea</a:t>
          </a:r>
          <a:endParaRPr lang="es-CO" dirty="0"/>
        </a:p>
      </dgm:t>
    </dgm:pt>
    <dgm:pt modelId="{3C499495-7F9A-4756-90EF-C809F340D845}" type="parTrans" cxnId="{8E14583A-2438-4157-8466-C1D454A00104}">
      <dgm:prSet/>
      <dgm:spPr/>
      <dgm:t>
        <a:bodyPr/>
        <a:lstStyle/>
        <a:p>
          <a:endParaRPr lang="es-CO"/>
        </a:p>
      </dgm:t>
    </dgm:pt>
    <dgm:pt modelId="{D8E5A29D-D177-4664-87EE-BCBE3C965DFF}" type="sibTrans" cxnId="{8E14583A-2438-4157-8466-C1D454A00104}">
      <dgm:prSet/>
      <dgm:spPr/>
      <dgm:t>
        <a:bodyPr/>
        <a:lstStyle/>
        <a:p>
          <a:endParaRPr lang="es-CO"/>
        </a:p>
      </dgm:t>
    </dgm:pt>
    <dgm:pt modelId="{607C773E-1DD1-4753-BF45-115F7E81383E}">
      <dgm:prSet phldrT="[Texto]"/>
      <dgm:spPr/>
      <dgm:t>
        <a:bodyPr/>
        <a:lstStyle/>
        <a:p>
          <a:r>
            <a:rPr lang="es-CO" dirty="0" smtClean="0"/>
            <a:t>Intestinal</a:t>
          </a:r>
          <a:endParaRPr lang="es-CO" dirty="0"/>
        </a:p>
      </dgm:t>
    </dgm:pt>
    <dgm:pt modelId="{7816D842-CE82-4B26-905C-4FF608899EA1}" type="parTrans" cxnId="{79ACE372-72AB-4FFB-B972-CFC9065ABFCF}">
      <dgm:prSet/>
      <dgm:spPr/>
      <dgm:t>
        <a:bodyPr/>
        <a:lstStyle/>
        <a:p>
          <a:endParaRPr lang="es-CO"/>
        </a:p>
      </dgm:t>
    </dgm:pt>
    <dgm:pt modelId="{E9AEEEC6-238F-4175-A3F4-C9E9C9F13CF8}" type="sibTrans" cxnId="{79ACE372-72AB-4FFB-B972-CFC9065ABFCF}">
      <dgm:prSet/>
      <dgm:spPr/>
      <dgm:t>
        <a:bodyPr/>
        <a:lstStyle/>
        <a:p>
          <a:endParaRPr lang="es-CO"/>
        </a:p>
      </dgm:t>
    </dgm:pt>
    <dgm:pt modelId="{9D8F834D-5885-4845-A5D0-DF8B77586386}">
      <dgm:prSet phldrT="[Texto]"/>
      <dgm:spPr/>
      <dgm:t>
        <a:bodyPr/>
        <a:lstStyle/>
        <a:p>
          <a:r>
            <a:rPr lang="es-CO" dirty="0" smtClean="0"/>
            <a:t>Urinaria</a:t>
          </a:r>
          <a:endParaRPr lang="es-CO" dirty="0"/>
        </a:p>
      </dgm:t>
    </dgm:pt>
    <dgm:pt modelId="{9018F620-FEDB-4FF0-BD59-BBEC41161F7E}" type="parTrans" cxnId="{B0EA329F-4230-417C-86EC-83C90E5D17B5}">
      <dgm:prSet/>
      <dgm:spPr/>
      <dgm:t>
        <a:bodyPr/>
        <a:lstStyle/>
        <a:p>
          <a:endParaRPr lang="es-CO"/>
        </a:p>
      </dgm:t>
    </dgm:pt>
    <dgm:pt modelId="{79721CE9-B8E2-42BA-99E4-D5D47E51A884}" type="sibTrans" cxnId="{B0EA329F-4230-417C-86EC-83C90E5D17B5}">
      <dgm:prSet/>
      <dgm:spPr/>
      <dgm:t>
        <a:bodyPr/>
        <a:lstStyle/>
        <a:p>
          <a:endParaRPr lang="es-CO"/>
        </a:p>
      </dgm:t>
    </dgm:pt>
    <dgm:pt modelId="{0EAB5B7C-97E0-4B27-8AA9-2B430DB15542}">
      <dgm:prSet phldrT="[Texto]"/>
      <dgm:spPr/>
      <dgm:t>
        <a:bodyPr/>
        <a:lstStyle/>
        <a:p>
          <a:r>
            <a:rPr lang="es-CO" dirty="0" smtClean="0"/>
            <a:t>Biliar</a:t>
          </a:r>
          <a:endParaRPr lang="es-CO" dirty="0"/>
        </a:p>
      </dgm:t>
    </dgm:pt>
    <dgm:pt modelId="{6463F477-4157-48E3-9D56-7636BBA7ED35}" type="parTrans" cxnId="{C5A1FB1A-2113-4C02-B41C-9376F9310D9B}">
      <dgm:prSet/>
      <dgm:spPr/>
      <dgm:t>
        <a:bodyPr/>
        <a:lstStyle/>
        <a:p>
          <a:endParaRPr lang="es-CO"/>
        </a:p>
      </dgm:t>
    </dgm:pt>
    <dgm:pt modelId="{F396B149-35C1-40EE-859A-2FB943E29326}" type="sibTrans" cxnId="{C5A1FB1A-2113-4C02-B41C-9376F9310D9B}">
      <dgm:prSet/>
      <dgm:spPr/>
      <dgm:t>
        <a:bodyPr/>
        <a:lstStyle/>
        <a:p>
          <a:endParaRPr lang="es-CO"/>
        </a:p>
      </dgm:t>
    </dgm:pt>
    <dgm:pt modelId="{DB42B5C0-96D0-433B-A7B7-846221FDB860}">
      <dgm:prSet phldrT="[Texto]"/>
      <dgm:spPr/>
      <dgm:t>
        <a:bodyPr/>
        <a:lstStyle/>
        <a:p>
          <a:r>
            <a:rPr lang="es-CO" dirty="0" smtClean="0"/>
            <a:t>Hipertensión intracraneal</a:t>
          </a:r>
          <a:endParaRPr lang="es-CO" dirty="0"/>
        </a:p>
      </dgm:t>
    </dgm:pt>
    <dgm:pt modelId="{440D27E9-8EED-4306-87A4-822DDDE8D5BF}" type="parTrans" cxnId="{4A1EFA97-11E2-4A38-B88F-744653023DEE}">
      <dgm:prSet/>
      <dgm:spPr/>
      <dgm:t>
        <a:bodyPr/>
        <a:lstStyle/>
        <a:p>
          <a:endParaRPr lang="es-CO"/>
        </a:p>
      </dgm:t>
    </dgm:pt>
    <dgm:pt modelId="{4535394A-CB9D-4A04-8F2A-E3D5DD982755}" type="sibTrans" cxnId="{4A1EFA97-11E2-4A38-B88F-744653023DEE}">
      <dgm:prSet/>
      <dgm:spPr/>
      <dgm:t>
        <a:bodyPr/>
        <a:lstStyle/>
        <a:p>
          <a:endParaRPr lang="es-CO"/>
        </a:p>
      </dgm:t>
    </dgm:pt>
    <dgm:pt modelId="{7EFC6B09-EB04-4215-A77A-B3975A6C035F}">
      <dgm:prSet phldrT="[Texto]"/>
      <dgm:spPr/>
      <dgm:t>
        <a:bodyPr/>
        <a:lstStyle/>
        <a:p>
          <a:r>
            <a:rPr lang="es-CO" dirty="0" smtClean="0"/>
            <a:t>Sx Hiperviscosidad</a:t>
          </a:r>
          <a:endParaRPr lang="es-CO" dirty="0"/>
        </a:p>
      </dgm:t>
    </dgm:pt>
    <dgm:pt modelId="{580986A3-D07E-44E7-9566-113EC0DE1000}" type="parTrans" cxnId="{505B23C1-CB66-46C8-9096-24361385C732}">
      <dgm:prSet/>
      <dgm:spPr/>
      <dgm:t>
        <a:bodyPr/>
        <a:lstStyle/>
        <a:p>
          <a:endParaRPr lang="es-CO"/>
        </a:p>
      </dgm:t>
    </dgm:pt>
    <dgm:pt modelId="{5E5E959F-BA0D-462D-952D-E0F85E5CFAC2}" type="sibTrans" cxnId="{505B23C1-CB66-46C8-9096-24361385C732}">
      <dgm:prSet/>
      <dgm:spPr/>
      <dgm:t>
        <a:bodyPr/>
        <a:lstStyle/>
        <a:p>
          <a:endParaRPr lang="es-CO"/>
        </a:p>
      </dgm:t>
    </dgm:pt>
    <dgm:pt modelId="{96D42A25-1B69-4710-8F0A-FB7E345628BA}">
      <dgm:prSet phldrT="[Texto]"/>
      <dgm:spPr/>
      <dgm:t>
        <a:bodyPr/>
        <a:lstStyle/>
        <a:p>
          <a:r>
            <a:rPr lang="es-CO" dirty="0" smtClean="0"/>
            <a:t>Taponamiento Cardiaco</a:t>
          </a:r>
          <a:endParaRPr lang="es-CO" dirty="0"/>
        </a:p>
      </dgm:t>
    </dgm:pt>
    <dgm:pt modelId="{CD5B8455-2146-4B8C-9F77-72FF8A592DF4}" type="parTrans" cxnId="{945D02E5-AC20-47C5-B9DD-C1B2C14DECBE}">
      <dgm:prSet/>
      <dgm:spPr/>
      <dgm:t>
        <a:bodyPr/>
        <a:lstStyle/>
        <a:p>
          <a:endParaRPr lang="es-CO"/>
        </a:p>
      </dgm:t>
    </dgm:pt>
    <dgm:pt modelId="{51A39DDB-6F25-4EBF-AE16-5E633D2F65CE}" type="sibTrans" cxnId="{945D02E5-AC20-47C5-B9DD-C1B2C14DECBE}">
      <dgm:prSet/>
      <dgm:spPr/>
      <dgm:t>
        <a:bodyPr/>
        <a:lstStyle/>
        <a:p>
          <a:endParaRPr lang="es-CO"/>
        </a:p>
      </dgm:t>
    </dgm:pt>
    <dgm:pt modelId="{DE953FEB-A0A0-478D-8BE1-F62D69792014}">
      <dgm:prSet phldrT="[Texto]"/>
      <dgm:spPr/>
      <dgm:t>
        <a:bodyPr/>
        <a:lstStyle/>
        <a:p>
          <a:r>
            <a:rPr lang="es-CO" dirty="0" smtClean="0"/>
            <a:t>Compresión Epidural</a:t>
          </a:r>
          <a:endParaRPr lang="es-CO" dirty="0"/>
        </a:p>
      </dgm:t>
    </dgm:pt>
    <dgm:pt modelId="{E9DFE16E-F78E-4892-8F63-255E91E87657}" type="parTrans" cxnId="{000B8842-FFDF-414D-917B-0363F9312E13}">
      <dgm:prSet/>
      <dgm:spPr/>
      <dgm:t>
        <a:bodyPr/>
        <a:lstStyle/>
        <a:p>
          <a:endParaRPr lang="es-CO"/>
        </a:p>
      </dgm:t>
    </dgm:pt>
    <dgm:pt modelId="{8BC5B7A4-8351-494D-ACE5-0628ECF40AEE}" type="sibTrans" cxnId="{000B8842-FFDF-414D-917B-0363F9312E13}">
      <dgm:prSet/>
      <dgm:spPr/>
      <dgm:t>
        <a:bodyPr/>
        <a:lstStyle/>
        <a:p>
          <a:endParaRPr lang="es-CO"/>
        </a:p>
      </dgm:t>
    </dgm:pt>
    <dgm:pt modelId="{0CDB7BFE-BD35-4CBA-81CD-6B64DD566967}">
      <dgm:prSet phldrT="[Texto]"/>
      <dgm:spPr/>
      <dgm:t>
        <a:bodyPr/>
        <a:lstStyle/>
        <a:p>
          <a:r>
            <a:rPr lang="es-CO" dirty="0" smtClean="0"/>
            <a:t>Síndrome de Lisis Tumoral</a:t>
          </a:r>
          <a:endParaRPr lang="es-CO" dirty="0"/>
        </a:p>
      </dgm:t>
    </dgm:pt>
    <dgm:pt modelId="{0C893A51-3456-42A7-B5FD-CEC92E1886A7}" type="parTrans" cxnId="{DDB152C9-C6AF-4740-9269-9E6A45B7AAD1}">
      <dgm:prSet/>
      <dgm:spPr/>
      <dgm:t>
        <a:bodyPr/>
        <a:lstStyle/>
        <a:p>
          <a:endParaRPr lang="es-CO"/>
        </a:p>
      </dgm:t>
    </dgm:pt>
    <dgm:pt modelId="{A7FC8D41-1056-4B11-A45F-9DB63CB2DC81}" type="sibTrans" cxnId="{DDB152C9-C6AF-4740-9269-9E6A45B7AAD1}">
      <dgm:prSet/>
      <dgm:spPr/>
      <dgm:t>
        <a:bodyPr/>
        <a:lstStyle/>
        <a:p>
          <a:endParaRPr lang="es-CO"/>
        </a:p>
      </dgm:t>
    </dgm:pt>
    <dgm:pt modelId="{2DDDB3D9-2226-4B9B-9BEB-CD029A8EED1D}">
      <dgm:prSet phldrT="[Texto]"/>
      <dgm:spPr/>
      <dgm:t>
        <a:bodyPr/>
        <a:lstStyle/>
        <a:p>
          <a:r>
            <a:rPr lang="es-CO" dirty="0" smtClean="0"/>
            <a:t>Híper/Hipoglicemia</a:t>
          </a:r>
          <a:endParaRPr lang="es-CO" dirty="0"/>
        </a:p>
      </dgm:t>
    </dgm:pt>
    <dgm:pt modelId="{538D6BC1-200F-4603-9444-B78BDF1D18C9}" type="parTrans" cxnId="{36ADB4E5-7BBD-46F5-A3ED-CD2DAC6D3BB6}">
      <dgm:prSet/>
      <dgm:spPr/>
      <dgm:t>
        <a:bodyPr/>
        <a:lstStyle/>
        <a:p>
          <a:endParaRPr lang="es-CO"/>
        </a:p>
      </dgm:t>
    </dgm:pt>
    <dgm:pt modelId="{8EA4EDEA-17E9-4B61-80B2-5F17BD9E6AB6}" type="sibTrans" cxnId="{36ADB4E5-7BBD-46F5-A3ED-CD2DAC6D3BB6}">
      <dgm:prSet/>
      <dgm:spPr/>
      <dgm:t>
        <a:bodyPr/>
        <a:lstStyle/>
        <a:p>
          <a:endParaRPr lang="es-CO"/>
        </a:p>
      </dgm:t>
    </dgm:pt>
    <dgm:pt modelId="{B7D14747-D0C9-4BF9-A7B0-9350E9B063D3}">
      <dgm:prSet phldrT="[Texto]"/>
      <dgm:spPr/>
      <dgm:t>
        <a:bodyPr/>
        <a:lstStyle/>
        <a:p>
          <a:r>
            <a:rPr lang="es-CO" dirty="0" smtClean="0"/>
            <a:t>SIADH</a:t>
          </a:r>
          <a:endParaRPr lang="es-CO" dirty="0"/>
        </a:p>
      </dgm:t>
    </dgm:pt>
    <dgm:pt modelId="{3810BB2A-545D-4101-9471-E11348F0FCA2}" type="parTrans" cxnId="{B729452D-A149-40AD-8E0C-29D364BFDD9E}">
      <dgm:prSet/>
      <dgm:spPr/>
      <dgm:t>
        <a:bodyPr/>
        <a:lstStyle/>
        <a:p>
          <a:endParaRPr lang="es-CO"/>
        </a:p>
      </dgm:t>
    </dgm:pt>
    <dgm:pt modelId="{2C2D5934-B094-4A15-8523-DED1D94A9420}" type="sibTrans" cxnId="{B729452D-A149-40AD-8E0C-29D364BFDD9E}">
      <dgm:prSet/>
      <dgm:spPr/>
      <dgm:t>
        <a:bodyPr/>
        <a:lstStyle/>
        <a:p>
          <a:endParaRPr lang="es-CO"/>
        </a:p>
      </dgm:t>
    </dgm:pt>
    <dgm:pt modelId="{38CB1CD4-473D-4EAA-AC0D-037DF300B962}">
      <dgm:prSet phldrT="[Texto]"/>
      <dgm:spPr/>
      <dgm:t>
        <a:bodyPr/>
        <a:lstStyle/>
        <a:p>
          <a:r>
            <a:rPr lang="es-CO" dirty="0" smtClean="0"/>
            <a:t>Insuficiencia adrenal</a:t>
          </a:r>
          <a:endParaRPr lang="es-CO" dirty="0"/>
        </a:p>
      </dgm:t>
    </dgm:pt>
    <dgm:pt modelId="{B49A35B1-92CA-4E6D-8180-19BC6CA8C4D1}" type="parTrans" cxnId="{06C96974-A699-42F8-B555-082FA735674A}">
      <dgm:prSet/>
      <dgm:spPr/>
      <dgm:t>
        <a:bodyPr/>
        <a:lstStyle/>
        <a:p>
          <a:endParaRPr lang="es-CO"/>
        </a:p>
      </dgm:t>
    </dgm:pt>
    <dgm:pt modelId="{6C0D6E59-96C4-46B9-9315-2B4A2202DAE2}" type="sibTrans" cxnId="{06C96974-A699-42F8-B555-082FA735674A}">
      <dgm:prSet/>
      <dgm:spPr/>
      <dgm:t>
        <a:bodyPr/>
        <a:lstStyle/>
        <a:p>
          <a:endParaRPr lang="es-CO"/>
        </a:p>
      </dgm:t>
    </dgm:pt>
    <dgm:pt modelId="{5EF5BCCB-21B7-405C-8203-495C6427723D}">
      <dgm:prSet phldrT="[Texto]"/>
      <dgm:spPr/>
      <dgm:t>
        <a:bodyPr/>
        <a:lstStyle/>
        <a:p>
          <a:endParaRPr lang="es-CO" dirty="0"/>
        </a:p>
      </dgm:t>
    </dgm:pt>
    <dgm:pt modelId="{D7CCC350-36EB-46A3-9CF3-7E6DABAA6B0C}" type="parTrans" cxnId="{4CCB19CC-D6B6-4C81-8594-36435500B570}">
      <dgm:prSet/>
      <dgm:spPr/>
      <dgm:t>
        <a:bodyPr/>
        <a:lstStyle/>
        <a:p>
          <a:endParaRPr lang="es-CO"/>
        </a:p>
      </dgm:t>
    </dgm:pt>
    <dgm:pt modelId="{956FE967-1724-4E47-8085-C0B3E78364E5}" type="sibTrans" cxnId="{4CCB19CC-D6B6-4C81-8594-36435500B570}">
      <dgm:prSet/>
      <dgm:spPr/>
      <dgm:t>
        <a:bodyPr/>
        <a:lstStyle/>
        <a:p>
          <a:endParaRPr lang="es-CO"/>
        </a:p>
      </dgm:t>
    </dgm:pt>
    <dgm:pt modelId="{04292768-397E-4EE2-B498-E4D487E2112D}">
      <dgm:prSet phldrT="[Texto]"/>
      <dgm:spPr/>
      <dgm:t>
        <a:bodyPr/>
        <a:lstStyle/>
        <a:p>
          <a:r>
            <a:rPr lang="es-CO" dirty="0" smtClean="0"/>
            <a:t>Síndrome de Lisis Tumoral</a:t>
          </a:r>
          <a:endParaRPr lang="es-CO" dirty="0"/>
        </a:p>
      </dgm:t>
    </dgm:pt>
    <dgm:pt modelId="{B7681626-FBB7-446F-8EEB-304419318D5D}" type="parTrans" cxnId="{23C34F41-9F81-489C-A8A4-F4CAFCDBE97B}">
      <dgm:prSet/>
      <dgm:spPr/>
      <dgm:t>
        <a:bodyPr/>
        <a:lstStyle/>
        <a:p>
          <a:endParaRPr lang="es-CO"/>
        </a:p>
      </dgm:t>
    </dgm:pt>
    <dgm:pt modelId="{8FF5CC07-B0B2-4647-8636-8233712D28D3}" type="sibTrans" cxnId="{23C34F41-9F81-489C-A8A4-F4CAFCDBE97B}">
      <dgm:prSet/>
      <dgm:spPr/>
      <dgm:t>
        <a:bodyPr/>
        <a:lstStyle/>
        <a:p>
          <a:endParaRPr lang="es-CO"/>
        </a:p>
      </dgm:t>
    </dgm:pt>
    <dgm:pt modelId="{9812E375-6979-4B17-A746-192016703A02}">
      <dgm:prSet phldrT="[Texto]"/>
      <dgm:spPr/>
      <dgm:t>
        <a:bodyPr/>
        <a:lstStyle/>
        <a:p>
          <a:r>
            <a:rPr lang="es-CO" dirty="0" smtClean="0"/>
            <a:t>Colitis Neutropenica</a:t>
          </a:r>
          <a:endParaRPr lang="es-CO" dirty="0"/>
        </a:p>
      </dgm:t>
    </dgm:pt>
    <dgm:pt modelId="{A3419270-596B-4454-9A86-BC53AE96FE9D}" type="parTrans" cxnId="{5B876B02-A7F8-4F99-AD94-993F0DF1E500}">
      <dgm:prSet/>
      <dgm:spPr/>
      <dgm:t>
        <a:bodyPr/>
        <a:lstStyle/>
        <a:p>
          <a:endParaRPr lang="es-CO"/>
        </a:p>
      </dgm:t>
    </dgm:pt>
    <dgm:pt modelId="{E4B97AEE-5FF5-4B6F-810A-15D2794E1ED8}" type="sibTrans" cxnId="{5B876B02-A7F8-4F99-AD94-993F0DF1E500}">
      <dgm:prSet/>
      <dgm:spPr/>
      <dgm:t>
        <a:bodyPr/>
        <a:lstStyle/>
        <a:p>
          <a:endParaRPr lang="es-CO"/>
        </a:p>
      </dgm:t>
    </dgm:pt>
    <dgm:pt modelId="{A8FCA894-8DCB-4C41-8541-FD53908CA32A}">
      <dgm:prSet phldrT="[Texto]"/>
      <dgm:spPr/>
      <dgm:t>
        <a:bodyPr/>
        <a:lstStyle/>
        <a:p>
          <a:r>
            <a:rPr lang="es-CO" dirty="0" smtClean="0"/>
            <a:t>Cistitis Hemorrágica</a:t>
          </a:r>
          <a:endParaRPr lang="es-CO" dirty="0"/>
        </a:p>
      </dgm:t>
    </dgm:pt>
    <dgm:pt modelId="{0052B015-729E-40D3-8CE9-B3B4F50D3BB8}" type="parTrans" cxnId="{46BD37F1-E88C-4A0B-92EC-1E8BAC8884C4}">
      <dgm:prSet/>
      <dgm:spPr/>
      <dgm:t>
        <a:bodyPr/>
        <a:lstStyle/>
        <a:p>
          <a:endParaRPr lang="es-CO"/>
        </a:p>
      </dgm:t>
    </dgm:pt>
    <dgm:pt modelId="{FCA1EDB9-F278-49A2-8BB4-A96E8B78290B}" type="sibTrans" cxnId="{46BD37F1-E88C-4A0B-92EC-1E8BAC8884C4}">
      <dgm:prSet/>
      <dgm:spPr/>
      <dgm:t>
        <a:bodyPr/>
        <a:lstStyle/>
        <a:p>
          <a:endParaRPr lang="es-CO"/>
        </a:p>
      </dgm:t>
    </dgm:pt>
    <dgm:pt modelId="{19AEFE50-33D6-4E44-B1E7-B168D2659D41}">
      <dgm:prSet phldrT="[Texto]"/>
      <dgm:spPr/>
      <dgm:t>
        <a:bodyPr/>
        <a:lstStyle/>
        <a:p>
          <a:r>
            <a:rPr lang="es-CO" dirty="0" smtClean="0"/>
            <a:t>Reacciones infusionales</a:t>
          </a:r>
          <a:endParaRPr lang="es-CO" dirty="0"/>
        </a:p>
      </dgm:t>
    </dgm:pt>
    <dgm:pt modelId="{BF8DC4EA-B539-4936-867F-C03B5059074C}" type="parTrans" cxnId="{70DF1B70-9C7B-4538-B69B-8FC621C0343B}">
      <dgm:prSet/>
      <dgm:spPr/>
      <dgm:t>
        <a:bodyPr/>
        <a:lstStyle/>
        <a:p>
          <a:endParaRPr lang="es-CO"/>
        </a:p>
      </dgm:t>
    </dgm:pt>
    <dgm:pt modelId="{292CA1D6-81FD-4B34-B297-A9414304882A}" type="sibTrans" cxnId="{70DF1B70-9C7B-4538-B69B-8FC621C0343B}">
      <dgm:prSet/>
      <dgm:spPr/>
      <dgm:t>
        <a:bodyPr/>
        <a:lstStyle/>
        <a:p>
          <a:endParaRPr lang="es-CO"/>
        </a:p>
      </dgm:t>
    </dgm:pt>
    <dgm:pt modelId="{7A0ADFE9-A846-497A-9123-6F6CEC57EE39}" type="pres">
      <dgm:prSet presAssocID="{71E3B2A3-8F20-4CA4-BF9C-7566B2024372}" presName="linearFlow" presStyleCnt="0">
        <dgm:presLayoutVars>
          <dgm:dir/>
          <dgm:animLvl val="lvl"/>
          <dgm:resizeHandles/>
        </dgm:presLayoutVars>
      </dgm:prSet>
      <dgm:spPr/>
    </dgm:pt>
    <dgm:pt modelId="{E39CE072-4B8F-495E-8D82-1B934A184B66}" type="pres">
      <dgm:prSet presAssocID="{DB90E177-0EBF-41AA-8B38-E3AD039829A6}" presName="compositeNode" presStyleCnt="0">
        <dgm:presLayoutVars>
          <dgm:bulletEnabled val="1"/>
        </dgm:presLayoutVars>
      </dgm:prSet>
      <dgm:spPr/>
    </dgm:pt>
    <dgm:pt modelId="{3C8A2B7D-67B3-4EB3-B930-717D7BF53287}" type="pres">
      <dgm:prSet presAssocID="{DB90E177-0EBF-41AA-8B38-E3AD039829A6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6C6176E6-B24B-450F-8308-9D7F0B0C4285}" type="pres">
      <dgm:prSet presAssocID="{DB90E177-0EBF-41AA-8B38-E3AD039829A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EEA6D00-6738-4997-8FC9-3B13ABB16D97}" type="pres">
      <dgm:prSet presAssocID="{DB90E177-0EBF-41AA-8B38-E3AD039829A6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FEC4B5A5-E0BB-4964-BBF1-F6DA1E7AE1CE}" type="pres">
      <dgm:prSet presAssocID="{DBF57F24-89A3-4238-A800-867008420465}" presName="sibTrans" presStyleCnt="0"/>
      <dgm:spPr/>
    </dgm:pt>
    <dgm:pt modelId="{939350C6-18F2-407D-9EAF-856DCBE9CF66}" type="pres">
      <dgm:prSet presAssocID="{8DC6D890-8FA9-48EA-BA63-A67739B965FF}" presName="compositeNode" presStyleCnt="0">
        <dgm:presLayoutVars>
          <dgm:bulletEnabled val="1"/>
        </dgm:presLayoutVars>
      </dgm:prSet>
      <dgm:spPr/>
    </dgm:pt>
    <dgm:pt modelId="{B8A91601-92FE-4D36-AA9B-59D3802EBF93}" type="pres">
      <dgm:prSet presAssocID="{8DC6D890-8FA9-48EA-BA63-A67739B965FF}" presName="imag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BEF3F83F-B35C-4508-9EA6-47AA5B35BAF7}" type="pres">
      <dgm:prSet presAssocID="{8DC6D890-8FA9-48EA-BA63-A67739B965F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21F5657-147A-453E-8510-82BAD1EDACA9}" type="pres">
      <dgm:prSet presAssocID="{8DC6D890-8FA9-48EA-BA63-A67739B965FF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3A44699-26C9-4B0D-A0E4-49D74DAFF7C1}" type="pres">
      <dgm:prSet presAssocID="{16EA8598-5A4A-4CB6-9C23-C20291698009}" presName="sibTrans" presStyleCnt="0"/>
      <dgm:spPr/>
    </dgm:pt>
    <dgm:pt modelId="{CFE1AEC8-6CA1-4C2C-8EF0-54F3EE25F6B0}" type="pres">
      <dgm:prSet presAssocID="{68BE31F1-727D-40A8-AD74-BC275B80389E}" presName="compositeNode" presStyleCnt="0">
        <dgm:presLayoutVars>
          <dgm:bulletEnabled val="1"/>
        </dgm:presLayoutVars>
      </dgm:prSet>
      <dgm:spPr/>
    </dgm:pt>
    <dgm:pt modelId="{077A6188-8385-40C2-9E93-3ADF6EBD0969}" type="pres">
      <dgm:prSet presAssocID="{68BE31F1-727D-40A8-AD74-BC275B80389E}" presName="imag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70FC7A6B-AA0B-4903-9DA3-B52D490A50B0}" type="pres">
      <dgm:prSet presAssocID="{68BE31F1-727D-40A8-AD74-BC275B80389E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BEA474B-A8FA-43DB-B26E-BBFC6CD9A120}" type="pres">
      <dgm:prSet presAssocID="{68BE31F1-727D-40A8-AD74-BC275B80389E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F4D91A38-74C6-4E3B-AC83-F1C555CE9E6A}" type="presOf" srcId="{923943A4-A810-4503-B232-DA9EA740F380}" destId="{6C6176E6-B24B-450F-8308-9D7F0B0C4285}" srcOrd="0" destOrd="2" presId="urn:microsoft.com/office/officeart/2005/8/layout/hList2"/>
    <dgm:cxn modelId="{73D121E9-B98A-4FD8-B133-5B77F41ADD52}" type="presOf" srcId="{19AEFE50-33D6-4E44-B1E7-B168D2659D41}" destId="{70FC7A6B-AA0B-4903-9DA3-B52D490A50B0}" srcOrd="0" destOrd="4" presId="urn:microsoft.com/office/officeart/2005/8/layout/hList2"/>
    <dgm:cxn modelId="{812F4309-3F1F-40A8-82B1-EE11A83D23DC}" type="presOf" srcId="{A8FCA894-8DCB-4C41-8541-FD53908CA32A}" destId="{70FC7A6B-AA0B-4903-9DA3-B52D490A50B0}" srcOrd="0" destOrd="3" presId="urn:microsoft.com/office/officeart/2005/8/layout/hList2"/>
    <dgm:cxn modelId="{C5A1FB1A-2113-4C02-B41C-9376F9310D9B}" srcId="{923943A4-A810-4503-B232-DA9EA740F380}" destId="{0EAB5B7C-97E0-4B27-8AA9-2B430DB15542}" srcOrd="3" destOrd="0" parTransId="{6463F477-4157-48E3-9D56-7636BBA7ED35}" sibTransId="{F396B149-35C1-40EE-859A-2FB943E29326}"/>
    <dgm:cxn modelId="{48CEF43A-5F86-4BDB-B8EC-5CD328B94701}" type="presOf" srcId="{7EFC6B09-EB04-4215-A77A-B3975A6C035F}" destId="{6C6176E6-B24B-450F-8308-9D7F0B0C4285}" srcOrd="0" destOrd="8" presId="urn:microsoft.com/office/officeart/2005/8/layout/hList2"/>
    <dgm:cxn modelId="{505B23C1-CB66-46C8-9096-24361385C732}" srcId="{DB90E177-0EBF-41AA-8B38-E3AD039829A6}" destId="{7EFC6B09-EB04-4215-A77A-B3975A6C035F}" srcOrd="4" destOrd="0" parTransId="{580986A3-D07E-44E7-9566-113EC0DE1000}" sibTransId="{5E5E959F-BA0D-462D-952D-E0F85E5CFAC2}"/>
    <dgm:cxn modelId="{54B1214A-2F37-4AE7-97E2-2FB91B52B89B}" type="presOf" srcId="{0EAB5B7C-97E0-4B27-8AA9-2B430DB15542}" destId="{6C6176E6-B24B-450F-8308-9D7F0B0C4285}" srcOrd="0" destOrd="6" presId="urn:microsoft.com/office/officeart/2005/8/layout/hList2"/>
    <dgm:cxn modelId="{9F298A45-0E30-4C4F-8FA9-D1CAA1314196}" srcId="{71E3B2A3-8F20-4CA4-BF9C-7566B2024372}" destId="{8DC6D890-8FA9-48EA-BA63-A67739B965FF}" srcOrd="1" destOrd="0" parTransId="{CF667B20-3F1F-4711-A63B-CF3C4BFB30B6}" sibTransId="{16EA8598-5A4A-4CB6-9C23-C20291698009}"/>
    <dgm:cxn modelId="{B0EA329F-4230-417C-86EC-83C90E5D17B5}" srcId="{923943A4-A810-4503-B232-DA9EA740F380}" destId="{9D8F834D-5885-4845-A5D0-DF8B77586386}" srcOrd="2" destOrd="0" parTransId="{9018F620-FEDB-4FF0-BD59-BBEC41161F7E}" sibTransId="{79721CE9-B8E2-42BA-99E4-D5D47E51A884}"/>
    <dgm:cxn modelId="{79ACE372-72AB-4FFB-B972-CFC9065ABFCF}" srcId="{923943A4-A810-4503-B232-DA9EA740F380}" destId="{607C773E-1DD1-4753-BF45-115F7E81383E}" srcOrd="1" destOrd="0" parTransId="{7816D842-CE82-4B26-905C-4FF608899EA1}" sibTransId="{E9AEEEC6-238F-4175-A3F4-C9E9C9F13CF8}"/>
    <dgm:cxn modelId="{03D6477A-7B91-4E82-A819-F1F4C597EF2E}" type="presOf" srcId="{93F777AF-D9E5-471B-9475-EC88FBAC754D}" destId="{BEF3F83F-B35C-4508-9EA6-47AA5B35BAF7}" srcOrd="0" destOrd="0" presId="urn:microsoft.com/office/officeart/2005/8/layout/hList2"/>
    <dgm:cxn modelId="{5F816090-6201-427B-88EF-24EEF230F93D}" type="presOf" srcId="{B7D14747-D0C9-4BF9-A7B0-9350E9B063D3}" destId="{BEF3F83F-B35C-4508-9EA6-47AA5B35BAF7}" srcOrd="0" destOrd="3" presId="urn:microsoft.com/office/officeart/2005/8/layout/hList2"/>
    <dgm:cxn modelId="{123BC8D0-7E7D-4426-8EDC-A20CE83D4F33}" type="presOf" srcId="{9812E375-6979-4B17-A746-192016703A02}" destId="{70FC7A6B-AA0B-4903-9DA3-B52D490A50B0}" srcOrd="0" destOrd="2" presId="urn:microsoft.com/office/officeart/2005/8/layout/hList2"/>
    <dgm:cxn modelId="{4A1EFA97-11E2-4A38-B88F-744653023DEE}" srcId="{DB90E177-0EBF-41AA-8B38-E3AD039829A6}" destId="{DB42B5C0-96D0-433B-A7B7-846221FDB860}" srcOrd="3" destOrd="0" parTransId="{440D27E9-8EED-4306-87A4-822DDDE8D5BF}" sibTransId="{4535394A-CB9D-4A04-8F2A-E3D5DD982755}"/>
    <dgm:cxn modelId="{945D02E5-AC20-47C5-B9DD-C1B2C14DECBE}" srcId="{DB90E177-0EBF-41AA-8B38-E3AD039829A6}" destId="{96D42A25-1B69-4710-8F0A-FB7E345628BA}" srcOrd="5" destOrd="0" parTransId="{CD5B8455-2146-4B8C-9F77-72FF8A592DF4}" sibTransId="{51A39DDB-6F25-4EBF-AE16-5E633D2F65CE}"/>
    <dgm:cxn modelId="{1935A9A7-26FC-479D-862C-D2E27C32186F}" type="presOf" srcId="{DB90E177-0EBF-41AA-8B38-E3AD039829A6}" destId="{7EEA6D00-6738-4997-8FC9-3B13ABB16D97}" srcOrd="0" destOrd="0" presId="urn:microsoft.com/office/officeart/2005/8/layout/hList2"/>
    <dgm:cxn modelId="{C21FFE7C-93FA-4062-B9DD-05C4865A8337}" type="presOf" srcId="{607C773E-1DD1-4753-BF45-115F7E81383E}" destId="{6C6176E6-B24B-450F-8308-9D7F0B0C4285}" srcOrd="0" destOrd="4" presId="urn:microsoft.com/office/officeart/2005/8/layout/hList2"/>
    <dgm:cxn modelId="{BC6A296A-848B-4F67-AB36-B84C0F735760}" type="presOf" srcId="{96D42A25-1B69-4710-8F0A-FB7E345628BA}" destId="{6C6176E6-B24B-450F-8308-9D7F0B0C4285}" srcOrd="0" destOrd="9" presId="urn:microsoft.com/office/officeart/2005/8/layout/hList2"/>
    <dgm:cxn modelId="{8CBE89D7-273B-4C3B-9B50-24A03D6E14A9}" type="presOf" srcId="{8DC6D890-8FA9-48EA-BA63-A67739B965FF}" destId="{521F5657-147A-453E-8510-82BAD1EDACA9}" srcOrd="0" destOrd="0" presId="urn:microsoft.com/office/officeart/2005/8/layout/hList2"/>
    <dgm:cxn modelId="{08753BE4-92D4-4E3D-8F3A-667F3D400C04}" type="presOf" srcId="{BB05FE8E-EDD0-415E-8170-10FE1C595C03}" destId="{6C6176E6-B24B-450F-8308-9D7F0B0C4285}" srcOrd="0" destOrd="3" presId="urn:microsoft.com/office/officeart/2005/8/layout/hList2"/>
    <dgm:cxn modelId="{45E9B7AC-9347-4251-929F-428C65EEC0AE}" type="presOf" srcId="{DB42B5C0-96D0-433B-A7B7-846221FDB860}" destId="{6C6176E6-B24B-450F-8308-9D7F0B0C4285}" srcOrd="0" destOrd="7" presId="urn:microsoft.com/office/officeart/2005/8/layout/hList2"/>
    <dgm:cxn modelId="{03E5C3A0-DEE7-417A-8035-FCD71503B3BE}" srcId="{DB90E177-0EBF-41AA-8B38-E3AD039829A6}" destId="{566C7B3E-D102-43FA-BB02-211605DEB140}" srcOrd="0" destOrd="0" parTransId="{DE4484B9-0779-49CB-85ED-FA988C1DCE45}" sibTransId="{50B23491-21AB-4350-98CD-FCEB7678868E}"/>
    <dgm:cxn modelId="{DDB152C9-C6AF-4740-9269-9E6A45B7AAD1}" srcId="{8DC6D890-8FA9-48EA-BA63-A67739B965FF}" destId="{0CDB7BFE-BD35-4CBA-81CD-6B64DD566967}" srcOrd="1" destOrd="0" parTransId="{0C893A51-3456-42A7-B5FD-CEC92E1886A7}" sibTransId="{A7FC8D41-1056-4B11-A45F-9DB63CB2DC81}"/>
    <dgm:cxn modelId="{7CCFC00D-34C8-43E8-B6DC-069ED6CD86DA}" type="presOf" srcId="{2DDDB3D9-2226-4B9B-9BEB-CD029A8EED1D}" destId="{BEF3F83F-B35C-4508-9EA6-47AA5B35BAF7}" srcOrd="0" destOrd="2" presId="urn:microsoft.com/office/officeart/2005/8/layout/hList2"/>
    <dgm:cxn modelId="{BAB0035D-B83F-4B4B-80EC-7FB9FD652E6D}" type="presOf" srcId="{0CDB7BFE-BD35-4CBA-81CD-6B64DD566967}" destId="{BEF3F83F-B35C-4508-9EA6-47AA5B35BAF7}" srcOrd="0" destOrd="1" presId="urn:microsoft.com/office/officeart/2005/8/layout/hList2"/>
    <dgm:cxn modelId="{04F27745-03E2-4DAC-8B63-3FE0B04F2EC6}" srcId="{DB90E177-0EBF-41AA-8B38-E3AD039829A6}" destId="{923943A4-A810-4503-B232-DA9EA740F380}" srcOrd="2" destOrd="0" parTransId="{840C441D-8BFA-46D8-94FC-804BA3DB89A3}" sibTransId="{A607F9A1-524D-4E1E-AD8F-187DEF6C1573}"/>
    <dgm:cxn modelId="{BC60E792-802C-41E7-9C2F-0B514DFAFCEC}" type="presOf" srcId="{DE953FEB-A0A0-478D-8BE1-F62D69792014}" destId="{6C6176E6-B24B-450F-8308-9D7F0B0C4285}" srcOrd="0" destOrd="1" presId="urn:microsoft.com/office/officeart/2005/8/layout/hList2"/>
    <dgm:cxn modelId="{23C34F41-9F81-489C-A8A4-F4CAFCDBE97B}" srcId="{68BE31F1-727D-40A8-AD74-BC275B80389E}" destId="{04292768-397E-4EE2-B498-E4D487E2112D}" srcOrd="1" destOrd="0" parTransId="{B7681626-FBB7-446F-8EEB-304419318D5D}" sibTransId="{8FF5CC07-B0B2-4647-8636-8233712D28D3}"/>
    <dgm:cxn modelId="{657BEF52-BFAE-453B-95F1-7ABB40A66D68}" srcId="{71E3B2A3-8F20-4CA4-BF9C-7566B2024372}" destId="{68BE31F1-727D-40A8-AD74-BC275B80389E}" srcOrd="2" destOrd="0" parTransId="{D232D760-4B65-4EC2-A384-F065B865FDCA}" sibTransId="{61B1E6F3-8BC4-4960-A26C-E10F7BFF8F37}"/>
    <dgm:cxn modelId="{06C96974-A699-42F8-B555-082FA735674A}" srcId="{8DC6D890-8FA9-48EA-BA63-A67739B965FF}" destId="{38CB1CD4-473D-4EAA-AC0D-037DF300B962}" srcOrd="4" destOrd="0" parTransId="{B49A35B1-92CA-4E6D-8180-19BC6CA8C4D1}" sibTransId="{6C0D6E59-96C4-46B9-9315-2B4A2202DAE2}"/>
    <dgm:cxn modelId="{572E69D8-D118-4B6F-85C9-502B59E7ADC9}" srcId="{71E3B2A3-8F20-4CA4-BF9C-7566B2024372}" destId="{DB90E177-0EBF-41AA-8B38-E3AD039829A6}" srcOrd="0" destOrd="0" parTransId="{8A7291F1-D8B3-4462-927A-D1557D27C050}" sibTransId="{DBF57F24-89A3-4238-A800-867008420465}"/>
    <dgm:cxn modelId="{B729452D-A149-40AD-8E0C-29D364BFDD9E}" srcId="{8DC6D890-8FA9-48EA-BA63-A67739B965FF}" destId="{B7D14747-D0C9-4BF9-A7B0-9350E9B063D3}" srcOrd="3" destOrd="0" parTransId="{3810BB2A-545D-4101-9471-E11348F0FCA2}" sibTransId="{2C2D5934-B094-4A15-8523-DED1D94A9420}"/>
    <dgm:cxn modelId="{36ADB4E5-7BBD-46F5-A3ED-CD2DAC6D3BB6}" srcId="{8DC6D890-8FA9-48EA-BA63-A67739B965FF}" destId="{2DDDB3D9-2226-4B9B-9BEB-CD029A8EED1D}" srcOrd="2" destOrd="0" parTransId="{538D6BC1-200F-4603-9444-B78BDF1D18C9}" sibTransId="{8EA4EDEA-17E9-4B61-80B2-5F17BD9E6AB6}"/>
    <dgm:cxn modelId="{AEA3F8AD-1CEA-4D2B-BF5E-AB7917D4E6F5}" type="presOf" srcId="{38CB1CD4-473D-4EAA-AC0D-037DF300B962}" destId="{BEF3F83F-B35C-4508-9EA6-47AA5B35BAF7}" srcOrd="0" destOrd="4" presId="urn:microsoft.com/office/officeart/2005/8/layout/hList2"/>
    <dgm:cxn modelId="{9CD998D6-E2E0-456C-A2C0-39261226A241}" srcId="{8DC6D890-8FA9-48EA-BA63-A67739B965FF}" destId="{93F777AF-D9E5-471B-9475-EC88FBAC754D}" srcOrd="0" destOrd="0" parTransId="{10D1A788-ED2D-4487-A6D6-46451DD83F21}" sibTransId="{5376D59A-8A31-4296-9196-9950CBDA3651}"/>
    <dgm:cxn modelId="{4CCB19CC-D6B6-4C81-8594-36435500B570}" srcId="{8DC6D890-8FA9-48EA-BA63-A67739B965FF}" destId="{5EF5BCCB-21B7-405C-8203-495C6427723D}" srcOrd="5" destOrd="0" parTransId="{D7CCC350-36EB-46A3-9CF3-7E6DABAA6B0C}" sibTransId="{956FE967-1724-4E47-8085-C0B3E78364E5}"/>
    <dgm:cxn modelId="{CBDF3752-CE1E-4D49-80E4-5B73B8DDBB66}" type="presOf" srcId="{9D8F834D-5885-4845-A5D0-DF8B77586386}" destId="{6C6176E6-B24B-450F-8308-9D7F0B0C4285}" srcOrd="0" destOrd="5" presId="urn:microsoft.com/office/officeart/2005/8/layout/hList2"/>
    <dgm:cxn modelId="{AC04BB39-A226-4CEA-A8E2-87644F47CC0F}" type="presOf" srcId="{68BE31F1-727D-40A8-AD74-BC275B80389E}" destId="{3BEA474B-A8FA-43DB-B26E-BBFC6CD9A120}" srcOrd="0" destOrd="0" presId="urn:microsoft.com/office/officeart/2005/8/layout/hList2"/>
    <dgm:cxn modelId="{8EC02A9B-17A9-4466-9893-EC33CD4A972F}" type="presOf" srcId="{04292768-397E-4EE2-B498-E4D487E2112D}" destId="{70FC7A6B-AA0B-4903-9DA3-B52D490A50B0}" srcOrd="0" destOrd="1" presId="urn:microsoft.com/office/officeart/2005/8/layout/hList2"/>
    <dgm:cxn modelId="{76B8D21D-BF28-4A10-BD30-CC98B4B30120}" srcId="{68BE31F1-727D-40A8-AD74-BC275B80389E}" destId="{D3D6A336-4549-4652-8119-8D4261596BAB}" srcOrd="0" destOrd="0" parTransId="{991CB8C9-EEDE-455C-8466-32535F4EAAEE}" sibTransId="{0A9A7FA9-A9F6-40D9-8036-D2606ED9EAE4}"/>
    <dgm:cxn modelId="{000B8842-FFDF-414D-917B-0363F9312E13}" srcId="{DB90E177-0EBF-41AA-8B38-E3AD039829A6}" destId="{DE953FEB-A0A0-478D-8BE1-F62D69792014}" srcOrd="1" destOrd="0" parTransId="{E9DFE16E-F78E-4892-8F63-255E91E87657}" sibTransId="{8BC5B7A4-8351-494D-ACE5-0628ECF40AEE}"/>
    <dgm:cxn modelId="{7FE90A4F-129A-4E44-9CB6-5FA02E9DD1C8}" type="presOf" srcId="{71E3B2A3-8F20-4CA4-BF9C-7566B2024372}" destId="{7A0ADFE9-A846-497A-9123-6F6CEC57EE39}" srcOrd="0" destOrd="0" presId="urn:microsoft.com/office/officeart/2005/8/layout/hList2"/>
    <dgm:cxn modelId="{691B5492-34B1-4762-9AF2-36E72AF30FFC}" type="presOf" srcId="{566C7B3E-D102-43FA-BB02-211605DEB140}" destId="{6C6176E6-B24B-450F-8308-9D7F0B0C4285}" srcOrd="0" destOrd="0" presId="urn:microsoft.com/office/officeart/2005/8/layout/hList2"/>
    <dgm:cxn modelId="{70DF1B70-9C7B-4538-B69B-8FC621C0343B}" srcId="{68BE31F1-727D-40A8-AD74-BC275B80389E}" destId="{19AEFE50-33D6-4E44-B1E7-B168D2659D41}" srcOrd="4" destOrd="0" parTransId="{BF8DC4EA-B539-4936-867F-C03B5059074C}" sibTransId="{292CA1D6-81FD-4B34-B297-A9414304882A}"/>
    <dgm:cxn modelId="{5B876B02-A7F8-4F99-AD94-993F0DF1E500}" srcId="{68BE31F1-727D-40A8-AD74-BC275B80389E}" destId="{9812E375-6979-4B17-A746-192016703A02}" srcOrd="2" destOrd="0" parTransId="{A3419270-596B-4454-9A86-BC53AE96FE9D}" sibTransId="{E4B97AEE-5FF5-4B6F-810A-15D2794E1ED8}"/>
    <dgm:cxn modelId="{46BD37F1-E88C-4A0B-92EC-1E8BAC8884C4}" srcId="{68BE31F1-727D-40A8-AD74-BC275B80389E}" destId="{A8FCA894-8DCB-4C41-8541-FD53908CA32A}" srcOrd="3" destOrd="0" parTransId="{0052B015-729E-40D3-8CE9-B3B4F50D3BB8}" sibTransId="{FCA1EDB9-F278-49A2-8BB4-A96E8B78290B}"/>
    <dgm:cxn modelId="{003AD9D6-3842-4E49-9775-48465AC7C3E4}" type="presOf" srcId="{D3D6A336-4549-4652-8119-8D4261596BAB}" destId="{70FC7A6B-AA0B-4903-9DA3-B52D490A50B0}" srcOrd="0" destOrd="0" presId="urn:microsoft.com/office/officeart/2005/8/layout/hList2"/>
    <dgm:cxn modelId="{89734DFA-8C5E-4D63-A727-D53F22C5ECB7}" type="presOf" srcId="{5EF5BCCB-21B7-405C-8203-495C6427723D}" destId="{BEF3F83F-B35C-4508-9EA6-47AA5B35BAF7}" srcOrd="0" destOrd="5" presId="urn:microsoft.com/office/officeart/2005/8/layout/hList2"/>
    <dgm:cxn modelId="{8E14583A-2438-4157-8466-C1D454A00104}" srcId="{923943A4-A810-4503-B232-DA9EA740F380}" destId="{BB05FE8E-EDD0-415E-8170-10FE1C595C03}" srcOrd="0" destOrd="0" parTransId="{3C499495-7F9A-4756-90EF-C809F340D845}" sibTransId="{D8E5A29D-D177-4664-87EE-BCBE3C965DFF}"/>
    <dgm:cxn modelId="{D3BA6B68-06C5-4F03-BD47-46A482FB78EF}" type="presParOf" srcId="{7A0ADFE9-A846-497A-9123-6F6CEC57EE39}" destId="{E39CE072-4B8F-495E-8D82-1B934A184B66}" srcOrd="0" destOrd="0" presId="urn:microsoft.com/office/officeart/2005/8/layout/hList2"/>
    <dgm:cxn modelId="{0D749C3D-E0DA-4C99-834C-F7A5D79934ED}" type="presParOf" srcId="{E39CE072-4B8F-495E-8D82-1B934A184B66}" destId="{3C8A2B7D-67B3-4EB3-B930-717D7BF53287}" srcOrd="0" destOrd="0" presId="urn:microsoft.com/office/officeart/2005/8/layout/hList2"/>
    <dgm:cxn modelId="{2A40D9E1-7CD8-4A34-9730-4398A9D6ED5C}" type="presParOf" srcId="{E39CE072-4B8F-495E-8D82-1B934A184B66}" destId="{6C6176E6-B24B-450F-8308-9D7F0B0C4285}" srcOrd="1" destOrd="0" presId="urn:microsoft.com/office/officeart/2005/8/layout/hList2"/>
    <dgm:cxn modelId="{7BD0B951-CE88-41C6-8C06-D64D70C26330}" type="presParOf" srcId="{E39CE072-4B8F-495E-8D82-1B934A184B66}" destId="{7EEA6D00-6738-4997-8FC9-3B13ABB16D97}" srcOrd="2" destOrd="0" presId="urn:microsoft.com/office/officeart/2005/8/layout/hList2"/>
    <dgm:cxn modelId="{4B6A982D-AB63-4D75-8BCD-4CA2DA0E7A08}" type="presParOf" srcId="{7A0ADFE9-A846-497A-9123-6F6CEC57EE39}" destId="{FEC4B5A5-E0BB-4964-BBF1-F6DA1E7AE1CE}" srcOrd="1" destOrd="0" presId="urn:microsoft.com/office/officeart/2005/8/layout/hList2"/>
    <dgm:cxn modelId="{321F02A7-2533-463E-9BF4-3CB7605A135D}" type="presParOf" srcId="{7A0ADFE9-A846-497A-9123-6F6CEC57EE39}" destId="{939350C6-18F2-407D-9EAF-856DCBE9CF66}" srcOrd="2" destOrd="0" presId="urn:microsoft.com/office/officeart/2005/8/layout/hList2"/>
    <dgm:cxn modelId="{76521DA2-3422-4C1E-B693-B14D9486550C}" type="presParOf" srcId="{939350C6-18F2-407D-9EAF-856DCBE9CF66}" destId="{B8A91601-92FE-4D36-AA9B-59D3802EBF93}" srcOrd="0" destOrd="0" presId="urn:microsoft.com/office/officeart/2005/8/layout/hList2"/>
    <dgm:cxn modelId="{EA67DF2F-5DDE-40DE-9648-0617E04C9167}" type="presParOf" srcId="{939350C6-18F2-407D-9EAF-856DCBE9CF66}" destId="{BEF3F83F-B35C-4508-9EA6-47AA5B35BAF7}" srcOrd="1" destOrd="0" presId="urn:microsoft.com/office/officeart/2005/8/layout/hList2"/>
    <dgm:cxn modelId="{343435DA-06CF-4E4B-9407-26A6B18D4CB4}" type="presParOf" srcId="{939350C6-18F2-407D-9EAF-856DCBE9CF66}" destId="{521F5657-147A-453E-8510-82BAD1EDACA9}" srcOrd="2" destOrd="0" presId="urn:microsoft.com/office/officeart/2005/8/layout/hList2"/>
    <dgm:cxn modelId="{6FD4F8C2-6959-4489-ACB0-3D78F47F0A4E}" type="presParOf" srcId="{7A0ADFE9-A846-497A-9123-6F6CEC57EE39}" destId="{B3A44699-26C9-4B0D-A0E4-49D74DAFF7C1}" srcOrd="3" destOrd="0" presId="urn:microsoft.com/office/officeart/2005/8/layout/hList2"/>
    <dgm:cxn modelId="{4C345B17-874B-438E-BE57-DA46E242BCCB}" type="presParOf" srcId="{7A0ADFE9-A846-497A-9123-6F6CEC57EE39}" destId="{CFE1AEC8-6CA1-4C2C-8EF0-54F3EE25F6B0}" srcOrd="4" destOrd="0" presId="urn:microsoft.com/office/officeart/2005/8/layout/hList2"/>
    <dgm:cxn modelId="{FD115F84-1104-4E5D-8117-A6E4A85F86C8}" type="presParOf" srcId="{CFE1AEC8-6CA1-4C2C-8EF0-54F3EE25F6B0}" destId="{077A6188-8385-40C2-9E93-3ADF6EBD0969}" srcOrd="0" destOrd="0" presId="urn:microsoft.com/office/officeart/2005/8/layout/hList2"/>
    <dgm:cxn modelId="{2A80F642-FBD1-48E1-96DB-BFFEAD9AA71A}" type="presParOf" srcId="{CFE1AEC8-6CA1-4C2C-8EF0-54F3EE25F6B0}" destId="{70FC7A6B-AA0B-4903-9DA3-B52D490A50B0}" srcOrd="1" destOrd="0" presId="urn:microsoft.com/office/officeart/2005/8/layout/hList2"/>
    <dgm:cxn modelId="{F3E49311-C6E9-44BF-A1B5-116CF766FEA4}" type="presParOf" srcId="{CFE1AEC8-6CA1-4C2C-8EF0-54F3EE25F6B0}" destId="{3BEA474B-A8FA-43DB-B26E-BBFC6CD9A120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DDCD47-0BBC-4F5A-A1F6-023A00D8C7FF}" type="doc">
      <dgm:prSet loTypeId="urn:microsoft.com/office/officeart/2005/8/layout/hierarchy3" loCatId="hierarchy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es-CO"/>
        </a:p>
      </dgm:t>
    </dgm:pt>
    <dgm:pt modelId="{E99AF1FD-245E-445E-A0DF-B3D59248F70F}">
      <dgm:prSet phldrT="[Texto]"/>
      <dgm:spPr/>
      <dgm:t>
        <a:bodyPr/>
        <a:lstStyle/>
        <a:p>
          <a:r>
            <a:rPr lang="es-CO" dirty="0" smtClean="0"/>
            <a:t>Neutropenia</a:t>
          </a:r>
          <a:endParaRPr lang="es-CO" dirty="0"/>
        </a:p>
      </dgm:t>
    </dgm:pt>
    <dgm:pt modelId="{E7885029-3B78-4E3F-AA5A-3199FDF17526}" type="parTrans" cxnId="{88034AAF-82BD-4B53-AE5B-2B9708B16D89}">
      <dgm:prSet/>
      <dgm:spPr/>
      <dgm:t>
        <a:bodyPr/>
        <a:lstStyle/>
        <a:p>
          <a:endParaRPr lang="es-CO"/>
        </a:p>
      </dgm:t>
    </dgm:pt>
    <dgm:pt modelId="{712AB16F-4A48-453B-8046-719CDF9E4135}" type="sibTrans" cxnId="{88034AAF-82BD-4B53-AE5B-2B9708B16D89}">
      <dgm:prSet/>
      <dgm:spPr/>
      <dgm:t>
        <a:bodyPr/>
        <a:lstStyle/>
        <a:p>
          <a:endParaRPr lang="es-CO"/>
        </a:p>
      </dgm:t>
    </dgm:pt>
    <dgm:pt modelId="{F6183458-2456-452C-9152-5E2C545F54B4}">
      <dgm:prSet phldrT="[Texto]"/>
      <dgm:spPr/>
      <dgm:t>
        <a:bodyPr/>
        <a:lstStyle/>
        <a:p>
          <a:r>
            <a:rPr lang="es-CO" dirty="0" smtClean="0"/>
            <a:t>Leve 1,000/</a:t>
          </a:r>
          <a:r>
            <a:rPr lang="el-GR" dirty="0" smtClean="0"/>
            <a:t>μ</a:t>
          </a:r>
          <a:r>
            <a:rPr lang="es-CO" dirty="0" smtClean="0"/>
            <a:t>L</a:t>
          </a:r>
          <a:r>
            <a:rPr lang="es-CO" dirty="0" smtClean="0"/>
            <a:t>-1500/</a:t>
          </a:r>
          <a:r>
            <a:rPr lang="el-GR" dirty="0" smtClean="0"/>
            <a:t>μ</a:t>
          </a:r>
          <a:r>
            <a:rPr lang="es-CO" dirty="0" smtClean="0"/>
            <a:t>L</a:t>
          </a:r>
          <a:r>
            <a:rPr lang="es-CO" dirty="0" smtClean="0"/>
            <a:t> ANC</a:t>
          </a:r>
          <a:endParaRPr lang="es-CO" dirty="0"/>
        </a:p>
      </dgm:t>
    </dgm:pt>
    <dgm:pt modelId="{46A1FC15-8EB8-4A1A-9097-CA3FA3533FE0}" type="parTrans" cxnId="{0BE00682-FCE2-48F2-8C2F-2DC1E7333B9E}">
      <dgm:prSet/>
      <dgm:spPr/>
      <dgm:t>
        <a:bodyPr/>
        <a:lstStyle/>
        <a:p>
          <a:endParaRPr lang="es-CO"/>
        </a:p>
      </dgm:t>
    </dgm:pt>
    <dgm:pt modelId="{BEFA37F5-E2A7-4089-AC11-FD2DD38A2185}" type="sibTrans" cxnId="{0BE00682-FCE2-48F2-8C2F-2DC1E7333B9E}">
      <dgm:prSet/>
      <dgm:spPr/>
      <dgm:t>
        <a:bodyPr/>
        <a:lstStyle/>
        <a:p>
          <a:endParaRPr lang="es-CO"/>
        </a:p>
      </dgm:t>
    </dgm:pt>
    <dgm:pt modelId="{650EB68D-54CB-4AA0-A1D1-48CD823D4BCD}">
      <dgm:prSet phldrT="[Texto]"/>
      <dgm:spPr/>
      <dgm:t>
        <a:bodyPr/>
        <a:lstStyle/>
        <a:p>
          <a:r>
            <a:rPr lang="es-CO" dirty="0" smtClean="0"/>
            <a:t>Moderada 500/</a:t>
          </a:r>
          <a:r>
            <a:rPr lang="el-GR" dirty="0" smtClean="0"/>
            <a:t>μ</a:t>
          </a:r>
          <a:r>
            <a:rPr lang="es-CO" dirty="0" smtClean="0"/>
            <a:t>L</a:t>
          </a:r>
          <a:r>
            <a:rPr lang="es-CO" dirty="0" smtClean="0"/>
            <a:t>-1,000/</a:t>
          </a:r>
          <a:r>
            <a:rPr lang="el-GR" dirty="0" smtClean="0"/>
            <a:t>μ</a:t>
          </a:r>
          <a:r>
            <a:rPr lang="es-CO" dirty="0" smtClean="0"/>
            <a:t>L ANC</a:t>
          </a:r>
          <a:endParaRPr lang="es-CO" dirty="0"/>
        </a:p>
      </dgm:t>
    </dgm:pt>
    <dgm:pt modelId="{16B8B05A-3D03-4A5C-885F-5377176E384F}" type="parTrans" cxnId="{994CD9D3-131F-48DD-952A-4BFF9BAAE18C}">
      <dgm:prSet/>
      <dgm:spPr/>
      <dgm:t>
        <a:bodyPr/>
        <a:lstStyle/>
        <a:p>
          <a:endParaRPr lang="es-CO"/>
        </a:p>
      </dgm:t>
    </dgm:pt>
    <dgm:pt modelId="{E16708F2-1DB2-4208-B585-E05441D2AEED}" type="sibTrans" cxnId="{994CD9D3-131F-48DD-952A-4BFF9BAAE18C}">
      <dgm:prSet/>
      <dgm:spPr/>
      <dgm:t>
        <a:bodyPr/>
        <a:lstStyle/>
        <a:p>
          <a:endParaRPr lang="es-CO"/>
        </a:p>
      </dgm:t>
    </dgm:pt>
    <dgm:pt modelId="{6668342E-FE03-44C1-9F3A-F6FFD75B6B80}">
      <dgm:prSet phldrT="[Texto]"/>
      <dgm:spPr/>
      <dgm:t>
        <a:bodyPr/>
        <a:lstStyle/>
        <a:p>
          <a:r>
            <a:rPr lang="es-CO" dirty="0" smtClean="0"/>
            <a:t>&lt;500/</a:t>
          </a:r>
          <a:r>
            <a:rPr lang="el-GR" dirty="0" smtClean="0"/>
            <a:t>μ</a:t>
          </a:r>
          <a:r>
            <a:rPr lang="es-CO" dirty="0" smtClean="0"/>
            <a:t>L ANC</a:t>
          </a:r>
          <a:endParaRPr lang="es-CO" dirty="0"/>
        </a:p>
      </dgm:t>
    </dgm:pt>
    <dgm:pt modelId="{9399F2A1-E73B-4981-8AEC-80DF2D73DDBD}" type="parTrans" cxnId="{AB79DCAC-CA16-4FBC-83A5-450326DBBFCF}">
      <dgm:prSet/>
      <dgm:spPr/>
      <dgm:t>
        <a:bodyPr/>
        <a:lstStyle/>
        <a:p>
          <a:endParaRPr lang="es-CO"/>
        </a:p>
      </dgm:t>
    </dgm:pt>
    <dgm:pt modelId="{60346300-A148-4DFD-ADF1-DD5B0B616203}" type="sibTrans" cxnId="{AB79DCAC-CA16-4FBC-83A5-450326DBBFCF}">
      <dgm:prSet/>
      <dgm:spPr/>
      <dgm:t>
        <a:bodyPr/>
        <a:lstStyle/>
        <a:p>
          <a:endParaRPr lang="es-CO"/>
        </a:p>
      </dgm:t>
    </dgm:pt>
    <dgm:pt modelId="{59E75A70-8E26-4A41-A78A-CE01092D5A56}" type="pres">
      <dgm:prSet presAssocID="{73DDCD47-0BBC-4F5A-A1F6-023A00D8C7F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1F76E92-9F5F-47A1-AA99-8ED6DD896DFE}" type="pres">
      <dgm:prSet presAssocID="{E99AF1FD-245E-445E-A0DF-B3D59248F70F}" presName="root" presStyleCnt="0"/>
      <dgm:spPr/>
    </dgm:pt>
    <dgm:pt modelId="{435C13BC-79D9-4141-8180-EA46C56CB7EE}" type="pres">
      <dgm:prSet presAssocID="{E99AF1FD-245E-445E-A0DF-B3D59248F70F}" presName="rootComposite" presStyleCnt="0"/>
      <dgm:spPr/>
    </dgm:pt>
    <dgm:pt modelId="{43C9C1A2-4D15-4748-94DF-2DE4450866BE}" type="pres">
      <dgm:prSet presAssocID="{E99AF1FD-245E-445E-A0DF-B3D59248F70F}" presName="rootText" presStyleLbl="node1" presStyleIdx="0" presStyleCnt="1"/>
      <dgm:spPr/>
    </dgm:pt>
    <dgm:pt modelId="{D71B7145-6DA9-474D-BEF7-948E1968E2BD}" type="pres">
      <dgm:prSet presAssocID="{E99AF1FD-245E-445E-A0DF-B3D59248F70F}" presName="rootConnector" presStyleLbl="node1" presStyleIdx="0" presStyleCnt="1"/>
      <dgm:spPr/>
    </dgm:pt>
    <dgm:pt modelId="{75ED96A4-2DD8-4794-BB38-9E7805049F94}" type="pres">
      <dgm:prSet presAssocID="{E99AF1FD-245E-445E-A0DF-B3D59248F70F}" presName="childShape" presStyleCnt="0"/>
      <dgm:spPr/>
    </dgm:pt>
    <dgm:pt modelId="{9B66EF81-527C-4BC8-9651-947CC544FB67}" type="pres">
      <dgm:prSet presAssocID="{46A1FC15-8EB8-4A1A-9097-CA3FA3533FE0}" presName="Name13" presStyleLbl="parChTrans1D2" presStyleIdx="0" presStyleCnt="3"/>
      <dgm:spPr/>
    </dgm:pt>
    <dgm:pt modelId="{2F7A5F89-EB9C-49CD-8240-8A530EA7716B}" type="pres">
      <dgm:prSet presAssocID="{F6183458-2456-452C-9152-5E2C545F54B4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FB5ADEB-17ED-4C69-90DB-9235E6994EEE}" type="pres">
      <dgm:prSet presAssocID="{16B8B05A-3D03-4A5C-885F-5377176E384F}" presName="Name13" presStyleLbl="parChTrans1D2" presStyleIdx="1" presStyleCnt="3"/>
      <dgm:spPr/>
    </dgm:pt>
    <dgm:pt modelId="{FAD42F31-5954-485B-8C39-F3C86FEE527D}" type="pres">
      <dgm:prSet presAssocID="{650EB68D-54CB-4AA0-A1D1-48CD823D4BCD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4EACE44-37DC-43FE-A1CB-890B4A1C3FFE}" type="pres">
      <dgm:prSet presAssocID="{9399F2A1-E73B-4981-8AEC-80DF2D73DDBD}" presName="Name13" presStyleLbl="parChTrans1D2" presStyleIdx="2" presStyleCnt="3"/>
      <dgm:spPr/>
    </dgm:pt>
    <dgm:pt modelId="{3BE9C9C7-E1A7-434B-9837-FD14B7BF6AAA}" type="pres">
      <dgm:prSet presAssocID="{6668342E-FE03-44C1-9F3A-F6FFD75B6B80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19CEE00B-E0F5-4EF5-AC96-49D5C30275CB}" type="presOf" srcId="{E99AF1FD-245E-445E-A0DF-B3D59248F70F}" destId="{D71B7145-6DA9-474D-BEF7-948E1968E2BD}" srcOrd="1" destOrd="0" presId="urn:microsoft.com/office/officeart/2005/8/layout/hierarchy3"/>
    <dgm:cxn modelId="{60994684-2E00-42F1-ABF6-002C33D5A98E}" type="presOf" srcId="{73DDCD47-0BBC-4F5A-A1F6-023A00D8C7FF}" destId="{59E75A70-8E26-4A41-A78A-CE01092D5A56}" srcOrd="0" destOrd="0" presId="urn:microsoft.com/office/officeart/2005/8/layout/hierarchy3"/>
    <dgm:cxn modelId="{DAD24641-DB42-436D-8D01-D7A9A9134571}" type="presOf" srcId="{6668342E-FE03-44C1-9F3A-F6FFD75B6B80}" destId="{3BE9C9C7-E1A7-434B-9837-FD14B7BF6AAA}" srcOrd="0" destOrd="0" presId="urn:microsoft.com/office/officeart/2005/8/layout/hierarchy3"/>
    <dgm:cxn modelId="{59DC600C-7DD7-4C2A-922E-A6BF59B7A4EF}" type="presOf" srcId="{650EB68D-54CB-4AA0-A1D1-48CD823D4BCD}" destId="{FAD42F31-5954-485B-8C39-F3C86FEE527D}" srcOrd="0" destOrd="0" presId="urn:microsoft.com/office/officeart/2005/8/layout/hierarchy3"/>
    <dgm:cxn modelId="{CEB095AF-FB40-4FDF-860D-FE36288CE940}" type="presOf" srcId="{9399F2A1-E73B-4981-8AEC-80DF2D73DDBD}" destId="{64EACE44-37DC-43FE-A1CB-890B4A1C3FFE}" srcOrd="0" destOrd="0" presId="urn:microsoft.com/office/officeart/2005/8/layout/hierarchy3"/>
    <dgm:cxn modelId="{88034AAF-82BD-4B53-AE5B-2B9708B16D89}" srcId="{73DDCD47-0BBC-4F5A-A1F6-023A00D8C7FF}" destId="{E99AF1FD-245E-445E-A0DF-B3D59248F70F}" srcOrd="0" destOrd="0" parTransId="{E7885029-3B78-4E3F-AA5A-3199FDF17526}" sibTransId="{712AB16F-4A48-453B-8046-719CDF9E4135}"/>
    <dgm:cxn modelId="{FB8043FE-7DC4-49E9-BB0A-08CFEBF658C9}" type="presOf" srcId="{16B8B05A-3D03-4A5C-885F-5377176E384F}" destId="{1FB5ADEB-17ED-4C69-90DB-9235E6994EEE}" srcOrd="0" destOrd="0" presId="urn:microsoft.com/office/officeart/2005/8/layout/hierarchy3"/>
    <dgm:cxn modelId="{AB79DCAC-CA16-4FBC-83A5-450326DBBFCF}" srcId="{E99AF1FD-245E-445E-A0DF-B3D59248F70F}" destId="{6668342E-FE03-44C1-9F3A-F6FFD75B6B80}" srcOrd="2" destOrd="0" parTransId="{9399F2A1-E73B-4981-8AEC-80DF2D73DDBD}" sibTransId="{60346300-A148-4DFD-ADF1-DD5B0B616203}"/>
    <dgm:cxn modelId="{D1739D40-134C-4C83-955C-32222102E27A}" type="presOf" srcId="{F6183458-2456-452C-9152-5E2C545F54B4}" destId="{2F7A5F89-EB9C-49CD-8240-8A530EA7716B}" srcOrd="0" destOrd="0" presId="urn:microsoft.com/office/officeart/2005/8/layout/hierarchy3"/>
    <dgm:cxn modelId="{0BE00682-FCE2-48F2-8C2F-2DC1E7333B9E}" srcId="{E99AF1FD-245E-445E-A0DF-B3D59248F70F}" destId="{F6183458-2456-452C-9152-5E2C545F54B4}" srcOrd="0" destOrd="0" parTransId="{46A1FC15-8EB8-4A1A-9097-CA3FA3533FE0}" sibTransId="{BEFA37F5-E2A7-4089-AC11-FD2DD38A2185}"/>
    <dgm:cxn modelId="{05A2EC09-5437-4B46-AA68-9B96E5FB467D}" type="presOf" srcId="{46A1FC15-8EB8-4A1A-9097-CA3FA3533FE0}" destId="{9B66EF81-527C-4BC8-9651-947CC544FB67}" srcOrd="0" destOrd="0" presId="urn:microsoft.com/office/officeart/2005/8/layout/hierarchy3"/>
    <dgm:cxn modelId="{79D78BE5-0A5D-4945-97F2-1D42FEC1D459}" type="presOf" srcId="{E99AF1FD-245E-445E-A0DF-B3D59248F70F}" destId="{43C9C1A2-4D15-4748-94DF-2DE4450866BE}" srcOrd="0" destOrd="0" presId="urn:microsoft.com/office/officeart/2005/8/layout/hierarchy3"/>
    <dgm:cxn modelId="{994CD9D3-131F-48DD-952A-4BFF9BAAE18C}" srcId="{E99AF1FD-245E-445E-A0DF-B3D59248F70F}" destId="{650EB68D-54CB-4AA0-A1D1-48CD823D4BCD}" srcOrd="1" destOrd="0" parTransId="{16B8B05A-3D03-4A5C-885F-5377176E384F}" sibTransId="{E16708F2-1DB2-4208-B585-E05441D2AEED}"/>
    <dgm:cxn modelId="{5238F53E-687F-4612-9864-5016FE5D7B91}" type="presParOf" srcId="{59E75A70-8E26-4A41-A78A-CE01092D5A56}" destId="{01F76E92-9F5F-47A1-AA99-8ED6DD896DFE}" srcOrd="0" destOrd="0" presId="urn:microsoft.com/office/officeart/2005/8/layout/hierarchy3"/>
    <dgm:cxn modelId="{E0CDD58B-0A73-4829-A8A6-6611F3B41540}" type="presParOf" srcId="{01F76E92-9F5F-47A1-AA99-8ED6DD896DFE}" destId="{435C13BC-79D9-4141-8180-EA46C56CB7EE}" srcOrd="0" destOrd="0" presId="urn:microsoft.com/office/officeart/2005/8/layout/hierarchy3"/>
    <dgm:cxn modelId="{A4D3ACC1-6911-47A4-B338-81DA731ABDCD}" type="presParOf" srcId="{435C13BC-79D9-4141-8180-EA46C56CB7EE}" destId="{43C9C1A2-4D15-4748-94DF-2DE4450866BE}" srcOrd="0" destOrd="0" presId="urn:microsoft.com/office/officeart/2005/8/layout/hierarchy3"/>
    <dgm:cxn modelId="{DBDD6AF6-78B1-4F62-9930-3B003DD1F858}" type="presParOf" srcId="{435C13BC-79D9-4141-8180-EA46C56CB7EE}" destId="{D71B7145-6DA9-474D-BEF7-948E1968E2BD}" srcOrd="1" destOrd="0" presId="urn:microsoft.com/office/officeart/2005/8/layout/hierarchy3"/>
    <dgm:cxn modelId="{FD1E3E9D-F030-4EF0-8F38-051F5ADD5878}" type="presParOf" srcId="{01F76E92-9F5F-47A1-AA99-8ED6DD896DFE}" destId="{75ED96A4-2DD8-4794-BB38-9E7805049F94}" srcOrd="1" destOrd="0" presId="urn:microsoft.com/office/officeart/2005/8/layout/hierarchy3"/>
    <dgm:cxn modelId="{5671E742-B8C0-4F40-888A-6BD534018E04}" type="presParOf" srcId="{75ED96A4-2DD8-4794-BB38-9E7805049F94}" destId="{9B66EF81-527C-4BC8-9651-947CC544FB67}" srcOrd="0" destOrd="0" presId="urn:microsoft.com/office/officeart/2005/8/layout/hierarchy3"/>
    <dgm:cxn modelId="{E7566462-6904-4466-B20A-EA4322C2FB08}" type="presParOf" srcId="{75ED96A4-2DD8-4794-BB38-9E7805049F94}" destId="{2F7A5F89-EB9C-49CD-8240-8A530EA7716B}" srcOrd="1" destOrd="0" presId="urn:microsoft.com/office/officeart/2005/8/layout/hierarchy3"/>
    <dgm:cxn modelId="{FADE0A9B-C94C-497D-9F88-31BE61E5D215}" type="presParOf" srcId="{75ED96A4-2DD8-4794-BB38-9E7805049F94}" destId="{1FB5ADEB-17ED-4C69-90DB-9235E6994EEE}" srcOrd="2" destOrd="0" presId="urn:microsoft.com/office/officeart/2005/8/layout/hierarchy3"/>
    <dgm:cxn modelId="{E4066FF8-5F13-473C-A323-CBF41A721BFD}" type="presParOf" srcId="{75ED96A4-2DD8-4794-BB38-9E7805049F94}" destId="{FAD42F31-5954-485B-8C39-F3C86FEE527D}" srcOrd="3" destOrd="0" presId="urn:microsoft.com/office/officeart/2005/8/layout/hierarchy3"/>
    <dgm:cxn modelId="{707A1E9A-6CD5-455C-B0BF-970DABE1FE5E}" type="presParOf" srcId="{75ED96A4-2DD8-4794-BB38-9E7805049F94}" destId="{64EACE44-37DC-43FE-A1CB-890B4A1C3FFE}" srcOrd="4" destOrd="0" presId="urn:microsoft.com/office/officeart/2005/8/layout/hierarchy3"/>
    <dgm:cxn modelId="{F8F9CBB4-7806-44DC-ACDD-0FB123D6AB27}" type="presParOf" srcId="{75ED96A4-2DD8-4794-BB38-9E7805049F94}" destId="{3BE9C9C7-E1A7-434B-9837-FD14B7BF6AA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EA6D00-6738-4997-8FC9-3B13ABB16D97}">
      <dsp:nvSpPr>
        <dsp:cNvPr id="0" name=""/>
        <dsp:cNvSpPr/>
      </dsp:nvSpPr>
      <dsp:spPr>
        <a:xfrm rot="16200000">
          <a:off x="-1430226" y="2323858"/>
          <a:ext cx="3499294" cy="50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44946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Mecánica</a:t>
          </a:r>
          <a:endParaRPr lang="es-CO" sz="2400" kern="1200" dirty="0"/>
        </a:p>
      </dsp:txBody>
      <dsp:txXfrm>
        <a:off x="-1430226" y="2323858"/>
        <a:ext cx="3499294" cy="504505"/>
      </dsp:txXfrm>
    </dsp:sp>
    <dsp:sp modelId="{6C6176E6-B24B-450F-8308-9D7F0B0C4285}">
      <dsp:nvSpPr>
        <dsp:cNvPr id="0" name=""/>
        <dsp:cNvSpPr/>
      </dsp:nvSpPr>
      <dsp:spPr>
        <a:xfrm>
          <a:off x="571673" y="826464"/>
          <a:ext cx="2512973" cy="34992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444946" rIns="149352" bIns="14935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SVCS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Compresión Epidural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Obstrucción</a:t>
          </a:r>
          <a:endParaRPr lang="es-CO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Aérea</a:t>
          </a:r>
          <a:endParaRPr lang="es-CO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Intestinal</a:t>
          </a:r>
          <a:endParaRPr lang="es-CO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Urinaria</a:t>
          </a:r>
          <a:endParaRPr lang="es-CO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Biliar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Hipertensión intracraneal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Sx Hiperviscosidad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Taponamiento Cardiaco</a:t>
          </a:r>
          <a:endParaRPr lang="es-CO" sz="1600" kern="1200" dirty="0"/>
        </a:p>
      </dsp:txBody>
      <dsp:txXfrm>
        <a:off x="571673" y="826464"/>
        <a:ext cx="2512973" cy="3499294"/>
      </dsp:txXfrm>
    </dsp:sp>
    <dsp:sp modelId="{3C8A2B7D-67B3-4EB3-B930-717D7BF53287}">
      <dsp:nvSpPr>
        <dsp:cNvPr id="0" name=""/>
        <dsp:cNvSpPr/>
      </dsp:nvSpPr>
      <dsp:spPr>
        <a:xfrm>
          <a:off x="67167" y="160516"/>
          <a:ext cx="1009011" cy="10090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21F5657-147A-453E-8510-82BAD1EDACA9}">
      <dsp:nvSpPr>
        <dsp:cNvPr id="0" name=""/>
        <dsp:cNvSpPr/>
      </dsp:nvSpPr>
      <dsp:spPr>
        <a:xfrm rot="16200000">
          <a:off x="2251665" y="2323858"/>
          <a:ext cx="3499294" cy="50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44946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Metabólica</a:t>
          </a:r>
          <a:endParaRPr lang="es-CO" sz="2400" kern="1200" dirty="0"/>
        </a:p>
      </dsp:txBody>
      <dsp:txXfrm>
        <a:off x="2251665" y="2323858"/>
        <a:ext cx="3499294" cy="504505"/>
      </dsp:txXfrm>
    </dsp:sp>
    <dsp:sp modelId="{BEF3F83F-B35C-4508-9EA6-47AA5B35BAF7}">
      <dsp:nvSpPr>
        <dsp:cNvPr id="0" name=""/>
        <dsp:cNvSpPr/>
      </dsp:nvSpPr>
      <dsp:spPr>
        <a:xfrm>
          <a:off x="4253566" y="826464"/>
          <a:ext cx="2512973" cy="34992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444946" rIns="149352" bIns="14935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Hipercalcemia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Síndrome de Lisis Tumoral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Híper/Hipoglicemia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SIADH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Insuficiencia adrenal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O" sz="1600" kern="1200" dirty="0"/>
        </a:p>
      </dsp:txBody>
      <dsp:txXfrm>
        <a:off x="4253566" y="826464"/>
        <a:ext cx="2512973" cy="3499294"/>
      </dsp:txXfrm>
    </dsp:sp>
    <dsp:sp modelId="{B8A91601-92FE-4D36-AA9B-59D3802EBF93}">
      <dsp:nvSpPr>
        <dsp:cNvPr id="0" name=""/>
        <dsp:cNvSpPr/>
      </dsp:nvSpPr>
      <dsp:spPr>
        <a:xfrm>
          <a:off x="3749060" y="160516"/>
          <a:ext cx="1009011" cy="100901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BEA474B-A8FA-43DB-B26E-BBFC6CD9A120}">
      <dsp:nvSpPr>
        <dsp:cNvPr id="0" name=""/>
        <dsp:cNvSpPr/>
      </dsp:nvSpPr>
      <dsp:spPr>
        <a:xfrm rot="16200000">
          <a:off x="5933558" y="2323858"/>
          <a:ext cx="3499294" cy="50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44946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/>
            <a:t>Asociada al Tratamiento</a:t>
          </a:r>
          <a:endParaRPr lang="es-CO" sz="2400" kern="1200" dirty="0"/>
        </a:p>
      </dsp:txBody>
      <dsp:txXfrm>
        <a:off x="5933558" y="2323858"/>
        <a:ext cx="3499294" cy="504505"/>
      </dsp:txXfrm>
    </dsp:sp>
    <dsp:sp modelId="{70FC7A6B-AA0B-4903-9DA3-B52D490A50B0}">
      <dsp:nvSpPr>
        <dsp:cNvPr id="0" name=""/>
        <dsp:cNvSpPr/>
      </dsp:nvSpPr>
      <dsp:spPr>
        <a:xfrm>
          <a:off x="7935458" y="826464"/>
          <a:ext cx="2512973" cy="34992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444946" rIns="149352" bIns="14935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Neutropenia Febril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Síndrome de Lisis Tumoral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Colitis Neutropenica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Cistitis Hemorrágica</a:t>
          </a:r>
          <a:endParaRPr lang="es-CO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Reacciones infusionales</a:t>
          </a:r>
          <a:endParaRPr lang="es-CO" sz="1600" kern="1200" dirty="0"/>
        </a:p>
      </dsp:txBody>
      <dsp:txXfrm>
        <a:off x="7935458" y="826464"/>
        <a:ext cx="2512973" cy="3499294"/>
      </dsp:txXfrm>
    </dsp:sp>
    <dsp:sp modelId="{077A6188-8385-40C2-9E93-3ADF6EBD0969}">
      <dsp:nvSpPr>
        <dsp:cNvPr id="0" name=""/>
        <dsp:cNvSpPr/>
      </dsp:nvSpPr>
      <dsp:spPr>
        <a:xfrm>
          <a:off x="7430953" y="160516"/>
          <a:ext cx="1009011" cy="100901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C9C1A2-4D15-4748-94DF-2DE4450866BE}">
      <dsp:nvSpPr>
        <dsp:cNvPr id="0" name=""/>
        <dsp:cNvSpPr/>
      </dsp:nvSpPr>
      <dsp:spPr>
        <a:xfrm>
          <a:off x="2924968" y="4134"/>
          <a:ext cx="2278062" cy="11390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/>
            <a:t>Neutropenia</a:t>
          </a:r>
          <a:endParaRPr lang="es-CO" sz="3200" kern="1200" dirty="0"/>
        </a:p>
      </dsp:txBody>
      <dsp:txXfrm>
        <a:off x="2958329" y="37495"/>
        <a:ext cx="2211340" cy="1072309"/>
      </dsp:txXfrm>
    </dsp:sp>
    <dsp:sp modelId="{9B66EF81-527C-4BC8-9651-947CC544FB67}">
      <dsp:nvSpPr>
        <dsp:cNvPr id="0" name=""/>
        <dsp:cNvSpPr/>
      </dsp:nvSpPr>
      <dsp:spPr>
        <a:xfrm>
          <a:off x="3152775" y="1143165"/>
          <a:ext cx="227806" cy="8542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4273"/>
              </a:lnTo>
              <a:lnTo>
                <a:pt x="227806" y="854273"/>
              </a:lnTo>
            </a:path>
          </a:pathLst>
        </a:custGeom>
        <a:noFill/>
        <a:ln w="63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7A5F89-EB9C-49CD-8240-8A530EA7716B}">
      <dsp:nvSpPr>
        <dsp:cNvPr id="0" name=""/>
        <dsp:cNvSpPr/>
      </dsp:nvSpPr>
      <dsp:spPr>
        <a:xfrm>
          <a:off x="3380581" y="1427923"/>
          <a:ext cx="1822450" cy="1139031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300" kern="1200" dirty="0" smtClean="0"/>
            <a:t>Leve 1,000/</a:t>
          </a:r>
          <a:r>
            <a:rPr lang="el-GR" sz="2300" kern="1200" dirty="0" smtClean="0"/>
            <a:t>μ</a:t>
          </a:r>
          <a:r>
            <a:rPr lang="es-CO" sz="2300" kern="1200" dirty="0" smtClean="0"/>
            <a:t>L</a:t>
          </a:r>
          <a:r>
            <a:rPr lang="es-CO" sz="2300" kern="1200" dirty="0" smtClean="0"/>
            <a:t>-1500/</a:t>
          </a:r>
          <a:r>
            <a:rPr lang="el-GR" sz="2300" kern="1200" dirty="0" smtClean="0"/>
            <a:t>μ</a:t>
          </a:r>
          <a:r>
            <a:rPr lang="es-CO" sz="2300" kern="1200" dirty="0" smtClean="0"/>
            <a:t>L</a:t>
          </a:r>
          <a:r>
            <a:rPr lang="es-CO" sz="2300" kern="1200" dirty="0" smtClean="0"/>
            <a:t> ANC</a:t>
          </a:r>
          <a:endParaRPr lang="es-CO" sz="2300" kern="1200" dirty="0"/>
        </a:p>
      </dsp:txBody>
      <dsp:txXfrm>
        <a:off x="3413942" y="1461284"/>
        <a:ext cx="1755728" cy="1072309"/>
      </dsp:txXfrm>
    </dsp:sp>
    <dsp:sp modelId="{1FB5ADEB-17ED-4C69-90DB-9235E6994EEE}">
      <dsp:nvSpPr>
        <dsp:cNvPr id="0" name=""/>
        <dsp:cNvSpPr/>
      </dsp:nvSpPr>
      <dsp:spPr>
        <a:xfrm>
          <a:off x="3152775" y="1143165"/>
          <a:ext cx="227806" cy="2278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8062"/>
              </a:lnTo>
              <a:lnTo>
                <a:pt x="227806" y="2278062"/>
              </a:lnTo>
            </a:path>
          </a:pathLst>
        </a:custGeom>
        <a:noFill/>
        <a:ln w="63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42F31-5954-485B-8C39-F3C86FEE527D}">
      <dsp:nvSpPr>
        <dsp:cNvPr id="0" name=""/>
        <dsp:cNvSpPr/>
      </dsp:nvSpPr>
      <dsp:spPr>
        <a:xfrm>
          <a:off x="3380581" y="2851712"/>
          <a:ext cx="1822450" cy="1139031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300" kern="1200" dirty="0" smtClean="0"/>
            <a:t>Moderada 500/</a:t>
          </a:r>
          <a:r>
            <a:rPr lang="el-GR" sz="2300" kern="1200" dirty="0" smtClean="0"/>
            <a:t>μ</a:t>
          </a:r>
          <a:r>
            <a:rPr lang="es-CO" sz="2300" kern="1200" dirty="0" smtClean="0"/>
            <a:t>L</a:t>
          </a:r>
          <a:r>
            <a:rPr lang="es-CO" sz="2300" kern="1200" dirty="0" smtClean="0"/>
            <a:t>-1,000/</a:t>
          </a:r>
          <a:r>
            <a:rPr lang="el-GR" sz="2300" kern="1200" dirty="0" smtClean="0"/>
            <a:t>μ</a:t>
          </a:r>
          <a:r>
            <a:rPr lang="es-CO" sz="2300" kern="1200" dirty="0" smtClean="0"/>
            <a:t>L ANC</a:t>
          </a:r>
          <a:endParaRPr lang="es-CO" sz="2300" kern="1200" dirty="0"/>
        </a:p>
      </dsp:txBody>
      <dsp:txXfrm>
        <a:off x="3413942" y="2885073"/>
        <a:ext cx="1755728" cy="1072309"/>
      </dsp:txXfrm>
    </dsp:sp>
    <dsp:sp modelId="{64EACE44-37DC-43FE-A1CB-890B4A1C3FFE}">
      <dsp:nvSpPr>
        <dsp:cNvPr id="0" name=""/>
        <dsp:cNvSpPr/>
      </dsp:nvSpPr>
      <dsp:spPr>
        <a:xfrm>
          <a:off x="3152775" y="1143165"/>
          <a:ext cx="227806" cy="3701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1851"/>
              </a:lnTo>
              <a:lnTo>
                <a:pt x="227806" y="3701851"/>
              </a:lnTo>
            </a:path>
          </a:pathLst>
        </a:custGeom>
        <a:noFill/>
        <a:ln w="635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9C9C7-E1A7-434B-9837-FD14B7BF6AAA}">
      <dsp:nvSpPr>
        <dsp:cNvPr id="0" name=""/>
        <dsp:cNvSpPr/>
      </dsp:nvSpPr>
      <dsp:spPr>
        <a:xfrm>
          <a:off x="3380581" y="4275501"/>
          <a:ext cx="1822450" cy="1139031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300" kern="1200" dirty="0" smtClean="0"/>
            <a:t>&lt;500/</a:t>
          </a:r>
          <a:r>
            <a:rPr lang="el-GR" sz="2300" kern="1200" dirty="0" smtClean="0"/>
            <a:t>μ</a:t>
          </a:r>
          <a:r>
            <a:rPr lang="es-CO" sz="2300" kern="1200" dirty="0" smtClean="0"/>
            <a:t>L ANC</a:t>
          </a:r>
          <a:endParaRPr lang="es-CO" sz="2300" kern="1200" dirty="0"/>
        </a:p>
      </dsp:txBody>
      <dsp:txXfrm>
        <a:off x="3413942" y="4308862"/>
        <a:ext cx="1755728" cy="10723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CE9BF-6D69-4080-A32B-6FC7A5A5E645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04CD8-A0DF-47EC-BE19-BF7DFC69F7F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9941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78743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1003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F31175-66E4-4104-A7D4-BA467A3A1D3F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79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962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45AC0-75FF-49A2-81EB-A695FB78A220}" type="slidenum">
              <a:rPr lang="en-US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6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85E7-2C3F-42A1-B2F6-562AEBD138FE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370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4394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15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57682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23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53350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32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42461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B47EB-470A-4BD0-9E5C-155089CFF7D8}" type="slidenum">
              <a:rPr lang="es-CO" smtClean="0"/>
              <a:t>49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3580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4CD8-A0DF-47EC-BE19-BF7DFC69F7F7}" type="slidenum">
              <a:rPr lang="es-CO" smtClean="0"/>
              <a:t>55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43886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85E7-2C3F-42A1-B2F6-562AEBD138FE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342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983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2E270C-F280-4FDF-BC19-620D97553A2A}" type="slidenum">
              <a:rPr lang="en-US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15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30685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1107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3454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87527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9853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76956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02563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8119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56658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38939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6065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9B26-3F4A-4286-926D-4C13187F9AD4}" type="datetimeFigureOut">
              <a:rPr lang="es-CO" smtClean="0"/>
              <a:t>02/02/2015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413B7-AC66-47DD-8513-8BDCA5E3B86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3876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ccn.or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smtClean="0"/>
              <a:t>Emergencias </a:t>
            </a:r>
            <a:r>
              <a:rPr lang="es-CO" dirty="0" smtClean="0"/>
              <a:t>Oncológicas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Mateo Mejía Saldarriaga</a:t>
            </a:r>
          </a:p>
          <a:p>
            <a:r>
              <a:rPr lang="es-CO" dirty="0" smtClean="0"/>
              <a:t>Medico General</a:t>
            </a:r>
          </a:p>
          <a:p>
            <a:r>
              <a:rPr lang="es-CO" dirty="0" smtClean="0"/>
              <a:t>Universidad CES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205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681853"/>
              </p:ext>
            </p:extLst>
          </p:nvPr>
        </p:nvGraphicFramePr>
        <p:xfrm>
          <a:off x="1933487" y="1651000"/>
          <a:ext cx="7920880" cy="452596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76264"/>
                <a:gridCol w="5544616"/>
              </a:tblGrid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Riesgo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Ejemplos de enfermedad y terapia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Bajo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Quimioterapia estándar para la mayoría de tumores sólidos.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Neutropenia esperada &lt;7 días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Intermedio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Trasplante autólogo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Mieloma múltiple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Leucemia linfoide crónica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Terapia con análogos de purina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Neutropenia esperada de 7 a 10 días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Trasplante alogénico.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Inducción y consolidación de leucemia aguda.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Terapia con Alemtuzumab.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GVHD tratada con altas dosis de esteroides.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Duración anticipada de la neutropenia &gt;10 días.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0515" y="6581775"/>
            <a:ext cx="4759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kern="1200" dirty="0">
                <a:latin typeface="Arial" pitchFamily="34" charset="0"/>
                <a:cs typeface="+mn-cs"/>
              </a:rPr>
              <a:t>NCCN® Practice Guidelines in Oncology – v.2.2009, </a:t>
            </a:r>
            <a:r>
              <a:rPr lang="en-US" sz="1200" kern="1200" dirty="0">
                <a:latin typeface="Arial" pitchFamily="34" charset="0"/>
                <a:cs typeface="+mn-cs"/>
                <a:hlinkClick r:id="rId2"/>
              </a:rPr>
              <a:t>www.nccn.org</a:t>
            </a:r>
            <a:r>
              <a:rPr lang="en-US" sz="1200" kern="1200" dirty="0">
                <a:latin typeface="Arial" pitchFamily="34" charset="0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35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50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33333" t="27609" r="16190" b="13809"/>
          <a:stretch/>
        </p:blipFill>
        <p:spPr>
          <a:xfrm>
            <a:off x="2133600" y="1454492"/>
            <a:ext cx="7692571" cy="502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2666" t="20836" r="9428" b="22106"/>
          <a:stretch/>
        </p:blipFill>
        <p:spPr>
          <a:xfrm>
            <a:off x="838200" y="1605756"/>
            <a:ext cx="10860314" cy="4474237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50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1751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62" y="1522524"/>
            <a:ext cx="8143875" cy="4957539"/>
          </a:xfrm>
          <a:prstGeom prst="rect">
            <a:avLst/>
          </a:prstGeom>
          <a:noFill/>
          <a:ln w="158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-101599" y="6356350"/>
            <a:ext cx="12453256" cy="668564"/>
          </a:xfrm>
        </p:spPr>
        <p:txBody>
          <a:bodyPr/>
          <a:lstStyle/>
          <a:p>
            <a:r>
              <a:rPr lang="en-US" dirty="0" smtClean="0"/>
              <a:t>Klatersky et al. The Multinational Association for Supportive Care in Cancer Risk Index: A Multinational Scoring System for Identifying Low-Risk Febrile Neutropenic Cancer Patients. J Clin Onc 2000 18:3038-3051.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89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4998"/>
            <a:ext cx="10515600" cy="46622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CO" sz="3200" b="1" u="sng" dirty="0" smtClean="0"/>
              <a:t>Epidemiologia y Microbiología.</a:t>
            </a:r>
            <a:endParaRPr lang="es-CO" dirty="0" smtClean="0"/>
          </a:p>
          <a:p>
            <a:r>
              <a:rPr lang="es-CO" dirty="0" smtClean="0"/>
              <a:t>15-20% tienen Bacteriemia.</a:t>
            </a:r>
          </a:p>
          <a:p>
            <a:r>
              <a:rPr lang="es-CO" dirty="0" smtClean="0"/>
              <a:t>Se Documenta infección en un 20-30% de los casos.</a:t>
            </a:r>
          </a:p>
          <a:p>
            <a:endParaRPr lang="es-CO" dirty="0"/>
          </a:p>
          <a:p>
            <a:r>
              <a:rPr lang="es-CO" dirty="0" smtClean="0"/>
              <a:t>CGP (62-76%): </a:t>
            </a:r>
          </a:p>
          <a:p>
            <a:pPr lvl="1"/>
            <a:r>
              <a:rPr lang="es-CO" i="1" dirty="0" smtClean="0"/>
              <a:t>S. Aureus, CoNG Staphylococcus</a:t>
            </a:r>
            <a:r>
              <a:rPr lang="es-CO" i="1" dirty="0"/>
              <a:t> </a:t>
            </a:r>
            <a:r>
              <a:rPr lang="es-CO" dirty="0" smtClean="0"/>
              <a:t>(</a:t>
            </a:r>
            <a:r>
              <a:rPr lang="es-CO" i="1" dirty="0" smtClean="0"/>
              <a:t>S. Epidermidis</a:t>
            </a:r>
            <a:r>
              <a:rPr lang="es-CO" dirty="0" smtClean="0"/>
              <a:t> 50%), Viridans, Streptococcus</a:t>
            </a:r>
            <a:r>
              <a:rPr lang="es-CO" dirty="0"/>
              <a:t> </a:t>
            </a:r>
            <a:r>
              <a:rPr lang="es-CO" dirty="0" smtClean="0"/>
              <a:t>Spp.</a:t>
            </a:r>
          </a:p>
          <a:p>
            <a:r>
              <a:rPr lang="es-CO" dirty="0" smtClean="0"/>
              <a:t>BGN (16-22%): </a:t>
            </a:r>
          </a:p>
          <a:p>
            <a:pPr lvl="1"/>
            <a:r>
              <a:rPr lang="es-CO" dirty="0" smtClean="0"/>
              <a:t>Enterobacterias, </a:t>
            </a:r>
            <a:r>
              <a:rPr lang="es-CO" i="1" dirty="0" smtClean="0"/>
              <a:t>S. Maltophila</a:t>
            </a:r>
            <a:r>
              <a:rPr lang="es-CO" dirty="0" smtClean="0"/>
              <a:t>, </a:t>
            </a:r>
            <a:r>
              <a:rPr lang="es-CO" i="1" u="sng" dirty="0" smtClean="0"/>
              <a:t>Pseudomonas spp.</a:t>
            </a:r>
          </a:p>
          <a:p>
            <a:r>
              <a:rPr lang="es-CO" dirty="0" smtClean="0"/>
              <a:t>Hongos:</a:t>
            </a:r>
          </a:p>
          <a:p>
            <a:pPr lvl="1"/>
            <a:r>
              <a:rPr lang="es-CO" i="1" u="sng" dirty="0" smtClean="0"/>
              <a:t>Candida spp</a:t>
            </a:r>
            <a:r>
              <a:rPr lang="es-CO" i="1" dirty="0" smtClean="0"/>
              <a:t>, Fusarium spp</a:t>
            </a:r>
            <a:r>
              <a:rPr lang="es-CO" dirty="0" smtClean="0"/>
              <a:t>, Zygomicetos, </a:t>
            </a:r>
            <a:r>
              <a:rPr lang="es-CO" i="1" u="sng" dirty="0" smtClean="0"/>
              <a:t>Apergillium spp.</a:t>
            </a:r>
          </a:p>
          <a:p>
            <a:endParaRPr lang="es-CO" i="1" u="sng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50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276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26629" y="1825625"/>
            <a:ext cx="5127171" cy="4351338"/>
          </a:xfrm>
        </p:spPr>
        <p:txBody>
          <a:bodyPr/>
          <a:lstStyle/>
          <a:p>
            <a:endParaRPr lang="es-CO" dirty="0" smtClean="0"/>
          </a:p>
          <a:p>
            <a:endParaRPr lang="es-CO" dirty="0"/>
          </a:p>
          <a:p>
            <a:endParaRPr lang="es-CO" dirty="0" smtClean="0"/>
          </a:p>
          <a:p>
            <a:pPr marL="0" indent="0">
              <a:buNone/>
            </a:pPr>
            <a:endParaRPr lang="es-CO" dirty="0" smtClean="0"/>
          </a:p>
          <a:p>
            <a:r>
              <a:rPr lang="es-CO" sz="3200" b="1" dirty="0" smtClean="0"/>
              <a:t>Datos SOMA 2011</a:t>
            </a:r>
            <a:endParaRPr lang="es-CO" sz="32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graphicFrame>
        <p:nvGraphicFramePr>
          <p:cNvPr id="5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98289"/>
              </p:ext>
            </p:extLst>
          </p:nvPr>
        </p:nvGraphicFramePr>
        <p:xfrm>
          <a:off x="863599" y="1543390"/>
          <a:ext cx="4946288" cy="51816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73144"/>
                <a:gridCol w="2473144"/>
              </a:tblGrid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Variables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Número (%)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Hombre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30 (52%)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Mujer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28 (48%)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Linfoma</a:t>
                      </a:r>
                      <a:endParaRPr lang="es-E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15 (26%)</a:t>
                      </a:r>
                      <a:endParaRPr lang="es-E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Leucemia linfoide aguda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12 (20%)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Leucemia mieloide aguda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10 (18%)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21 (36%)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E. Coli</a:t>
                      </a:r>
                      <a:endParaRPr lang="es-E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18 (31%)</a:t>
                      </a:r>
                      <a:endParaRPr lang="es-E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Klebsiella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6 (10%)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Staphylococcus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Pseudomona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Salmonella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 cocos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4 (7%)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Aeromonas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 (5%)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Cándida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 (5%)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Legionella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 (3%)</a:t>
                      </a:r>
                      <a:endParaRPr lang="es-ES" sz="1400" b="1" dirty="0"/>
                    </a:p>
                  </a:txBody>
                  <a:tcPr/>
                </a:tc>
              </a:tr>
              <a:tr h="26958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7 (12%)</a:t>
                      </a:r>
                      <a:endParaRPr lang="es-ES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Marcador de pie de página 6"/>
          <p:cNvSpPr>
            <a:spLocks noGrp="1"/>
          </p:cNvSpPr>
          <p:nvPr>
            <p:ph type="ftr" sz="quarter" idx="11"/>
          </p:nvPr>
        </p:nvSpPr>
        <p:spPr>
          <a:xfrm>
            <a:off x="8603342" y="6492875"/>
            <a:ext cx="4114800" cy="365125"/>
          </a:xfrm>
        </p:spPr>
        <p:txBody>
          <a:bodyPr/>
          <a:lstStyle/>
          <a:p>
            <a:r>
              <a:rPr lang="pt-BR" dirty="0" smtClean="0"/>
              <a:t>Betancur CA, Arcila G, Lema M, Ávila G, 2011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6989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3200" b="1" u="sng" dirty="0" smtClean="0"/>
              <a:t>Historia Clinica e Interrogatorio:</a:t>
            </a:r>
          </a:p>
          <a:p>
            <a:r>
              <a:rPr lang="es-CO" dirty="0" smtClean="0"/>
              <a:t>Dx?.</a:t>
            </a:r>
          </a:p>
          <a:p>
            <a:r>
              <a:rPr lang="es-CO" dirty="0" smtClean="0"/>
              <a:t>Revision por sistemas completa.</a:t>
            </a:r>
          </a:p>
          <a:p>
            <a:r>
              <a:rPr lang="es-CO" dirty="0" smtClean="0"/>
              <a:t>Ultima dosis de QT.</a:t>
            </a:r>
          </a:p>
          <a:p>
            <a:r>
              <a:rPr lang="es-CO" dirty="0" smtClean="0"/>
              <a:t>AP de Neutropenia febril.</a:t>
            </a:r>
          </a:p>
          <a:p>
            <a:r>
              <a:rPr lang="es-CO" dirty="0" smtClean="0"/>
              <a:t>Uso de Abx.</a:t>
            </a:r>
          </a:p>
          <a:p>
            <a:r>
              <a:rPr lang="es-CO" dirty="0" smtClean="0"/>
              <a:t>AP de MDR, infección por hongos e infecciones.</a:t>
            </a:r>
          </a:p>
          <a:p>
            <a:r>
              <a:rPr lang="es-CO" dirty="0" smtClean="0"/>
              <a:t>Comorbilidades.</a:t>
            </a:r>
          </a:p>
          <a:p>
            <a:pPr marL="0" indent="0">
              <a:buNone/>
            </a:pPr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Cerrar llave 5"/>
          <p:cNvSpPr/>
          <p:nvPr/>
        </p:nvSpPr>
        <p:spPr>
          <a:xfrm>
            <a:off x="8229600" y="2002971"/>
            <a:ext cx="508000" cy="4173992"/>
          </a:xfrm>
          <a:prstGeom prst="rightBrace">
            <a:avLst>
              <a:gd name="adj1" fmla="val 8333"/>
              <a:gd name="adj2" fmla="val 48978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8737600" y="3124131"/>
            <a:ext cx="35702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Determinar </a:t>
            </a:r>
          </a:p>
          <a:p>
            <a:pPr algn="ctr"/>
            <a:r>
              <a:rPr lang="es-E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Riesgo</a:t>
            </a:r>
            <a:endParaRPr lang="es-E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60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838200" y="1807709"/>
            <a:ext cx="10515600" cy="48799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sz="3200" b="1" u="sng" dirty="0" smtClean="0"/>
              <a:t>Examen Físico:</a:t>
            </a:r>
          </a:p>
          <a:p>
            <a:r>
              <a:rPr lang="es-CO" sz="3200" dirty="0" smtClean="0"/>
              <a:t>Meticuloso, buscar cualquier signo que enfoque a compromiso de ese órgano.</a:t>
            </a:r>
          </a:p>
          <a:p>
            <a:endParaRPr lang="es-CO" sz="3200" dirty="0" smtClean="0"/>
          </a:p>
          <a:p>
            <a:r>
              <a:rPr lang="es-CO" sz="3200" dirty="0" smtClean="0"/>
              <a:t>Piel:</a:t>
            </a:r>
          </a:p>
          <a:p>
            <a:pPr lvl="1"/>
            <a:r>
              <a:rPr lang="es-CO" dirty="0" smtClean="0"/>
              <a:t>Inserción CVC/PICC, sitios de </a:t>
            </a:r>
            <a:r>
              <a:rPr lang="es-CO" dirty="0" err="1" smtClean="0"/>
              <a:t>Bx</a:t>
            </a:r>
            <a:r>
              <a:rPr lang="es-CO" dirty="0" smtClean="0"/>
              <a:t> o muestras, lesiones en piel, absceso, etc.</a:t>
            </a:r>
          </a:p>
          <a:p>
            <a:endParaRPr lang="es-CO" dirty="0" smtClean="0"/>
          </a:p>
          <a:p>
            <a:r>
              <a:rPr lang="es-CO" dirty="0" smtClean="0"/>
              <a:t>Región Perianal: NO TACTO RECTAL.</a:t>
            </a:r>
          </a:p>
          <a:p>
            <a:endParaRPr lang="es-CO" dirty="0" smtClean="0"/>
          </a:p>
          <a:p>
            <a:r>
              <a:rPr lang="es-CO" dirty="0" smtClean="0"/>
              <a:t>Se debe realizar Diario.</a:t>
            </a:r>
            <a:r>
              <a:rPr lang="es-CO" dirty="0"/>
              <a:t>	</a:t>
            </a:r>
            <a:endParaRPr lang="es-CO" dirty="0" smtClean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2587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5122" name="Picture 2" descr="http://www.antimicrobe.org/new/photolink/IMG_02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0050"/>
            <a:ext cx="4819952" cy="361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do.sagepub.com/content/40/2/127/F1.larg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0" r="12347"/>
          <a:stretch/>
        </p:blipFill>
        <p:spPr bwMode="auto">
          <a:xfrm>
            <a:off x="4819952" y="1990498"/>
            <a:ext cx="4212150" cy="445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7" b="43461"/>
          <a:stretch/>
        </p:blipFill>
        <p:spPr bwMode="auto">
          <a:xfrm rot="5400000">
            <a:off x="7925388" y="2674257"/>
            <a:ext cx="5413828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13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300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O" sz="3200" b="1" u="sng" dirty="0" smtClean="0"/>
              <a:t>Que Pedir?:</a:t>
            </a:r>
          </a:p>
          <a:p>
            <a:r>
              <a:rPr lang="es-CO" sz="3200" dirty="0" err="1" smtClean="0"/>
              <a:t>Hemoleucograma</a:t>
            </a:r>
            <a:r>
              <a:rPr lang="es-CO" sz="3200" dirty="0" smtClean="0"/>
              <a:t>.</a:t>
            </a:r>
          </a:p>
          <a:p>
            <a:r>
              <a:rPr lang="es-CO" sz="3200" dirty="0" smtClean="0"/>
              <a:t>BUN/Cr.</a:t>
            </a:r>
          </a:p>
          <a:p>
            <a:r>
              <a:rPr lang="es-CO" sz="3200" dirty="0" smtClean="0"/>
              <a:t>Iones.</a:t>
            </a:r>
          </a:p>
          <a:p>
            <a:r>
              <a:rPr lang="es-CO" sz="3200" dirty="0" err="1" smtClean="0"/>
              <a:t>Rx</a:t>
            </a:r>
            <a:r>
              <a:rPr lang="es-CO" sz="3200" dirty="0" smtClean="0"/>
              <a:t> Tórax (si síntomas).</a:t>
            </a:r>
          </a:p>
          <a:p>
            <a:r>
              <a:rPr lang="es-CO" sz="3200" dirty="0" smtClean="0"/>
              <a:t>Hemocultivos #2 periféricos + #1 CVC.</a:t>
            </a:r>
          </a:p>
          <a:p>
            <a:r>
              <a:rPr lang="es-CO" sz="3200" dirty="0" smtClean="0"/>
              <a:t>Cultivos a necesidad (esputo, orina, secreción, LCR, tejido, </a:t>
            </a:r>
            <a:r>
              <a:rPr lang="es-CO" sz="3200" dirty="0" err="1" smtClean="0"/>
              <a:t>etc</a:t>
            </a:r>
            <a:r>
              <a:rPr lang="es-CO" sz="3200" dirty="0" smtClean="0"/>
              <a:t>).</a:t>
            </a:r>
          </a:p>
          <a:p>
            <a:r>
              <a:rPr lang="es-CO" sz="3200" dirty="0" smtClean="0"/>
              <a:t>+/- Gases, Lactato, cultivo de punta de catéter.</a:t>
            </a:r>
          </a:p>
          <a:p>
            <a:r>
              <a:rPr lang="es-CO" sz="3200" dirty="0" smtClean="0"/>
              <a:t>B-D-</a:t>
            </a:r>
            <a:r>
              <a:rPr lang="es-CO" sz="3200" dirty="0" err="1" smtClean="0"/>
              <a:t>Glucano</a:t>
            </a:r>
            <a:r>
              <a:rPr lang="es-CO" sz="3200" dirty="0" smtClean="0"/>
              <a:t>/</a:t>
            </a:r>
            <a:r>
              <a:rPr lang="es-CO" sz="3200" dirty="0" err="1" smtClean="0"/>
              <a:t>Galactomanan</a:t>
            </a:r>
            <a:r>
              <a:rPr lang="es-CO" sz="3200" dirty="0" smtClean="0"/>
              <a:t>.</a:t>
            </a:r>
            <a:endParaRPr lang="es-CO" sz="3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148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28" name="Picture 4" descr="http://www.defondos.com/bulkupload/fotos-drhouse/Series%20de%20TV/Dr%20House/Dr%20James%20Wilson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08" y="1690688"/>
            <a:ext cx="5459899" cy="409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heredlist.fr/media/database/films/tv-series/sitcom-and-soap/2000/scrubs/005-scrubs-theredl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099" y="1983974"/>
            <a:ext cx="5613363" cy="35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90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431925"/>
            <a:ext cx="10515600" cy="4745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3200" b="1" u="sng" dirty="0" smtClean="0"/>
              <a:t>Cubrimiento Antibiótico y Manejo.</a:t>
            </a:r>
          </a:p>
          <a:p>
            <a:r>
              <a:rPr lang="es-CO" dirty="0" smtClean="0"/>
              <a:t>Ambulatorio (bajo riesgo)* Vs Intrahospitalario.</a:t>
            </a:r>
          </a:p>
          <a:p>
            <a:r>
              <a:rPr lang="es-CO" dirty="0" smtClean="0"/>
              <a:t>SIEMPRE cubrimiento para </a:t>
            </a:r>
            <a:r>
              <a:rPr lang="es-CO" i="1" dirty="0" smtClean="0"/>
              <a:t>Pseudomonas sp</a:t>
            </a:r>
            <a:r>
              <a:rPr lang="es-CO" i="1" dirty="0"/>
              <a:t>p</a:t>
            </a:r>
            <a:r>
              <a:rPr lang="es-CO" dirty="0" smtClean="0"/>
              <a:t>.</a:t>
            </a:r>
          </a:p>
          <a:p>
            <a:r>
              <a:rPr lang="es-CO" dirty="0" smtClean="0"/>
              <a:t>Considerar:</a:t>
            </a:r>
          </a:p>
          <a:p>
            <a:pPr lvl="1"/>
            <a:r>
              <a:rPr lang="es-CO" dirty="0" smtClean="0"/>
              <a:t>Estado Hemodinámico: Shock Séptico </a:t>
            </a:r>
            <a:r>
              <a:rPr lang="es-CO" dirty="0" smtClean="0">
                <a:sym typeface="Wingdings" panose="05000000000000000000" pitchFamily="2" charset="2"/>
              </a:rPr>
              <a:t> Muy amplio espectro.</a:t>
            </a:r>
          </a:p>
          <a:p>
            <a:pPr lvl="1"/>
            <a:r>
              <a:rPr lang="es-CO" dirty="0" smtClean="0"/>
              <a:t>CVC, </a:t>
            </a:r>
            <a:r>
              <a:rPr lang="es-CO" dirty="0" err="1" smtClean="0"/>
              <a:t>mucositis</a:t>
            </a:r>
            <a:r>
              <a:rPr lang="es-CO" dirty="0" smtClean="0"/>
              <a:t> severa, Abx  &lt;3meses, Infx en tejidos blandos </a:t>
            </a:r>
            <a:r>
              <a:rPr lang="es-CO" dirty="0" smtClean="0">
                <a:sym typeface="Wingdings" panose="05000000000000000000" pitchFamily="2" charset="2"/>
              </a:rPr>
              <a:t> Sospechar MRSA.</a:t>
            </a:r>
          </a:p>
          <a:p>
            <a:pPr lvl="1"/>
            <a:r>
              <a:rPr lang="es-CO" dirty="0" smtClean="0">
                <a:sym typeface="Wingdings" panose="05000000000000000000" pitchFamily="2" charset="2"/>
              </a:rPr>
              <a:t>Uso previo de Abx</a:t>
            </a:r>
            <a:r>
              <a:rPr lang="es-CO" dirty="0">
                <a:sym typeface="Wingdings" panose="05000000000000000000" pitchFamily="2" charset="2"/>
              </a:rPr>
              <a:t> </a:t>
            </a:r>
            <a:r>
              <a:rPr lang="es-CO" dirty="0" smtClean="0">
                <a:sym typeface="Wingdings" panose="05000000000000000000" pitchFamily="2" charset="2"/>
              </a:rPr>
              <a:t> Considerar riesgo de BLEA y otros gérmenes MDR.</a:t>
            </a:r>
          </a:p>
          <a:p>
            <a:pPr lvl="1"/>
            <a:endParaRPr lang="es-CO" dirty="0">
              <a:sym typeface="Wingdings" panose="05000000000000000000" pitchFamily="2" charset="2"/>
            </a:endParaRPr>
          </a:p>
          <a:p>
            <a:r>
              <a:rPr lang="es-CO" dirty="0" smtClean="0">
                <a:sym typeface="Wingdings" panose="05000000000000000000" pitchFamily="2" charset="2"/>
              </a:rPr>
              <a:t>Depende de Microbiología local.</a:t>
            </a:r>
          </a:p>
          <a:p>
            <a:pPr lvl="1"/>
            <a:endParaRPr lang="es-CO" dirty="0" smtClean="0"/>
          </a:p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1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3200" b="1" u="sng" dirty="0" smtClean="0"/>
              <a:t>Antibiótico.</a:t>
            </a:r>
          </a:p>
          <a:p>
            <a:r>
              <a:rPr lang="es-CO" dirty="0" err="1" smtClean="0"/>
              <a:t>Cefepime</a:t>
            </a:r>
            <a:r>
              <a:rPr lang="es-CO" dirty="0" smtClean="0"/>
              <a:t> 2gr c/8hrs.</a:t>
            </a:r>
          </a:p>
          <a:p>
            <a:r>
              <a:rPr lang="es-CO" dirty="0" err="1" smtClean="0"/>
              <a:t>Piperacilina</a:t>
            </a:r>
            <a:r>
              <a:rPr lang="es-CO" dirty="0" smtClean="0"/>
              <a:t>/</a:t>
            </a:r>
            <a:r>
              <a:rPr lang="es-CO" dirty="0" err="1" smtClean="0"/>
              <a:t>Tazobactam</a:t>
            </a:r>
            <a:r>
              <a:rPr lang="es-CO" dirty="0" smtClean="0"/>
              <a:t> 4,5gr c/6hrs.</a:t>
            </a:r>
          </a:p>
          <a:p>
            <a:r>
              <a:rPr lang="es-CO" dirty="0" err="1" smtClean="0"/>
              <a:t>Meropenem</a:t>
            </a:r>
            <a:r>
              <a:rPr lang="es-CO" dirty="0" smtClean="0"/>
              <a:t> 1-2 gr c/8hrs.</a:t>
            </a:r>
          </a:p>
          <a:p>
            <a:r>
              <a:rPr lang="es-CO" dirty="0" err="1" smtClean="0"/>
              <a:t>Ceftazidima</a:t>
            </a:r>
            <a:r>
              <a:rPr lang="es-CO" dirty="0" smtClean="0"/>
              <a:t> 2gr c/8hrs.</a:t>
            </a:r>
          </a:p>
          <a:p>
            <a:endParaRPr lang="es-CO" dirty="0"/>
          </a:p>
          <a:p>
            <a:r>
              <a:rPr lang="es-CO" dirty="0" smtClean="0"/>
              <a:t>Vancomicina 1gr c/12hrs.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7" name="Cerrar llave 6"/>
          <p:cNvSpPr/>
          <p:nvPr/>
        </p:nvSpPr>
        <p:spPr>
          <a:xfrm flipH="1">
            <a:off x="5050969" y="4615542"/>
            <a:ext cx="449943" cy="1959429"/>
          </a:xfrm>
          <a:prstGeom prst="rightBrace">
            <a:avLst>
              <a:gd name="adj1" fmla="val 8333"/>
              <a:gd name="adj2" fmla="val 28978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/>
          <p:cNvSpPr txBox="1"/>
          <p:nvPr/>
        </p:nvSpPr>
        <p:spPr>
          <a:xfrm>
            <a:off x="5733143" y="4422637"/>
            <a:ext cx="50945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/>
              <a:t>Foco en piel</a:t>
            </a:r>
          </a:p>
          <a:p>
            <a:r>
              <a:rPr lang="es-CO" sz="2400" dirty="0" smtClean="0"/>
              <a:t>Catéter Central</a:t>
            </a:r>
          </a:p>
          <a:p>
            <a:r>
              <a:rPr lang="es-CO" sz="2400" dirty="0" smtClean="0"/>
              <a:t>Mucositis severa</a:t>
            </a:r>
          </a:p>
          <a:p>
            <a:r>
              <a:rPr lang="es-CO" sz="2400" dirty="0" smtClean="0"/>
              <a:t>Sospecha de Neumonía</a:t>
            </a:r>
          </a:p>
          <a:p>
            <a:r>
              <a:rPr lang="es-CO" sz="2400" dirty="0" smtClean="0"/>
              <a:t>Colonización por MRSA</a:t>
            </a:r>
          </a:p>
          <a:p>
            <a:r>
              <a:rPr lang="es-CO" sz="2400" dirty="0" smtClean="0"/>
              <a:t>Uso de Profilaxis con </a:t>
            </a:r>
            <a:r>
              <a:rPr lang="es-CO" sz="2400" dirty="0" err="1" smtClean="0"/>
              <a:t>Fluroquinolona</a:t>
            </a:r>
            <a:r>
              <a:rPr lang="es-CO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sz="3400" b="1" u="sng" dirty="0" smtClean="0"/>
              <a:t>Seguimiento:</a:t>
            </a:r>
          </a:p>
          <a:p>
            <a:r>
              <a:rPr lang="es-CO" dirty="0" smtClean="0"/>
              <a:t>Si no hay CGP en cultivos al 2-3 día </a:t>
            </a:r>
            <a:r>
              <a:rPr lang="es-CO" dirty="0" smtClean="0">
                <a:sym typeface="Wingdings" panose="05000000000000000000" pitchFamily="2" charset="2"/>
              </a:rPr>
              <a:t></a:t>
            </a:r>
            <a:r>
              <a:rPr lang="es-CO" dirty="0" smtClean="0"/>
              <a:t> descontinuar Vancomicina.</a:t>
            </a:r>
            <a:endParaRPr lang="es-CO" sz="3300" dirty="0" smtClean="0"/>
          </a:p>
          <a:p>
            <a:endParaRPr lang="es-CO" dirty="0" smtClean="0"/>
          </a:p>
          <a:p>
            <a:r>
              <a:rPr lang="es-CO" dirty="0" smtClean="0"/>
              <a:t>Defervescencia: usualmente 5 días en alto riesgo, 2 días en bajo.</a:t>
            </a:r>
          </a:p>
          <a:p>
            <a:endParaRPr lang="es-CO" dirty="0"/>
          </a:p>
          <a:p>
            <a:r>
              <a:rPr lang="es-CO" dirty="0" smtClean="0"/>
              <a:t>Se puede descontinuar Abx una vez haya completado 7 días afebril, 48hrs con &gt;500 ANC y afebril o una vez complete tratamiento para foco séptico encontrado.</a:t>
            </a:r>
          </a:p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10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283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sz="3200" b="1" u="sng" dirty="0" err="1" smtClean="0"/>
              <a:t>Antimicoticos</a:t>
            </a:r>
            <a:r>
              <a:rPr lang="es-CO" sz="3200" b="1" u="sng" dirty="0" smtClean="0"/>
              <a:t>:</a:t>
            </a:r>
          </a:p>
          <a:p>
            <a:r>
              <a:rPr lang="es-CO" dirty="0" smtClean="0"/>
              <a:t>Considerar si persiste febril luego de 4-7 días.</a:t>
            </a:r>
          </a:p>
          <a:p>
            <a:endParaRPr lang="es-CO" dirty="0" smtClean="0"/>
          </a:p>
          <a:p>
            <a:r>
              <a:rPr lang="es-CO" dirty="0" smtClean="0"/>
              <a:t>Caspofungina </a:t>
            </a:r>
            <a:r>
              <a:rPr lang="es-CO" dirty="0" smtClean="0">
                <a:sym typeface="Wingdings" panose="05000000000000000000" pitchFamily="2" charset="2"/>
              </a:rPr>
              <a:t> Sospecha de Candida spp.</a:t>
            </a:r>
          </a:p>
          <a:p>
            <a:pPr marL="0" indent="0">
              <a:buNone/>
            </a:pPr>
            <a:r>
              <a:rPr lang="es-CO" dirty="0" smtClean="0">
                <a:sym typeface="Wingdings" panose="05000000000000000000" pitchFamily="2" charset="2"/>
              </a:rPr>
              <a:t>		          No hay hallazgos pulmonares.</a:t>
            </a:r>
          </a:p>
          <a:p>
            <a:endParaRPr lang="es-CO" dirty="0" smtClean="0">
              <a:sym typeface="Wingdings" panose="05000000000000000000" pitchFamily="2" charset="2"/>
            </a:endParaRPr>
          </a:p>
          <a:p>
            <a:r>
              <a:rPr lang="es-CO" dirty="0" err="1" smtClean="0">
                <a:sym typeface="Wingdings" panose="05000000000000000000" pitchFamily="2" charset="2"/>
              </a:rPr>
              <a:t>Voriconazol</a:t>
            </a:r>
            <a:r>
              <a:rPr lang="es-CO" dirty="0" smtClean="0">
                <a:sym typeface="Wingdings" panose="05000000000000000000" pitchFamily="2" charset="2"/>
              </a:rPr>
              <a:t> / </a:t>
            </a:r>
            <a:r>
              <a:rPr lang="es-CO" dirty="0" err="1" smtClean="0">
                <a:sym typeface="Wingdings" panose="05000000000000000000" pitchFamily="2" charset="2"/>
              </a:rPr>
              <a:t>Anfo</a:t>
            </a:r>
            <a:r>
              <a:rPr lang="es-CO" dirty="0" smtClean="0">
                <a:sym typeface="Wingdings" panose="05000000000000000000" pitchFamily="2" charset="2"/>
              </a:rPr>
              <a:t> B  Sospecha de Aspergillus, foco pulmonar.</a:t>
            </a:r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395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9619" t="12164" r="27619" b="9614"/>
          <a:stretch/>
        </p:blipFill>
        <p:spPr>
          <a:xfrm>
            <a:off x="2837543" y="152400"/>
            <a:ext cx="651691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4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sz="3200" b="1" u="sng" dirty="0" smtClean="0"/>
              <a:t>Estimuladores de Colonias (G-CSF)</a:t>
            </a:r>
          </a:p>
          <a:p>
            <a:r>
              <a:rPr lang="es-CO" sz="3200" dirty="0" smtClean="0"/>
              <a:t>Profilaxis Primaria: Si el régimen tiene &gt;20% de riesgo.</a:t>
            </a:r>
          </a:p>
          <a:p>
            <a:endParaRPr lang="es-CO" sz="3200" dirty="0" smtClean="0"/>
          </a:p>
          <a:p>
            <a:r>
              <a:rPr lang="es-CO" sz="3200" dirty="0" smtClean="0"/>
              <a:t>Profilaxis secundaria: Siempre.</a:t>
            </a:r>
          </a:p>
          <a:p>
            <a:endParaRPr lang="es-CO" sz="3200" dirty="0"/>
          </a:p>
          <a:p>
            <a:r>
              <a:rPr lang="es-CO" sz="3200" dirty="0" smtClean="0"/>
              <a:t>Como tratamiento de Neutropenia Febril:</a:t>
            </a:r>
          </a:p>
          <a:p>
            <a:pPr lvl="1"/>
            <a:r>
              <a:rPr lang="es-CO" dirty="0" smtClean="0"/>
              <a:t>IDSA: Solo en infx severas, no de rutina.</a:t>
            </a:r>
          </a:p>
          <a:p>
            <a:pPr lvl="1"/>
            <a:r>
              <a:rPr lang="es-CO" dirty="0" smtClean="0"/>
              <a:t>NCCN/ESMO/ASCO: Usualmente no,  considerar en pacientes selectos.</a:t>
            </a:r>
          </a:p>
          <a:p>
            <a:endParaRPr lang="es-CO" sz="3200" u="sng" dirty="0"/>
          </a:p>
          <a:p>
            <a:endParaRPr lang="es-CO" sz="3600" u="sng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545942"/>
            <a:ext cx="12192000" cy="312057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08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Emergencia</a:t>
            </a:r>
            <a:r>
              <a:rPr lang="en-US" dirty="0" smtClean="0"/>
              <a:t> </a:t>
            </a:r>
            <a:r>
              <a:rPr lang="en-US" dirty="0" err="1" smtClean="0"/>
              <a:t>médica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cuando</a:t>
            </a:r>
            <a:r>
              <a:rPr lang="en-US" dirty="0" smtClean="0"/>
              <a:t> la T </a:t>
            </a:r>
            <a:r>
              <a:rPr lang="en-US" dirty="0" err="1" smtClean="0"/>
              <a:t>es</a:t>
            </a:r>
            <a:r>
              <a:rPr lang="en-US" dirty="0" smtClean="0"/>
              <a:t> mayor de 38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de 1 </a:t>
            </a:r>
            <a:r>
              <a:rPr lang="en-US" dirty="0" err="1" smtClean="0"/>
              <a:t>hora</a:t>
            </a:r>
            <a:r>
              <a:rPr lang="en-US" dirty="0" smtClean="0"/>
              <a:t> o &gt; 38.3 en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ocasión</a:t>
            </a:r>
            <a:r>
              <a:rPr lang="en-US" dirty="0" smtClean="0"/>
              <a:t>, y </a:t>
            </a:r>
            <a:r>
              <a:rPr lang="en-US" dirty="0" err="1" smtClean="0"/>
              <a:t>cuando</a:t>
            </a:r>
            <a:r>
              <a:rPr lang="en-US" dirty="0" smtClean="0"/>
              <a:t> los </a:t>
            </a:r>
            <a:r>
              <a:rPr lang="en-US" dirty="0" err="1" smtClean="0"/>
              <a:t>neutrófilos</a:t>
            </a:r>
            <a:r>
              <a:rPr lang="en-US" dirty="0" smtClean="0"/>
              <a:t> </a:t>
            </a:r>
            <a:r>
              <a:rPr lang="en-US" dirty="0" err="1" smtClean="0"/>
              <a:t>sean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de 500 o se </a:t>
            </a:r>
            <a:r>
              <a:rPr lang="en-US" dirty="0" err="1" smtClean="0"/>
              <a:t>esperan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caigan</a:t>
            </a:r>
            <a:r>
              <a:rPr lang="en-US" dirty="0" smtClean="0"/>
              <a:t> a </a:t>
            </a:r>
            <a:r>
              <a:rPr lang="en-US" dirty="0" err="1" smtClean="0"/>
              <a:t>menos</a:t>
            </a:r>
            <a:r>
              <a:rPr lang="en-US" dirty="0" smtClean="0"/>
              <a:t> de 500 en 48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Determinar</a:t>
            </a:r>
            <a:r>
              <a:rPr lang="en-US" dirty="0" smtClean="0"/>
              <a:t> el </a:t>
            </a:r>
            <a:r>
              <a:rPr lang="en-US" b="1" dirty="0" err="1" smtClean="0"/>
              <a:t>riesgo</a:t>
            </a:r>
            <a:r>
              <a:rPr lang="en-US" dirty="0" smtClean="0"/>
              <a:t> de complicaciones.</a:t>
            </a:r>
          </a:p>
          <a:p>
            <a:r>
              <a:rPr lang="en-US" dirty="0" err="1" smtClean="0"/>
              <a:t>Examen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e </a:t>
            </a:r>
            <a:r>
              <a:rPr lang="en-US" dirty="0" err="1" smtClean="0"/>
              <a:t>historia</a:t>
            </a:r>
            <a:r>
              <a:rPr lang="en-US" dirty="0" smtClean="0"/>
              <a:t> </a:t>
            </a:r>
            <a:r>
              <a:rPr lang="en-US" dirty="0" err="1" smtClean="0"/>
              <a:t>completas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Definir</a:t>
            </a:r>
            <a:r>
              <a:rPr lang="en-US" dirty="0" smtClean="0"/>
              <a:t> </a:t>
            </a:r>
            <a:r>
              <a:rPr lang="en-US" b="1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según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antibiótico</a:t>
            </a:r>
            <a:r>
              <a:rPr lang="en-US" dirty="0" smtClean="0"/>
              <a:t> de </a:t>
            </a:r>
            <a:r>
              <a:rPr lang="en-US" b="1" dirty="0" err="1" smtClean="0"/>
              <a:t>amplio</a:t>
            </a:r>
            <a:r>
              <a:rPr lang="en-US" b="1" dirty="0" smtClean="0"/>
              <a:t> </a:t>
            </a:r>
            <a:r>
              <a:rPr lang="en-US" b="1" dirty="0" err="1" smtClean="0"/>
              <a:t>espectro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6589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Paciente</a:t>
            </a:r>
            <a:r>
              <a:rPr lang="en-US" dirty="0" smtClean="0"/>
              <a:t> de 65 </a:t>
            </a:r>
            <a:r>
              <a:rPr lang="en-US" dirty="0" err="1" smtClean="0"/>
              <a:t>años</a:t>
            </a:r>
            <a:r>
              <a:rPr lang="en-US" dirty="0"/>
              <a:t> </a:t>
            </a:r>
            <a:r>
              <a:rPr lang="en-US" dirty="0" smtClean="0"/>
              <a:t>con </a:t>
            </a:r>
            <a:r>
              <a:rPr lang="en-US" dirty="0" err="1" smtClean="0"/>
              <a:t>leucemia</a:t>
            </a:r>
            <a:r>
              <a:rPr lang="en-US" dirty="0" smtClean="0"/>
              <a:t> </a:t>
            </a:r>
            <a:r>
              <a:rPr lang="en-US" dirty="0" err="1" smtClean="0"/>
              <a:t>mieloide</a:t>
            </a:r>
            <a:r>
              <a:rPr lang="en-US" dirty="0" smtClean="0"/>
              <a:t> </a:t>
            </a:r>
            <a:r>
              <a:rPr lang="en-US" dirty="0" err="1" smtClean="0"/>
              <a:t>aguda</a:t>
            </a:r>
            <a:r>
              <a:rPr lang="en-US" dirty="0" smtClean="0"/>
              <a:t> en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azacitidina</a:t>
            </a:r>
            <a:r>
              <a:rPr lang="en-US" dirty="0" smtClean="0"/>
              <a:t> x 2 (</a:t>
            </a:r>
            <a:r>
              <a:rPr lang="en-US" dirty="0" err="1" smtClean="0"/>
              <a:t>última</a:t>
            </a:r>
            <a:r>
              <a:rPr lang="en-US" dirty="0" smtClean="0"/>
              <a:t> </a:t>
            </a:r>
            <a:r>
              <a:rPr lang="en-US" dirty="0" err="1" smtClean="0"/>
              <a:t>hace</a:t>
            </a:r>
            <a:r>
              <a:rPr lang="en-US" dirty="0" smtClean="0"/>
              <a:t> 10 días), no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antecedente</a:t>
            </a:r>
            <a:r>
              <a:rPr lang="en-US" dirty="0" smtClean="0"/>
              <a:t> de NF, no ha </a:t>
            </a:r>
            <a:r>
              <a:rPr lang="en-US" dirty="0" err="1" smtClean="0"/>
              <a:t>recibido</a:t>
            </a:r>
            <a:r>
              <a:rPr lang="en-US" dirty="0" smtClean="0"/>
              <a:t> </a:t>
            </a:r>
            <a:r>
              <a:rPr lang="en-US" dirty="0" err="1" smtClean="0"/>
              <a:t>antibióticos</a:t>
            </a:r>
            <a:r>
              <a:rPr lang="en-US" dirty="0" smtClean="0"/>
              <a:t>, </a:t>
            </a:r>
            <a:r>
              <a:rPr lang="en-US" dirty="0" err="1" smtClean="0"/>
              <a:t>tiene</a:t>
            </a:r>
            <a:r>
              <a:rPr lang="en-US" dirty="0" smtClean="0"/>
              <a:t> PICC. Se </a:t>
            </a:r>
            <a:r>
              <a:rPr lang="en-US" dirty="0" err="1" smtClean="0"/>
              <a:t>presenta</a:t>
            </a:r>
            <a:r>
              <a:rPr lang="en-US" dirty="0" smtClean="0"/>
              <a:t> con 2 días de </a:t>
            </a:r>
            <a:r>
              <a:rPr lang="en-US" dirty="0" err="1" smtClean="0"/>
              <a:t>fiebre</a:t>
            </a:r>
            <a:r>
              <a:rPr lang="en-US" dirty="0"/>
              <a:t> </a:t>
            </a:r>
            <a:r>
              <a:rPr lang="en-US" dirty="0" smtClean="0"/>
              <a:t>(hasta 38.6).</a:t>
            </a:r>
          </a:p>
          <a:p>
            <a:r>
              <a:rPr lang="en-US" dirty="0" err="1"/>
              <a:t>E</a:t>
            </a:r>
            <a:r>
              <a:rPr lang="en-US" dirty="0" err="1" smtClean="0"/>
              <a:t>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con FC 86, PA 110/70, FR 18 rpm, Sat O2 96%, T 38.5, sin </a:t>
            </a:r>
            <a:r>
              <a:rPr lang="en-US" dirty="0" err="1" smtClean="0"/>
              <a:t>signos</a:t>
            </a:r>
            <a:r>
              <a:rPr lang="en-US" dirty="0" smtClean="0"/>
              <a:t> </a:t>
            </a:r>
            <a:r>
              <a:rPr lang="en-US" dirty="0" err="1" smtClean="0"/>
              <a:t>clínicos</a:t>
            </a:r>
            <a:r>
              <a:rPr lang="en-US" dirty="0" smtClean="0"/>
              <a:t> de </a:t>
            </a:r>
            <a:r>
              <a:rPr lang="en-US" dirty="0" err="1" smtClean="0"/>
              <a:t>infección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Hb</a:t>
            </a:r>
            <a:r>
              <a:rPr lang="en-US" dirty="0" smtClean="0"/>
              <a:t>: 12.6 </a:t>
            </a:r>
            <a:r>
              <a:rPr lang="en-US" dirty="0" err="1" smtClean="0"/>
              <a:t>Leucos</a:t>
            </a:r>
            <a:r>
              <a:rPr lang="en-US" dirty="0" smtClean="0"/>
              <a:t>: 400 ANC: 78 </a:t>
            </a:r>
            <a:r>
              <a:rPr lang="en-US" dirty="0" err="1" smtClean="0"/>
              <a:t>Plaq</a:t>
            </a:r>
            <a:r>
              <a:rPr lang="en-US" dirty="0" smtClean="0"/>
              <a:t>: 146.000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/>
              <a:t>Creatinina</a:t>
            </a:r>
            <a:r>
              <a:rPr lang="en-US" dirty="0" smtClean="0"/>
              <a:t>: 1.12 BUN 22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8667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6857" t="8645" r="26857" b="46825"/>
          <a:stretch/>
        </p:blipFill>
        <p:spPr>
          <a:xfrm>
            <a:off x="2728686" y="1451429"/>
            <a:ext cx="7053942" cy="381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636912"/>
            <a:ext cx="4042792" cy="3937624"/>
          </a:xfrm>
        </p:spPr>
        <p:txBody>
          <a:bodyPr/>
          <a:lstStyle/>
          <a:p>
            <a:r>
              <a:rPr lang="en-US" dirty="0" err="1" smtClean="0"/>
              <a:t>Cualquier</a:t>
            </a:r>
            <a:r>
              <a:rPr lang="en-US" dirty="0" smtClean="0"/>
              <a:t> </a:t>
            </a:r>
            <a:r>
              <a:rPr lang="en-US" dirty="0" err="1" smtClean="0"/>
              <a:t>proceso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cause </a:t>
            </a:r>
            <a:r>
              <a:rPr lang="en-US" dirty="0" err="1" smtClean="0"/>
              <a:t>obstrucción</a:t>
            </a:r>
            <a:r>
              <a:rPr lang="en-US" dirty="0" smtClean="0"/>
              <a:t> de la vena cava superior (</a:t>
            </a:r>
            <a:r>
              <a:rPr lang="en-US" dirty="0" err="1" smtClean="0"/>
              <a:t>pulmón</a:t>
            </a:r>
            <a:r>
              <a:rPr lang="en-US" dirty="0" smtClean="0"/>
              <a:t>, </a:t>
            </a:r>
            <a:r>
              <a:rPr lang="en-US" dirty="0" err="1" smtClean="0"/>
              <a:t>ganglios</a:t>
            </a:r>
            <a:r>
              <a:rPr lang="en-US" dirty="0" smtClean="0"/>
              <a:t> </a:t>
            </a:r>
            <a:r>
              <a:rPr lang="en-US" dirty="0" err="1" smtClean="0"/>
              <a:t>linfáticos</a:t>
            </a:r>
            <a:r>
              <a:rPr lang="en-US" dirty="0" smtClean="0"/>
              <a:t>, </a:t>
            </a:r>
            <a:r>
              <a:rPr lang="en-US" dirty="0" err="1" smtClean="0"/>
              <a:t>mediastino</a:t>
            </a:r>
            <a:r>
              <a:rPr lang="en-US" dirty="0" smtClean="0"/>
              <a:t>, </a:t>
            </a:r>
            <a:r>
              <a:rPr lang="en-US" dirty="0" err="1" smtClean="0"/>
              <a:t>trombosis</a:t>
            </a:r>
            <a:r>
              <a:rPr lang="en-US" dirty="0" smtClean="0"/>
              <a:t>)</a:t>
            </a:r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" r="4088"/>
          <a:stretch/>
        </p:blipFill>
        <p:spPr bwMode="auto">
          <a:xfrm>
            <a:off x="5799562" y="2060848"/>
            <a:ext cx="4472903" cy="392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903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Introducción</a:t>
            </a:r>
            <a:endParaRPr lang="es-CO" dirty="0"/>
          </a:p>
        </p:txBody>
      </p:sp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5802325"/>
              </p:ext>
            </p:extLst>
          </p:nvPr>
        </p:nvGraphicFramePr>
        <p:xfrm>
          <a:off x="838200" y="1690688"/>
          <a:ext cx="10515600" cy="448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ángulo redondeado 8"/>
          <p:cNvSpPr/>
          <p:nvPr/>
        </p:nvSpPr>
        <p:spPr>
          <a:xfrm>
            <a:off x="1504604" y="2972839"/>
            <a:ext cx="2107276" cy="490451"/>
          </a:xfrm>
          <a:prstGeom prst="roundRect">
            <a:avLst/>
          </a:prstGeom>
          <a:noFill/>
          <a:ln w="412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0" name="Rectángulo redondeado 9"/>
          <p:cNvSpPr/>
          <p:nvPr/>
        </p:nvSpPr>
        <p:spPr>
          <a:xfrm>
            <a:off x="5190952" y="2972839"/>
            <a:ext cx="2107276" cy="719051"/>
          </a:xfrm>
          <a:prstGeom prst="roundRect">
            <a:avLst/>
          </a:prstGeom>
          <a:noFill/>
          <a:ln w="412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8877300" y="2972838"/>
            <a:ext cx="2107276" cy="719051"/>
          </a:xfrm>
          <a:prstGeom prst="roundRect">
            <a:avLst/>
          </a:prstGeom>
          <a:noFill/>
          <a:ln w="412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3192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Fsiopatología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Elevación</a:t>
            </a:r>
            <a:r>
              <a:rPr lang="en-US" dirty="0" smtClean="0"/>
              <a:t> de </a:t>
            </a:r>
            <a:r>
              <a:rPr lang="en-US" dirty="0" err="1" smtClean="0"/>
              <a:t>presión</a:t>
            </a:r>
            <a:r>
              <a:rPr lang="en-US" dirty="0" smtClean="0"/>
              <a:t> </a:t>
            </a:r>
            <a:r>
              <a:rPr lang="en-US" dirty="0" err="1" smtClean="0"/>
              <a:t>venosa</a:t>
            </a:r>
            <a:r>
              <a:rPr lang="en-US" dirty="0" smtClean="0"/>
              <a:t> central.</a:t>
            </a:r>
            <a:endParaRPr lang="es-CO" dirty="0" smtClean="0"/>
          </a:p>
          <a:p>
            <a:endParaRPr lang="en-US" dirty="0"/>
          </a:p>
          <a:p>
            <a:r>
              <a:rPr lang="en-US" dirty="0" err="1" smtClean="0"/>
              <a:t>Circulación</a:t>
            </a:r>
            <a:r>
              <a:rPr lang="en-US" dirty="0" smtClean="0"/>
              <a:t> </a:t>
            </a:r>
            <a:r>
              <a:rPr lang="en-US" dirty="0" err="1" smtClean="0"/>
              <a:t>colateral</a:t>
            </a:r>
            <a:r>
              <a:rPr lang="en-US" dirty="0" smtClean="0"/>
              <a:t>: </a:t>
            </a:r>
            <a:r>
              <a:rPr lang="en-US" dirty="0" err="1" smtClean="0"/>
              <a:t>Semanas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Azygos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Mamaria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Torácica</a:t>
            </a:r>
            <a:r>
              <a:rPr lang="en-US" dirty="0" smtClean="0"/>
              <a:t> lateral.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Paraespinales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Flecha curvada hacia la derecha 5"/>
          <p:cNvSpPr/>
          <p:nvPr/>
        </p:nvSpPr>
        <p:spPr>
          <a:xfrm>
            <a:off x="246743" y="2017486"/>
            <a:ext cx="591457" cy="2148114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04314" y="1841614"/>
            <a:ext cx="4049486" cy="404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24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3343810"/>
              </p:ext>
            </p:extLst>
          </p:nvPr>
        </p:nvGraphicFramePr>
        <p:xfrm>
          <a:off x="1897929" y="1858211"/>
          <a:ext cx="8229600" cy="395732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Maligno</a:t>
                      </a:r>
                      <a:r>
                        <a:rPr lang="en-US" baseline="0" dirty="0" smtClean="0"/>
                        <a:t> (90%)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Benigno</a:t>
                      </a:r>
                      <a:r>
                        <a:rPr lang="en-US" baseline="0" dirty="0" smtClean="0"/>
                        <a:t> 10 – 40%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NSCLC: 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Trombosis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dirty="0" smtClean="0"/>
                        <a:t>SCLC: 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Mediastinitis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fibrosante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 - Tuberculosis.</a:t>
                      </a:r>
                    </a:p>
                    <a:p>
                      <a:r>
                        <a:rPr lang="en-US" dirty="0" smtClean="0"/>
                        <a:t> - </a:t>
                      </a:r>
                      <a:r>
                        <a:rPr lang="en-US" dirty="0" err="1" smtClean="0"/>
                        <a:t>Aspergillus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actinomicosis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 - </a:t>
                      </a:r>
                      <a:r>
                        <a:rPr lang="en-US" baseline="0" dirty="0" err="1" smtClean="0"/>
                        <a:t>Nocardiosis</a:t>
                      </a:r>
                      <a:r>
                        <a:rPr lang="en-US" baseline="0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 no Hodgkin: 10%</a:t>
                      </a:r>
                    </a:p>
                    <a:p>
                      <a:pPr marL="109728" indent="0">
                        <a:buNone/>
                      </a:pP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difuso</a:t>
                      </a:r>
                      <a:r>
                        <a:rPr lang="en-US" dirty="0" smtClean="0"/>
                        <a:t> de </a:t>
                      </a:r>
                      <a:r>
                        <a:rPr lang="en-US" dirty="0" err="1" smtClean="0"/>
                        <a:t>células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grandes</a:t>
                      </a:r>
                      <a:r>
                        <a:rPr lang="en-US" dirty="0" smtClean="0"/>
                        <a:t>:</a:t>
                      </a:r>
                    </a:p>
                    <a:p>
                      <a:pPr marL="109728" indent="0">
                        <a:buNone/>
                      </a:pP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linfoblástico</a:t>
                      </a:r>
                      <a:r>
                        <a:rPr lang="en-US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Fibrosis post-</a:t>
                      </a:r>
                      <a:r>
                        <a:rPr lang="en-US" dirty="0" err="1" smtClean="0"/>
                        <a:t>radiación</a:t>
                      </a:r>
                      <a:endParaRPr lang="es-CO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dirty="0" err="1" smtClean="0"/>
                        <a:t>Timoma</a:t>
                      </a:r>
                      <a:r>
                        <a:rPr lang="en-US" dirty="0" smtClean="0"/>
                        <a:t>.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Aortitis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sifilítica</a:t>
                      </a:r>
                      <a:endParaRPr lang="es-CO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dirty="0" smtClean="0"/>
                        <a:t>Tumor de </a:t>
                      </a:r>
                      <a:r>
                        <a:rPr lang="en-US" dirty="0" err="1" smtClean="0"/>
                        <a:t>células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germinales</a:t>
                      </a:r>
                      <a:r>
                        <a:rPr lang="en-US" dirty="0" smtClean="0"/>
                        <a:t>.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Metástasis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mediastinales</a:t>
                      </a:r>
                      <a:r>
                        <a:rPr lang="en-US" dirty="0" smtClean="0"/>
                        <a:t>.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968" y="6205538"/>
            <a:ext cx="8645525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58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196" y="692696"/>
            <a:ext cx="8229600" cy="1066800"/>
          </a:xfrm>
        </p:spPr>
        <p:txBody>
          <a:bodyPr/>
          <a:lstStyle/>
          <a:p>
            <a:r>
              <a:rPr lang="en-US" dirty="0" err="1" smtClean="0"/>
              <a:t>Síntomas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196" y="1912200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Edema en </a:t>
            </a:r>
            <a:r>
              <a:rPr lang="en-US" dirty="0" err="1" smtClean="0"/>
              <a:t>miembros</a:t>
            </a:r>
            <a:r>
              <a:rPr lang="en-US" dirty="0" smtClean="0"/>
              <a:t> </a:t>
            </a:r>
          </a:p>
          <a:p>
            <a:pPr marL="109728" indent="0">
              <a:buNone/>
            </a:pPr>
            <a:r>
              <a:rPr lang="en-US" dirty="0" err="1" smtClean="0"/>
              <a:t>superiores</a:t>
            </a:r>
            <a:r>
              <a:rPr lang="en-US" dirty="0" smtClean="0"/>
              <a:t> y </a:t>
            </a:r>
            <a:r>
              <a:rPr lang="en-US" dirty="0" err="1" smtClean="0"/>
              <a:t>cara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Disnea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Cefalea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Mareo</a:t>
            </a:r>
            <a:r>
              <a:rPr lang="en-US" dirty="0" smtClean="0"/>
              <a:t>.</a:t>
            </a:r>
          </a:p>
          <a:p>
            <a:r>
              <a:rPr lang="es-CO" dirty="0" smtClean="0"/>
              <a:t>Alteraciones</a:t>
            </a:r>
            <a:r>
              <a:rPr lang="en-US" dirty="0" smtClean="0"/>
              <a:t> </a:t>
            </a:r>
            <a:r>
              <a:rPr lang="es-CO" dirty="0" smtClean="0"/>
              <a:t>visuales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err="1" smtClean="0"/>
              <a:t>Síncope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Empeoran</a:t>
            </a:r>
            <a:r>
              <a:rPr lang="en-US" dirty="0" smtClean="0"/>
              <a:t> en </a:t>
            </a:r>
            <a:r>
              <a:rPr lang="en-US" dirty="0" err="1" smtClean="0"/>
              <a:t>decúbito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310" y="1503021"/>
            <a:ext cx="3604776" cy="507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8603343" cy="755650"/>
          </a:xfrm>
        </p:spPr>
        <p:txBody>
          <a:bodyPr/>
          <a:lstStyle/>
          <a:p>
            <a:r>
              <a:rPr lang="es-CO" dirty="0" err="1" smtClean="0"/>
              <a:t>Current</a:t>
            </a:r>
            <a:r>
              <a:rPr lang="es-CO" dirty="0" smtClean="0"/>
              <a:t> medical diagnosis and </a:t>
            </a:r>
            <a:r>
              <a:rPr lang="es-CO" dirty="0" err="1" smtClean="0"/>
              <a:t>treatment</a:t>
            </a:r>
            <a:r>
              <a:rPr lang="es-CO" dirty="0" smtClean="0"/>
              <a:t>, superior vena </a:t>
            </a:r>
            <a:r>
              <a:rPr lang="es-CO" dirty="0" err="1" smtClean="0"/>
              <a:t>caval</a:t>
            </a:r>
            <a:r>
              <a:rPr lang="es-CO" dirty="0" smtClean="0"/>
              <a:t> </a:t>
            </a:r>
            <a:r>
              <a:rPr lang="es-CO" dirty="0" err="1" smtClean="0"/>
              <a:t>obstruction</a:t>
            </a:r>
            <a:r>
              <a:rPr lang="es-CO" dirty="0" smtClean="0"/>
              <a:t> (</a:t>
            </a:r>
            <a:r>
              <a:rPr lang="es-CO" dirty="0" err="1" smtClean="0"/>
              <a:t>pages</a:t>
            </a:r>
            <a:r>
              <a:rPr lang="es-CO" dirty="0" smtClean="0"/>
              <a:t> 482-483). </a:t>
            </a:r>
            <a:r>
              <a:rPr lang="es-CO" dirty="0" err="1" smtClean="0"/>
              <a:t>Maxine</a:t>
            </a:r>
            <a:r>
              <a:rPr lang="es-CO" dirty="0" smtClean="0"/>
              <a:t> </a:t>
            </a:r>
            <a:r>
              <a:rPr lang="es-CO" dirty="0" err="1" smtClean="0"/>
              <a:t>Papadakis</a:t>
            </a:r>
            <a:r>
              <a:rPr lang="es-CO" dirty="0" smtClean="0"/>
              <a:t>. </a:t>
            </a:r>
            <a:r>
              <a:rPr lang="es-CO" dirty="0" err="1" smtClean="0"/>
              <a:t>Lange</a:t>
            </a:r>
            <a:r>
              <a:rPr lang="es-CO" dirty="0" smtClean="0"/>
              <a:t>. 2013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11428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548680"/>
            <a:ext cx="8382000" cy="1069848"/>
          </a:xfrm>
        </p:spPr>
        <p:txBody>
          <a:bodyPr/>
          <a:lstStyle/>
          <a:p>
            <a:r>
              <a:rPr lang="en-US" dirty="0" err="1" smtClean="0"/>
              <a:t>Imágenes</a:t>
            </a:r>
            <a:endParaRPr lang="es-CO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19536" y="1772816"/>
            <a:ext cx="4041648" cy="457200"/>
          </a:xfrm>
        </p:spPr>
        <p:txBody>
          <a:bodyPr/>
          <a:lstStyle/>
          <a:p>
            <a:r>
              <a:rPr lang="en-US" dirty="0" err="1" smtClean="0"/>
              <a:t>Radiografía</a:t>
            </a:r>
            <a:r>
              <a:rPr lang="en-US" dirty="0" smtClean="0"/>
              <a:t> de </a:t>
            </a:r>
            <a:r>
              <a:rPr lang="en-US" dirty="0" err="1" smtClean="0"/>
              <a:t>tórax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905000" y="2348881"/>
            <a:ext cx="4041648" cy="1224135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en-US" dirty="0" err="1" smtClean="0"/>
              <a:t>Masa</a:t>
            </a:r>
            <a:endParaRPr lang="en-US" dirty="0" smtClean="0"/>
          </a:p>
          <a:p>
            <a:pPr marL="109728" indent="0">
              <a:buNone/>
            </a:pPr>
            <a:r>
              <a:rPr lang="en-US" dirty="0" err="1" smtClean="0"/>
              <a:t>Mediastino</a:t>
            </a:r>
            <a:r>
              <a:rPr lang="en-US" dirty="0" smtClean="0"/>
              <a:t> </a:t>
            </a:r>
            <a:r>
              <a:rPr lang="en-US" dirty="0" err="1" smtClean="0"/>
              <a:t>ensanchado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 smtClean="0"/>
              <a:t>Derrame</a:t>
            </a:r>
            <a:r>
              <a:rPr lang="en-US" dirty="0" smtClean="0"/>
              <a:t> pleural.</a:t>
            </a:r>
            <a:endParaRPr lang="es-CO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2024" y="1772816"/>
            <a:ext cx="4041775" cy="457200"/>
          </a:xfrm>
        </p:spPr>
        <p:txBody>
          <a:bodyPr/>
          <a:lstStyle/>
          <a:p>
            <a:r>
              <a:rPr lang="en-US" dirty="0" smtClean="0"/>
              <a:t>TAC </a:t>
            </a:r>
            <a:r>
              <a:rPr lang="en-US" dirty="0" err="1" smtClean="0"/>
              <a:t>contrastada</a:t>
            </a:r>
            <a:r>
              <a:rPr lang="en-US" dirty="0" smtClean="0"/>
              <a:t> de </a:t>
            </a:r>
            <a:r>
              <a:rPr lang="en-US" dirty="0" err="1" smtClean="0"/>
              <a:t>tórax</a:t>
            </a:r>
            <a:endParaRPr lang="es-CO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2305" y="2348882"/>
            <a:ext cx="4041775" cy="1224135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en-US" dirty="0" err="1" smtClean="0"/>
              <a:t>Obstrucción</a:t>
            </a:r>
            <a:r>
              <a:rPr lang="en-US" dirty="0" smtClean="0"/>
              <a:t> VCS</a:t>
            </a:r>
          </a:p>
          <a:p>
            <a:pPr marL="109728" indent="0">
              <a:buNone/>
            </a:pPr>
            <a:r>
              <a:rPr lang="en-US" dirty="0" err="1" smtClean="0"/>
              <a:t>Colaterales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 smtClean="0"/>
              <a:t>Compromiso</a:t>
            </a:r>
            <a:r>
              <a:rPr lang="en-US" dirty="0" smtClean="0"/>
              <a:t> </a:t>
            </a:r>
            <a:r>
              <a:rPr lang="en-US" dirty="0" err="1" smtClean="0"/>
              <a:t>tumoral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3689523"/>
            <a:ext cx="3168352" cy="296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3689522"/>
            <a:ext cx="3655462" cy="293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34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1363032"/>
            <a:ext cx="10515600" cy="1325563"/>
          </a:xfrm>
        </p:spPr>
        <p:txBody>
          <a:bodyPr/>
          <a:lstStyle/>
          <a:p>
            <a:r>
              <a:rPr lang="en-US" sz="3600" b="1" u="sng" dirty="0" err="1" smtClean="0"/>
              <a:t>Diagnóstico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histológico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Citología</a:t>
            </a:r>
            <a:r>
              <a:rPr lang="en-US" dirty="0" smtClean="0"/>
              <a:t> de </a:t>
            </a:r>
            <a:r>
              <a:rPr lang="en-US" dirty="0" err="1" smtClean="0"/>
              <a:t>líquido</a:t>
            </a:r>
            <a:r>
              <a:rPr lang="en-US" dirty="0" smtClean="0"/>
              <a:t> pleural.</a:t>
            </a:r>
          </a:p>
          <a:p>
            <a:r>
              <a:rPr lang="en-US" dirty="0" err="1" smtClean="0"/>
              <a:t>Biopsia</a:t>
            </a:r>
            <a:r>
              <a:rPr lang="en-US" dirty="0" smtClean="0"/>
              <a:t> </a:t>
            </a:r>
            <a:r>
              <a:rPr lang="en-US" dirty="0" err="1" smtClean="0"/>
              <a:t>ganglio</a:t>
            </a:r>
            <a:r>
              <a:rPr lang="en-US" dirty="0" smtClean="0"/>
              <a:t> </a:t>
            </a:r>
            <a:r>
              <a:rPr lang="en-US" dirty="0" err="1" smtClean="0"/>
              <a:t>linfático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Fibrobroncoscopia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Mediastinoscopia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VATS.</a:t>
            </a:r>
          </a:p>
          <a:p>
            <a:r>
              <a:rPr lang="en-US" dirty="0" err="1" smtClean="0"/>
              <a:t>Toracotomía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504543" y="2095830"/>
            <a:ext cx="2367931" cy="227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666" y="4375809"/>
            <a:ext cx="2300808" cy="221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www.lhsc.on.ca/_images/Thoracic_Surgery/needlebiopsy_0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881" y="2688595"/>
            <a:ext cx="406717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37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4071982"/>
              </p:ext>
            </p:extLst>
          </p:nvPr>
        </p:nvGraphicFramePr>
        <p:xfrm>
          <a:off x="1919536" y="1844824"/>
          <a:ext cx="8219256" cy="395224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232248"/>
                <a:gridCol w="514400"/>
                <a:gridCol w="547260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Grado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 – </a:t>
                      </a:r>
                      <a:r>
                        <a:rPr lang="en-US" dirty="0" err="1" smtClean="0"/>
                        <a:t>Asintomático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Dx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radiológico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– </a:t>
                      </a:r>
                      <a:r>
                        <a:rPr lang="en-US" dirty="0" err="1" smtClean="0"/>
                        <a:t>Leve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 / </a:t>
                      </a:r>
                      <a:r>
                        <a:rPr lang="en-US" dirty="0" err="1" smtClean="0"/>
                        <a:t>cianosis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 – </a:t>
                      </a:r>
                      <a:r>
                        <a:rPr lang="en-US" dirty="0" err="1" smtClean="0"/>
                        <a:t>Moderado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Disfaga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tos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alteración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movimiento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cabeza</a:t>
                      </a:r>
                      <a:r>
                        <a:rPr lang="en-US" baseline="0" dirty="0" smtClean="0"/>
                        <a:t> u </a:t>
                      </a:r>
                      <a:r>
                        <a:rPr lang="en-US" baseline="0" dirty="0" err="1" smtClean="0"/>
                        <a:t>ojos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alteración</a:t>
                      </a:r>
                      <a:r>
                        <a:rPr lang="en-US" baseline="0" dirty="0" smtClean="0"/>
                        <a:t> visual.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 – </a:t>
                      </a:r>
                      <a:r>
                        <a:rPr lang="en-US" dirty="0" err="1" smtClean="0"/>
                        <a:t>Severo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</a:t>
                      </a:r>
                      <a:r>
                        <a:rPr lang="en-US" baseline="0" dirty="0" smtClean="0"/>
                        <a:t> cerebral (</a:t>
                      </a:r>
                      <a:r>
                        <a:rPr lang="en-US" dirty="0" err="1" smtClean="0"/>
                        <a:t>Cefalea</a:t>
                      </a:r>
                      <a:r>
                        <a:rPr lang="en-US" dirty="0" smtClean="0"/>
                        <a:t> / </a:t>
                      </a:r>
                      <a:r>
                        <a:rPr lang="en-US" dirty="0" err="1" smtClean="0"/>
                        <a:t>mareo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smtClean="0"/>
                        <a:t>Edema </a:t>
                      </a:r>
                      <a:r>
                        <a:rPr lang="en-US" dirty="0" err="1" smtClean="0"/>
                        <a:t>laríngeo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leve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moderado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Disminución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reserva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cardíaca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síncope</a:t>
                      </a:r>
                      <a:r>
                        <a:rPr lang="en-US" baseline="0" dirty="0" smtClean="0"/>
                        <a:t> con </a:t>
                      </a:r>
                      <a:r>
                        <a:rPr lang="en-US" baseline="0" dirty="0" err="1" smtClean="0"/>
                        <a:t>movimiento</a:t>
                      </a:r>
                      <a:r>
                        <a:rPr lang="en-US" baseline="0" dirty="0" smtClean="0"/>
                        <a:t>)</a:t>
                      </a:r>
                      <a:endParaRPr lang="es-CO" dirty="0"/>
                    </a:p>
                  </a:txBody>
                  <a:tcPr/>
                </a:tc>
              </a:tr>
              <a:tr h="117400">
                <a:tc>
                  <a:txBody>
                    <a:bodyPr/>
                    <a:lstStyle/>
                    <a:p>
                      <a:r>
                        <a:rPr lang="en-US" dirty="0" smtClean="0"/>
                        <a:t>4 – </a:t>
                      </a:r>
                      <a:r>
                        <a:rPr lang="en-US" dirty="0" err="1" smtClean="0"/>
                        <a:t>Amenaza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vida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 cerebral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severo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confusión</a:t>
                      </a:r>
                      <a:r>
                        <a:rPr lang="en-US" baseline="0" dirty="0" smtClean="0"/>
                        <a:t>)</a:t>
                      </a:r>
                    </a:p>
                    <a:p>
                      <a:r>
                        <a:rPr lang="en-US" baseline="0" dirty="0" smtClean="0"/>
                        <a:t>Edema </a:t>
                      </a:r>
                      <a:r>
                        <a:rPr lang="en-US" baseline="0" dirty="0" err="1" smtClean="0"/>
                        <a:t>laríngeo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severo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estridor</a:t>
                      </a:r>
                      <a:r>
                        <a:rPr lang="en-US" baseline="0" dirty="0" smtClean="0"/>
                        <a:t>).</a:t>
                      </a:r>
                    </a:p>
                    <a:p>
                      <a:r>
                        <a:rPr lang="en-US" baseline="0" dirty="0" err="1" smtClean="0"/>
                        <a:t>Compromiso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hemodinámico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síncope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hipotensión</a:t>
                      </a:r>
                      <a:r>
                        <a:rPr lang="en-US" baseline="0" dirty="0" smtClean="0"/>
                        <a:t>)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5 - Fatal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&lt;1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Muerte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01798" y="6488668"/>
            <a:ext cx="10372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 err="1"/>
              <a:t>Yu</a:t>
            </a:r>
            <a:r>
              <a:rPr lang="es-CO" sz="1200" i="1" dirty="0"/>
              <a:t> JB, Wilson LD, </a:t>
            </a:r>
            <a:r>
              <a:rPr lang="es-CO" sz="1200" i="1" dirty="0" err="1"/>
              <a:t>Detterbeck</a:t>
            </a:r>
            <a:r>
              <a:rPr lang="es-CO" sz="1200" i="1" dirty="0"/>
              <a:t> FC. Superior vena cava </a:t>
            </a:r>
            <a:r>
              <a:rPr lang="es-CO" sz="1200" i="1" dirty="0" err="1"/>
              <a:t>syndrome</a:t>
            </a:r>
            <a:r>
              <a:rPr lang="es-CO" sz="1200" i="1" dirty="0"/>
              <a:t>-a </a:t>
            </a:r>
            <a:r>
              <a:rPr lang="es-CO" sz="1200" i="1" dirty="0" err="1"/>
              <a:t>proposed</a:t>
            </a:r>
            <a:r>
              <a:rPr lang="es-CO" sz="1200" i="1" dirty="0"/>
              <a:t> </a:t>
            </a:r>
            <a:r>
              <a:rPr lang="es-CO" sz="1200" i="1" dirty="0" err="1"/>
              <a:t>classification</a:t>
            </a:r>
            <a:r>
              <a:rPr lang="es-CO" sz="1200" i="1" dirty="0"/>
              <a:t> </a:t>
            </a:r>
            <a:r>
              <a:rPr lang="es-CO" sz="1200" i="1" dirty="0" err="1"/>
              <a:t>system</a:t>
            </a:r>
            <a:r>
              <a:rPr lang="es-CO" sz="1200" i="1" dirty="0"/>
              <a:t> and </a:t>
            </a:r>
            <a:r>
              <a:rPr lang="es-CO" sz="1200" i="1" dirty="0" err="1"/>
              <a:t>algorithm</a:t>
            </a:r>
            <a:r>
              <a:rPr lang="es-CO" sz="1200" i="1" dirty="0"/>
              <a:t> </a:t>
            </a:r>
            <a:r>
              <a:rPr lang="es-CO" sz="1200" i="1" dirty="0" err="1"/>
              <a:t>for</a:t>
            </a:r>
            <a:r>
              <a:rPr lang="es-CO" sz="1200" i="1" dirty="0"/>
              <a:t> </a:t>
            </a:r>
            <a:r>
              <a:rPr lang="es-CO" sz="1200" i="1" dirty="0" err="1"/>
              <a:t>management</a:t>
            </a:r>
            <a:r>
              <a:rPr lang="es-CO" sz="1200" i="1" dirty="0"/>
              <a:t>. J </a:t>
            </a:r>
            <a:r>
              <a:rPr lang="es-CO" sz="1200" i="1" dirty="0" err="1"/>
              <a:t>Thorac</a:t>
            </a:r>
            <a:r>
              <a:rPr lang="es-CO" sz="1200" i="1" dirty="0"/>
              <a:t> </a:t>
            </a:r>
            <a:r>
              <a:rPr lang="es-CO" sz="1200" i="1" dirty="0" err="1"/>
              <a:t>Oncol</a:t>
            </a:r>
            <a:r>
              <a:rPr lang="es-CO" sz="1200" i="1" dirty="0"/>
              <a:t> 2008; 3:811</a:t>
            </a:r>
            <a:r>
              <a:rPr lang="es-CO" i="1" dirty="0"/>
              <a:t>.</a:t>
            </a:r>
            <a:endParaRPr lang="es-CO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57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402" y="1373869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b="1" u="sng" dirty="0" err="1" smtClean="0"/>
              <a:t>Tratamiento</a:t>
            </a:r>
            <a:endParaRPr lang="es-CO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0402" y="2157316"/>
            <a:ext cx="8229600" cy="4729712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Aliviar</a:t>
            </a:r>
            <a:r>
              <a:rPr lang="en-US" dirty="0" smtClean="0"/>
              <a:t> </a:t>
            </a:r>
            <a:r>
              <a:rPr lang="en-US" dirty="0" err="1" smtClean="0"/>
              <a:t>síntomas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Tratar</a:t>
            </a:r>
            <a:r>
              <a:rPr lang="en-US" dirty="0" smtClean="0"/>
              <a:t> </a:t>
            </a:r>
            <a:r>
              <a:rPr lang="en-US" dirty="0" err="1" smtClean="0"/>
              <a:t>enfermedad</a:t>
            </a:r>
            <a:r>
              <a:rPr lang="en-US" dirty="0" smtClean="0"/>
              <a:t> </a:t>
            </a:r>
            <a:r>
              <a:rPr lang="en-US" dirty="0" err="1" smtClean="0"/>
              <a:t>subyacente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Diagnóstico</a:t>
            </a:r>
            <a:r>
              <a:rPr lang="en-US" b="1" dirty="0" smtClean="0"/>
              <a:t> </a:t>
            </a:r>
            <a:r>
              <a:rPr lang="en-US" b="1" dirty="0" err="1" smtClean="0"/>
              <a:t>histológico</a:t>
            </a:r>
            <a:r>
              <a:rPr lang="en-US" b="1" dirty="0" smtClean="0"/>
              <a:t>.</a:t>
            </a:r>
          </a:p>
          <a:p>
            <a:endParaRPr lang="en-US" b="1" dirty="0"/>
          </a:p>
          <a:p>
            <a:r>
              <a:rPr lang="en-US" dirty="0" err="1" smtClean="0"/>
              <a:t>Medidas</a:t>
            </a:r>
            <a:r>
              <a:rPr lang="en-US" dirty="0" smtClean="0"/>
              <a:t> </a:t>
            </a:r>
            <a:r>
              <a:rPr lang="en-US" dirty="0" err="1" smtClean="0"/>
              <a:t>generales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C</a:t>
            </a:r>
            <a:r>
              <a:rPr lang="en-US" dirty="0" err="1" smtClean="0"/>
              <a:t>abeza</a:t>
            </a:r>
            <a:r>
              <a:rPr lang="en-US" dirty="0" smtClean="0"/>
              <a:t> </a:t>
            </a:r>
            <a:r>
              <a:rPr lang="en-US" dirty="0" err="1" smtClean="0"/>
              <a:t>elevada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Esteroides</a:t>
            </a:r>
            <a:r>
              <a:rPr lang="en-US" dirty="0"/>
              <a:t>.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Diuréticos</a:t>
            </a:r>
            <a:r>
              <a:rPr lang="en-US" dirty="0"/>
              <a:t>.</a:t>
            </a: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r>
              <a:rPr lang="en-US" dirty="0" smtClean="0"/>
              <a:t>Si </a:t>
            </a:r>
            <a:r>
              <a:rPr lang="en-US" dirty="0" err="1" smtClean="0"/>
              <a:t>trombosis</a:t>
            </a:r>
            <a:r>
              <a:rPr lang="en-US" dirty="0" smtClean="0"/>
              <a:t>: </a:t>
            </a:r>
            <a:r>
              <a:rPr lang="en-US" dirty="0" err="1" smtClean="0"/>
              <a:t>Anticoagulación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Retirar</a:t>
            </a:r>
            <a:r>
              <a:rPr lang="en-US" dirty="0" smtClean="0"/>
              <a:t> </a:t>
            </a:r>
            <a:r>
              <a:rPr lang="en-US" dirty="0" err="1" smtClean="0"/>
              <a:t>catéter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002" y="6480986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29698" name="Picture 2" descr="http://www.nature.com/nrcardio/journal/v4/n4/images/ncpcardio0850-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565" y="2427872"/>
            <a:ext cx="5717322" cy="262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60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428" y="1206954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u="sng" dirty="0" err="1" smtClean="0"/>
              <a:t>Radioterapia</a:t>
            </a:r>
            <a:r>
              <a:rPr lang="en-US" sz="3600" b="1" u="sng" dirty="0" smtClean="0"/>
              <a:t> </a:t>
            </a:r>
            <a:r>
              <a:rPr lang="en-US" sz="3600" b="1" u="sng" dirty="0" err="1" smtClean="0"/>
              <a:t>urgente</a:t>
            </a:r>
            <a:endParaRPr lang="es-CO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9428" y="2114095"/>
            <a:ext cx="10515600" cy="4351338"/>
          </a:xfrm>
        </p:spPr>
        <p:txBody>
          <a:bodyPr/>
          <a:lstStyle/>
          <a:p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vez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usada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Usualmente</a:t>
            </a:r>
            <a:r>
              <a:rPr lang="en-US" dirty="0" smtClean="0"/>
              <a:t> </a:t>
            </a:r>
            <a:r>
              <a:rPr lang="en-US" dirty="0" err="1" smtClean="0"/>
              <a:t>síntomas</a:t>
            </a:r>
            <a:r>
              <a:rPr lang="en-US" dirty="0" smtClean="0"/>
              <a:t> </a:t>
            </a:r>
            <a:r>
              <a:rPr lang="en-US" dirty="0" err="1" smtClean="0"/>
              <a:t>prolongados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RT </a:t>
            </a:r>
            <a:r>
              <a:rPr lang="en-US" dirty="0" err="1" smtClean="0"/>
              <a:t>puede</a:t>
            </a:r>
            <a:r>
              <a:rPr lang="en-US" dirty="0" smtClean="0"/>
              <a:t> </a:t>
            </a:r>
            <a:r>
              <a:rPr lang="en-US" dirty="0" err="1" smtClean="0"/>
              <a:t>alterar</a:t>
            </a:r>
            <a:r>
              <a:rPr lang="en-US" dirty="0" smtClean="0"/>
              <a:t> </a:t>
            </a:r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histológico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Indicaciones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E</a:t>
            </a:r>
            <a:r>
              <a:rPr lang="en-US" dirty="0" err="1" smtClean="0"/>
              <a:t>stridor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Coma </a:t>
            </a:r>
            <a:r>
              <a:rPr lang="en-US" dirty="0" err="1" smtClean="0"/>
              <a:t>por</a:t>
            </a:r>
            <a:r>
              <a:rPr lang="en-US" dirty="0" smtClean="0"/>
              <a:t> edema cerebral.</a:t>
            </a:r>
          </a:p>
          <a:p>
            <a:pPr marL="109728" indent="0">
              <a:buNone/>
            </a:pP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757505" y="6252120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 err="1"/>
              <a:t>Yu</a:t>
            </a:r>
            <a:r>
              <a:rPr lang="es-CO" sz="1200" i="1" dirty="0"/>
              <a:t> JB, Wilson LD, </a:t>
            </a:r>
            <a:r>
              <a:rPr lang="es-CO" sz="1200" i="1" dirty="0" err="1"/>
              <a:t>Detterbeck</a:t>
            </a:r>
            <a:r>
              <a:rPr lang="es-CO" sz="1200" i="1" dirty="0"/>
              <a:t> FC. Superior vena cava </a:t>
            </a:r>
            <a:r>
              <a:rPr lang="es-CO" sz="1200" i="1" dirty="0" err="1"/>
              <a:t>syndrome</a:t>
            </a:r>
            <a:r>
              <a:rPr lang="es-CO" sz="1200" i="1" dirty="0"/>
              <a:t>-a </a:t>
            </a:r>
            <a:r>
              <a:rPr lang="es-CO" sz="1200" i="1" dirty="0" err="1"/>
              <a:t>proposed</a:t>
            </a:r>
            <a:r>
              <a:rPr lang="es-CO" sz="1200" i="1" dirty="0"/>
              <a:t> </a:t>
            </a:r>
            <a:r>
              <a:rPr lang="es-CO" sz="1200" i="1" dirty="0" err="1"/>
              <a:t>classification</a:t>
            </a:r>
            <a:r>
              <a:rPr lang="es-CO" sz="1200" i="1" dirty="0"/>
              <a:t> </a:t>
            </a:r>
            <a:r>
              <a:rPr lang="es-CO" sz="1200" i="1" dirty="0" err="1"/>
              <a:t>system</a:t>
            </a:r>
            <a:r>
              <a:rPr lang="es-CO" sz="1200" i="1" dirty="0"/>
              <a:t> and </a:t>
            </a:r>
            <a:r>
              <a:rPr lang="es-CO" sz="1200" i="1" dirty="0" err="1"/>
              <a:t>algorithm</a:t>
            </a:r>
            <a:r>
              <a:rPr lang="es-CO" sz="1200" i="1" dirty="0"/>
              <a:t> </a:t>
            </a:r>
            <a:r>
              <a:rPr lang="es-CO" sz="1200" i="1" dirty="0" err="1"/>
              <a:t>for</a:t>
            </a:r>
            <a:r>
              <a:rPr lang="es-CO" sz="1200" i="1" dirty="0"/>
              <a:t> </a:t>
            </a:r>
            <a:r>
              <a:rPr lang="es-CO" sz="1200" i="1" dirty="0" err="1"/>
              <a:t>management</a:t>
            </a:r>
            <a:r>
              <a:rPr lang="es-CO" sz="1200" i="1" dirty="0"/>
              <a:t>. J </a:t>
            </a:r>
            <a:r>
              <a:rPr lang="es-CO" sz="1200" i="1" dirty="0" err="1"/>
              <a:t>Thorac</a:t>
            </a:r>
            <a:r>
              <a:rPr lang="es-CO" sz="1200" i="1" dirty="0"/>
              <a:t> </a:t>
            </a:r>
            <a:r>
              <a:rPr lang="es-CO" sz="1200" i="1" dirty="0" err="1"/>
              <a:t>Oncol</a:t>
            </a:r>
            <a:r>
              <a:rPr lang="es-CO" sz="1200" i="1" dirty="0"/>
              <a:t> 2008; 3:811.</a:t>
            </a:r>
            <a:endParaRPr lang="es-CO" sz="12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28676" name="Picture 4" descr="Abdopl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75" y="1664700"/>
            <a:ext cx="411480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12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343" y="1372137"/>
            <a:ext cx="10515600" cy="1325563"/>
          </a:xfrm>
        </p:spPr>
        <p:txBody>
          <a:bodyPr>
            <a:normAutofit/>
          </a:bodyPr>
          <a:lstStyle/>
          <a:p>
            <a:r>
              <a:rPr lang="en-US" sz="3400" b="1" u="sng" dirty="0" smtClean="0"/>
              <a:t>Stent </a:t>
            </a:r>
            <a:r>
              <a:rPr lang="en-US" sz="3400" b="1" u="sng" dirty="0" smtClean="0"/>
              <a:t>vena cava superior.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0343" y="2223463"/>
            <a:ext cx="4318366" cy="4325112"/>
          </a:xfrm>
        </p:spPr>
        <p:txBody>
          <a:bodyPr/>
          <a:lstStyle/>
          <a:p>
            <a:r>
              <a:rPr lang="en-US" dirty="0" err="1" smtClean="0"/>
              <a:t>Restaura</a:t>
            </a:r>
            <a:r>
              <a:rPr lang="en-US" dirty="0" smtClean="0"/>
              <a:t> </a:t>
            </a:r>
            <a:r>
              <a:rPr lang="en-US" dirty="0" err="1" smtClean="0"/>
              <a:t>flujo</a:t>
            </a:r>
            <a:r>
              <a:rPr lang="en-US" dirty="0" smtClean="0"/>
              <a:t> </a:t>
            </a:r>
            <a:r>
              <a:rPr lang="en-US" dirty="0" err="1" smtClean="0"/>
              <a:t>venoso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Percutáneo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yugular</a:t>
            </a:r>
            <a:r>
              <a:rPr lang="en-US" dirty="0" smtClean="0"/>
              <a:t>, </a:t>
            </a:r>
          </a:p>
          <a:p>
            <a:pPr marL="109728" indent="0">
              <a:buNone/>
            </a:pPr>
            <a:r>
              <a:rPr lang="en-US" dirty="0" err="1" smtClean="0"/>
              <a:t>sublcavia</a:t>
            </a:r>
            <a:r>
              <a:rPr lang="en-US" dirty="0" smtClean="0"/>
              <a:t> o femoral.</a:t>
            </a:r>
            <a:endParaRPr lang="en-US" dirty="0"/>
          </a:p>
          <a:p>
            <a:r>
              <a:rPr lang="en-US" dirty="0" err="1" smtClean="0"/>
              <a:t>Indicaciones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Severo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Paliación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Antiplaquetarios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291" y="6237313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2852937"/>
            <a:ext cx="2016224" cy="267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2928043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7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Quimioterapia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SCLC.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Linfoma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Tumor de </a:t>
            </a:r>
            <a:r>
              <a:rPr lang="en-US" dirty="0" err="1" smtClean="0"/>
              <a:t>células</a:t>
            </a:r>
            <a:r>
              <a:rPr lang="en-US" dirty="0" smtClean="0"/>
              <a:t> </a:t>
            </a:r>
            <a:r>
              <a:rPr lang="en-US" dirty="0" err="1" smtClean="0"/>
              <a:t>germinales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Radioterapia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NSCLC.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6237313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0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6825" t="16400" r="15525" b="27600"/>
          <a:stretch/>
        </p:blipFill>
        <p:spPr>
          <a:xfrm>
            <a:off x="838200" y="1600994"/>
            <a:ext cx="1030986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7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9" y="2"/>
            <a:ext cx="7344815" cy="680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854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41891"/>
            <a:ext cx="10515600" cy="1325563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Conclusiones</a:t>
            </a:r>
            <a:r>
              <a:rPr lang="en-US" sz="3400" b="1" u="sng" dirty="0" smtClean="0"/>
              <a:t>.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6745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Principalmente</a:t>
            </a:r>
            <a:r>
              <a:rPr lang="en-US" dirty="0" smtClean="0"/>
              <a:t> </a:t>
            </a:r>
            <a:r>
              <a:rPr lang="en-US" dirty="0" err="1" smtClean="0"/>
              <a:t>asociado</a:t>
            </a:r>
            <a:r>
              <a:rPr lang="en-US" dirty="0" smtClean="0"/>
              <a:t> a </a:t>
            </a:r>
            <a:r>
              <a:rPr lang="en-US" dirty="0" err="1" smtClean="0"/>
              <a:t>malignidad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Las </a:t>
            </a:r>
            <a:r>
              <a:rPr lang="en-US" dirty="0" err="1" smtClean="0"/>
              <a:t>neoplasias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comunes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lo </a:t>
            </a:r>
            <a:r>
              <a:rPr lang="en-US" dirty="0" err="1" smtClean="0"/>
              <a:t>producen</a:t>
            </a:r>
            <a:r>
              <a:rPr lang="en-US" dirty="0" smtClean="0"/>
              <a:t> son el NSCLC, el SCLC y los </a:t>
            </a:r>
            <a:r>
              <a:rPr lang="en-US" dirty="0" err="1" smtClean="0"/>
              <a:t>linfomas</a:t>
            </a:r>
            <a:r>
              <a:rPr lang="en-US" dirty="0" smtClean="0"/>
              <a:t> no Hodgkin.</a:t>
            </a:r>
          </a:p>
          <a:p>
            <a:r>
              <a:rPr lang="en-US" dirty="0" smtClean="0"/>
              <a:t>Para el </a:t>
            </a:r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fundamental el </a:t>
            </a:r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histológico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Síntomas</a:t>
            </a:r>
            <a:r>
              <a:rPr lang="en-US" dirty="0" smtClean="0"/>
              <a:t> </a:t>
            </a:r>
            <a:r>
              <a:rPr lang="en-US" dirty="0" err="1" smtClean="0"/>
              <a:t>severos</a:t>
            </a:r>
            <a:r>
              <a:rPr lang="en-US" dirty="0" smtClean="0"/>
              <a:t> – stent.</a:t>
            </a:r>
          </a:p>
          <a:p>
            <a:r>
              <a:rPr lang="en-US" dirty="0" err="1" smtClean="0"/>
              <a:t>Iniciar</a:t>
            </a:r>
            <a:r>
              <a:rPr lang="en-US" dirty="0" smtClean="0"/>
              <a:t> </a:t>
            </a:r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dependiendo</a:t>
            </a:r>
            <a:r>
              <a:rPr lang="en-US" dirty="0" smtClean="0"/>
              <a:t> de </a:t>
            </a:r>
            <a:r>
              <a:rPr lang="en-US" dirty="0" err="1" smtClean="0"/>
              <a:t>quimiosensibilidad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6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9348" y="1945860"/>
            <a:ext cx="5050904" cy="46577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err="1" smtClean="0"/>
              <a:t>Paciente</a:t>
            </a:r>
            <a:r>
              <a:rPr lang="en-US" dirty="0" smtClean="0"/>
              <a:t> </a:t>
            </a:r>
            <a:r>
              <a:rPr lang="en-US" dirty="0" err="1" smtClean="0"/>
              <a:t>masculino</a:t>
            </a:r>
            <a:r>
              <a:rPr lang="en-US" dirty="0" smtClean="0"/>
              <a:t> de 21 </a:t>
            </a:r>
            <a:r>
              <a:rPr lang="en-US" dirty="0" err="1" smtClean="0"/>
              <a:t>años</a:t>
            </a:r>
            <a:r>
              <a:rPr lang="en-US" dirty="0" smtClean="0"/>
              <a:t> </a:t>
            </a:r>
            <a:r>
              <a:rPr lang="en-US" dirty="0" err="1" smtClean="0"/>
              <a:t>consulta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 edema en </a:t>
            </a:r>
            <a:r>
              <a:rPr lang="en-US" dirty="0" err="1" smtClean="0"/>
              <a:t>cara</a:t>
            </a:r>
            <a:r>
              <a:rPr lang="en-US" dirty="0" smtClean="0"/>
              <a:t> y </a:t>
            </a:r>
            <a:r>
              <a:rPr lang="en-US" dirty="0" err="1" smtClean="0"/>
              <a:t>extremidades</a:t>
            </a:r>
            <a:r>
              <a:rPr lang="en-US" dirty="0" smtClean="0"/>
              <a:t> </a:t>
            </a:r>
            <a:r>
              <a:rPr lang="en-US" dirty="0" err="1" smtClean="0"/>
              <a:t>superiores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 smtClean="0"/>
              <a:t>disnea</a:t>
            </a:r>
            <a:r>
              <a:rPr lang="en-US" dirty="0" smtClean="0"/>
              <a:t> de 1 </a:t>
            </a:r>
            <a:r>
              <a:rPr lang="en-US" dirty="0" err="1" smtClean="0"/>
              <a:t>semana</a:t>
            </a:r>
            <a:r>
              <a:rPr lang="en-US" dirty="0" smtClean="0"/>
              <a:t> de </a:t>
            </a:r>
            <a:r>
              <a:rPr lang="en-US" dirty="0" err="1" smtClean="0"/>
              <a:t>evolución.Al</a:t>
            </a:r>
            <a:r>
              <a:rPr lang="en-US" dirty="0" smtClean="0"/>
              <a:t> </a:t>
            </a:r>
            <a:r>
              <a:rPr lang="en-US" dirty="0" err="1" smtClean="0"/>
              <a:t>examen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</a:t>
            </a:r>
            <a:r>
              <a:rPr lang="en-US" dirty="0" err="1" smtClean="0"/>
              <a:t>alerta</a:t>
            </a:r>
            <a:r>
              <a:rPr lang="en-US" dirty="0" smtClean="0"/>
              <a:t>, FC 86, PA 110/70, FR 22, </a:t>
            </a:r>
            <a:r>
              <a:rPr lang="en-US" dirty="0" err="1" smtClean="0"/>
              <a:t>asucultación</a:t>
            </a:r>
            <a:r>
              <a:rPr lang="en-US" dirty="0" smtClean="0"/>
              <a:t> </a:t>
            </a:r>
            <a:r>
              <a:rPr lang="en-US" dirty="0" err="1" smtClean="0"/>
              <a:t>pulmonar</a:t>
            </a:r>
            <a:r>
              <a:rPr lang="en-US" dirty="0" smtClean="0"/>
              <a:t> normal.</a:t>
            </a:r>
          </a:p>
          <a:p>
            <a:pPr marL="109728" indent="0">
              <a:buNone/>
            </a:pPr>
            <a:r>
              <a:rPr lang="en-US" dirty="0" smtClean="0"/>
              <a:t>- </a:t>
            </a:r>
            <a:r>
              <a:rPr lang="en-US" dirty="0" err="1" smtClean="0"/>
              <a:t>Hb</a:t>
            </a:r>
            <a:r>
              <a:rPr lang="en-US" dirty="0" smtClean="0"/>
              <a:t>: 11.9 </a:t>
            </a:r>
            <a:r>
              <a:rPr lang="en-US" dirty="0" err="1"/>
              <a:t>L</a:t>
            </a:r>
            <a:r>
              <a:rPr lang="en-US" dirty="0" err="1" smtClean="0"/>
              <a:t>eucos</a:t>
            </a:r>
            <a:r>
              <a:rPr lang="en-US" dirty="0" smtClean="0"/>
              <a:t> 5.600 N: 4.700 </a:t>
            </a:r>
            <a:r>
              <a:rPr lang="en-US" dirty="0" err="1" smtClean="0"/>
              <a:t>Plaq</a:t>
            </a:r>
            <a:r>
              <a:rPr lang="en-US" dirty="0" smtClean="0"/>
              <a:t>: 220.000.</a:t>
            </a:r>
          </a:p>
          <a:p>
            <a:endParaRPr lang="en-US" dirty="0"/>
          </a:p>
          <a:p>
            <a:r>
              <a:rPr lang="en-US" dirty="0" err="1" smtClean="0"/>
              <a:t>Bx</a:t>
            </a:r>
            <a:r>
              <a:rPr lang="en-US" dirty="0" smtClean="0"/>
              <a:t>: </a:t>
            </a:r>
            <a:r>
              <a:rPr lang="en-US" dirty="0" err="1" smtClean="0"/>
              <a:t>Linfoma</a:t>
            </a:r>
            <a:r>
              <a:rPr lang="en-US" dirty="0" smtClean="0"/>
              <a:t> </a:t>
            </a:r>
            <a:r>
              <a:rPr lang="en-US" dirty="0" err="1" smtClean="0"/>
              <a:t>linfoblástico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: </a:t>
            </a:r>
            <a:r>
              <a:rPr lang="en-US" dirty="0" err="1" smtClean="0"/>
              <a:t>Inicio</a:t>
            </a:r>
            <a:r>
              <a:rPr lang="en-US" dirty="0" smtClean="0"/>
              <a:t> QT.</a:t>
            </a:r>
          </a:p>
          <a:p>
            <a:endParaRPr lang="es-C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7"/>
          <a:stretch/>
        </p:blipFill>
        <p:spPr bwMode="auto">
          <a:xfrm>
            <a:off x="7036064" y="2589294"/>
            <a:ext cx="2387072" cy="249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3" b="3366"/>
          <a:stretch/>
        </p:blipFill>
        <p:spPr bwMode="auto">
          <a:xfrm>
            <a:off x="9694587" y="2558267"/>
            <a:ext cx="2325913" cy="255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18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528" y="1944734"/>
            <a:ext cx="8229600" cy="4176464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Incidencia</a:t>
            </a:r>
            <a:r>
              <a:rPr lang="en-US" dirty="0" smtClean="0"/>
              <a:t>: 3.4%</a:t>
            </a:r>
          </a:p>
          <a:p>
            <a:pPr marL="109728" indent="0">
              <a:buNone/>
            </a:pPr>
            <a:r>
              <a:rPr lang="en-US" dirty="0" smtClean="0"/>
              <a:t>      - 0.2 %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páncreas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- 5.5%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próstata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- 13.9% </a:t>
            </a:r>
            <a:r>
              <a:rPr lang="en-US" dirty="0" err="1" smtClean="0"/>
              <a:t>linfomas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- 15%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Causas</a:t>
            </a:r>
            <a:r>
              <a:rPr lang="en-US" dirty="0" smtClean="0"/>
              <a:t>: Cáncer de </a:t>
            </a:r>
            <a:r>
              <a:rPr lang="en-US" dirty="0" err="1" smtClean="0"/>
              <a:t>pulmón</a:t>
            </a:r>
            <a:r>
              <a:rPr lang="en-US" dirty="0" smtClean="0"/>
              <a:t> (24.9%).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Cáncer de </a:t>
            </a:r>
            <a:r>
              <a:rPr lang="en-US" dirty="0" err="1" smtClean="0"/>
              <a:t>próstata</a:t>
            </a:r>
            <a:r>
              <a:rPr lang="en-US" dirty="0" smtClean="0"/>
              <a:t> (16.2%)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Mieloma múltiple (</a:t>
            </a:r>
            <a:r>
              <a:rPr lang="en-US" dirty="0" smtClean="0"/>
              <a:t>11.1%).</a:t>
            </a:r>
            <a:endParaRPr lang="en-US" dirty="0" smtClean="0"/>
          </a:p>
          <a:p>
            <a:r>
              <a:rPr lang="en-US" dirty="0" err="1" smtClean="0"/>
              <a:t>Presentación</a:t>
            </a:r>
            <a:r>
              <a:rPr lang="en-US" dirty="0" smtClean="0"/>
              <a:t> </a:t>
            </a:r>
            <a:r>
              <a:rPr lang="en-US" dirty="0" err="1" smtClean="0"/>
              <a:t>inicial</a:t>
            </a:r>
            <a:r>
              <a:rPr lang="en-US" dirty="0" smtClean="0"/>
              <a:t> del </a:t>
            </a:r>
            <a:r>
              <a:rPr lang="en-US" dirty="0" err="1" smtClean="0"/>
              <a:t>cáncer</a:t>
            </a:r>
            <a:r>
              <a:rPr lang="en-US" dirty="0" smtClean="0"/>
              <a:t>: 20%.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847528" y="6237312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Incidence and treatment patterns in hospitalizations for malignant spinal cord compression in the United States, </a:t>
            </a:r>
            <a:r>
              <a:rPr lang="en-US" sz="1400" dirty="0"/>
              <a:t>1998-2006. Mark Ks, et al. </a:t>
            </a:r>
            <a:r>
              <a:rPr lang="en-US" sz="1400" dirty="0" err="1"/>
              <a:t>Int</a:t>
            </a:r>
            <a:r>
              <a:rPr lang="en-US" sz="1400" dirty="0"/>
              <a:t> J </a:t>
            </a:r>
            <a:r>
              <a:rPr lang="en-US" sz="1400" dirty="0" err="1"/>
              <a:t>Radiat</a:t>
            </a:r>
            <a:r>
              <a:rPr lang="en-US" sz="1400" dirty="0"/>
              <a:t> </a:t>
            </a:r>
            <a:r>
              <a:rPr lang="en-US" sz="1400" dirty="0" err="1"/>
              <a:t>Oncol</a:t>
            </a:r>
            <a:r>
              <a:rPr lang="en-US" sz="1400" dirty="0"/>
              <a:t> </a:t>
            </a:r>
            <a:r>
              <a:rPr lang="en-US" sz="1400" dirty="0" err="1"/>
              <a:t>Biol</a:t>
            </a:r>
            <a:r>
              <a:rPr lang="en-US" sz="1400" dirty="0"/>
              <a:t> Phys. 2011;80(3):824.</a:t>
            </a:r>
            <a:endParaRPr lang="es-CO" sz="1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0891" y="1947233"/>
            <a:ext cx="8229600" cy="1066800"/>
          </a:xfrm>
        </p:spPr>
        <p:txBody>
          <a:bodyPr/>
          <a:lstStyle/>
          <a:p>
            <a:r>
              <a:rPr lang="en-US" b="1" u="sng" dirty="0" smtClean="0"/>
              <a:t>Lugar de </a:t>
            </a:r>
            <a:r>
              <a:rPr lang="en-US" b="1" u="sng" dirty="0" err="1" smtClean="0"/>
              <a:t>compresión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0891" y="3022073"/>
            <a:ext cx="10515600" cy="3281942"/>
          </a:xfrm>
        </p:spPr>
        <p:txBody>
          <a:bodyPr>
            <a:normAutofit/>
          </a:bodyPr>
          <a:lstStyle/>
          <a:p>
            <a:pPr marL="566928" indent="-457200"/>
            <a:r>
              <a:rPr lang="en-US" b="1" dirty="0" smtClean="0"/>
              <a:t>Cervical</a:t>
            </a:r>
            <a:r>
              <a:rPr lang="en-US" dirty="0" smtClean="0"/>
              <a:t> </a:t>
            </a:r>
            <a:r>
              <a:rPr lang="en-US" b="1" dirty="0" smtClean="0"/>
              <a:t>(10%).</a:t>
            </a:r>
            <a:endParaRPr lang="es-CO" b="1" dirty="0"/>
          </a:p>
          <a:p>
            <a:pPr marL="566928" indent="-457200"/>
            <a:r>
              <a:rPr lang="en-US" b="1" dirty="0" err="1" smtClean="0"/>
              <a:t>Torácica</a:t>
            </a:r>
            <a:r>
              <a:rPr lang="en-US" b="1" dirty="0" smtClean="0"/>
              <a:t> </a:t>
            </a:r>
            <a:r>
              <a:rPr lang="en-US" b="1" dirty="0"/>
              <a:t>(60</a:t>
            </a:r>
            <a:r>
              <a:rPr lang="en-US" b="1" dirty="0" smtClean="0"/>
              <a:t>%).</a:t>
            </a:r>
          </a:p>
          <a:p>
            <a:pPr marL="566928" indent="-457200"/>
            <a:r>
              <a:rPr lang="en-US" b="1" dirty="0" err="1" smtClean="0"/>
              <a:t>Lumbosacra</a:t>
            </a:r>
            <a:r>
              <a:rPr lang="en-US" dirty="0" smtClean="0"/>
              <a:t> </a:t>
            </a:r>
            <a:r>
              <a:rPr lang="en-US" dirty="0"/>
              <a:t>(30</a:t>
            </a:r>
            <a:r>
              <a:rPr lang="en-US" dirty="0" smtClean="0"/>
              <a:t>%).                         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847528" y="6401074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  <p:pic>
        <p:nvPicPr>
          <p:cNvPr id="1026" name="Picture 2" descr="https://encrypted-tbn1.gstatic.com/images?q=tbn:ANd9GcSnO5PDRyVUJe6DMQbOL987TM7SCP3EYFjY-1FR40SPd3Ot4_8U5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2"/>
          <a:stretch/>
        </p:blipFill>
        <p:spPr bwMode="auto">
          <a:xfrm>
            <a:off x="8229600" y="1808564"/>
            <a:ext cx="1476027" cy="4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2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887" y="1297996"/>
            <a:ext cx="8229600" cy="1066800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Clínica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887" y="2178649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Dolor</a:t>
            </a:r>
            <a:r>
              <a:rPr lang="en-US" dirty="0" smtClean="0"/>
              <a:t>: 83 – 95%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L</a:t>
            </a:r>
            <a:r>
              <a:rPr lang="en-US" dirty="0" err="1" smtClean="0"/>
              <a:t>ocalizado</a:t>
            </a:r>
            <a:r>
              <a:rPr lang="en-US" dirty="0" smtClean="0"/>
              <a:t> / radicular / </a:t>
            </a:r>
            <a:r>
              <a:rPr lang="en-US" dirty="0" err="1" smtClean="0"/>
              <a:t>más</a:t>
            </a:r>
            <a:r>
              <a:rPr lang="en-US" dirty="0" smtClean="0"/>
              <a:t> en </a:t>
            </a:r>
            <a:r>
              <a:rPr lang="en-US" dirty="0" err="1" smtClean="0"/>
              <a:t>decúbito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Síntomas</a:t>
            </a:r>
            <a:r>
              <a:rPr lang="en-US" b="1" dirty="0" smtClean="0"/>
              <a:t> </a:t>
            </a:r>
            <a:r>
              <a:rPr lang="en-US" b="1" dirty="0" err="1" smtClean="0"/>
              <a:t>motores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Paresia:60 - 85%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Hiperreflexia</a:t>
            </a:r>
            <a:r>
              <a:rPr lang="en-US" dirty="0" smtClean="0"/>
              <a:t> / Babinski</a:t>
            </a:r>
            <a:endParaRPr lang="en-US" dirty="0"/>
          </a:p>
          <a:p>
            <a:r>
              <a:rPr lang="en-US" b="1" dirty="0" err="1" smtClean="0"/>
              <a:t>Síntomas</a:t>
            </a:r>
            <a:r>
              <a:rPr lang="en-US" b="1" dirty="0" smtClean="0"/>
              <a:t> </a:t>
            </a:r>
            <a:r>
              <a:rPr lang="en-US" b="1" dirty="0" err="1" smtClean="0"/>
              <a:t>sensitivos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Parestesias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Anestesia</a:t>
            </a:r>
            <a:r>
              <a:rPr lang="en-US" dirty="0" smtClean="0"/>
              <a:t> en </a:t>
            </a:r>
            <a:r>
              <a:rPr lang="en-US" dirty="0" err="1" smtClean="0"/>
              <a:t>silla</a:t>
            </a:r>
            <a:r>
              <a:rPr lang="en-US" dirty="0" smtClean="0"/>
              <a:t> de </a:t>
            </a:r>
            <a:r>
              <a:rPr lang="en-US" dirty="0" err="1" smtClean="0"/>
              <a:t>montar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Retención</a:t>
            </a:r>
            <a:r>
              <a:rPr lang="en-US" b="1" dirty="0" smtClean="0"/>
              <a:t> </a:t>
            </a:r>
            <a:r>
              <a:rPr lang="en-US" b="1" dirty="0" err="1" smtClean="0"/>
              <a:t>urinaria</a:t>
            </a:r>
            <a:r>
              <a:rPr lang="en-US" b="1" dirty="0" smtClean="0"/>
              <a:t> </a:t>
            </a:r>
            <a:r>
              <a:rPr lang="en-US" dirty="0" smtClean="0"/>
              <a:t>(50%).</a:t>
            </a:r>
          </a:p>
          <a:p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847528" y="6401074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4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536" y="1212987"/>
            <a:ext cx="8229600" cy="1066800"/>
          </a:xfrm>
        </p:spPr>
        <p:txBody>
          <a:bodyPr/>
          <a:lstStyle/>
          <a:p>
            <a:r>
              <a:rPr lang="en-US" sz="3400" b="1" u="sng" dirty="0" err="1" smtClean="0"/>
              <a:t>Diagnóstico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6" y="2060848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RMN</a:t>
            </a:r>
            <a:r>
              <a:rPr lang="en-US" dirty="0" smtClean="0"/>
              <a:t>: Gold standard.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b="1" dirty="0" err="1" smtClean="0"/>
              <a:t>Mielografía</a:t>
            </a:r>
            <a:r>
              <a:rPr lang="en-US" b="1" dirty="0" smtClean="0"/>
              <a:t> CT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Contraste</a:t>
            </a:r>
            <a:r>
              <a:rPr lang="en-US" dirty="0" smtClean="0"/>
              <a:t> LCR (</a:t>
            </a:r>
            <a:r>
              <a:rPr lang="en-US" dirty="0" err="1" smtClean="0"/>
              <a:t>Punción</a:t>
            </a:r>
            <a:r>
              <a:rPr lang="en-US" dirty="0" smtClean="0"/>
              <a:t> lumbar)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Análisis</a:t>
            </a:r>
            <a:r>
              <a:rPr lang="en-US" dirty="0" smtClean="0"/>
              <a:t> LCR (dx </a:t>
            </a:r>
            <a:r>
              <a:rPr lang="en-US" dirty="0" err="1" smtClean="0"/>
              <a:t>mets</a:t>
            </a:r>
            <a:r>
              <a:rPr lang="en-US" dirty="0" smtClean="0"/>
              <a:t> </a:t>
            </a:r>
            <a:r>
              <a:rPr lang="en-US" dirty="0" err="1" smtClean="0"/>
              <a:t>leptomeníngeas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err="1" smtClean="0"/>
              <a:t>Otros</a:t>
            </a:r>
            <a:r>
              <a:rPr lang="en-US" dirty="0" smtClean="0"/>
              <a:t>: TAC (No </a:t>
            </a:r>
            <a:r>
              <a:rPr lang="en-US" dirty="0" err="1" smtClean="0"/>
              <a:t>delimita</a:t>
            </a:r>
            <a:r>
              <a:rPr lang="en-US" dirty="0" smtClean="0"/>
              <a:t> </a:t>
            </a:r>
            <a:r>
              <a:rPr lang="en-US" dirty="0" err="1" smtClean="0"/>
              <a:t>médula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</a:t>
            </a:r>
            <a:r>
              <a:rPr lang="en-US" dirty="0" err="1" smtClean="0"/>
              <a:t>Radiografía</a:t>
            </a:r>
            <a:r>
              <a:rPr lang="en-US" dirty="0" smtClean="0"/>
              <a:t> (</a:t>
            </a:r>
            <a:r>
              <a:rPr lang="en-US" dirty="0" err="1" smtClean="0"/>
              <a:t>Colapsos</a:t>
            </a:r>
            <a:r>
              <a:rPr lang="en-US" dirty="0" smtClean="0"/>
              <a:t>, </a:t>
            </a:r>
            <a:r>
              <a:rPr lang="en-US" dirty="0" err="1" smtClean="0"/>
              <a:t>fracturas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</a:t>
            </a:r>
            <a:r>
              <a:rPr lang="en-US" dirty="0" err="1" smtClean="0"/>
              <a:t>Gamagrafía</a:t>
            </a:r>
            <a:r>
              <a:rPr lang="en-US" dirty="0" smtClean="0"/>
              <a:t> </a:t>
            </a:r>
            <a:r>
              <a:rPr lang="en-US" dirty="0" err="1" smtClean="0"/>
              <a:t>ósea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703512" y="6401073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975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21469"/>
            <a:ext cx="10515600" cy="1325563"/>
          </a:xfrm>
        </p:spPr>
        <p:txBody>
          <a:bodyPr/>
          <a:lstStyle/>
          <a:p>
            <a:r>
              <a:rPr lang="en-US" sz="3400" b="1" u="sng" dirty="0" err="1" smtClean="0"/>
              <a:t>Diagnóstico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difrencial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5674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Benignos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Espasmos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/>
              <a:t>E</a:t>
            </a:r>
            <a:r>
              <a:rPr lang="en-US" dirty="0" err="1" smtClean="0"/>
              <a:t>nfermedad</a:t>
            </a:r>
            <a:r>
              <a:rPr lang="en-US" dirty="0" smtClean="0"/>
              <a:t> </a:t>
            </a:r>
            <a:r>
              <a:rPr lang="en-US" dirty="0" err="1" smtClean="0"/>
              <a:t>discal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Artrosis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Osteoporosis / </a:t>
            </a:r>
            <a:r>
              <a:rPr lang="en-US" dirty="0" err="1" smtClean="0"/>
              <a:t>Fracturas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Hematomas.</a:t>
            </a:r>
          </a:p>
          <a:p>
            <a:r>
              <a:rPr lang="en-US" dirty="0" err="1" smtClean="0"/>
              <a:t>Absceso</a:t>
            </a:r>
            <a:r>
              <a:rPr lang="en-US" dirty="0" smtClean="0"/>
              <a:t> epidural.</a:t>
            </a:r>
          </a:p>
          <a:p>
            <a:r>
              <a:rPr lang="en-US" dirty="0" err="1" smtClean="0"/>
              <a:t>Metástasis</a:t>
            </a:r>
            <a:r>
              <a:rPr lang="en-US" dirty="0" smtClean="0"/>
              <a:t> en </a:t>
            </a:r>
            <a:r>
              <a:rPr lang="en-US" dirty="0" err="1" smtClean="0"/>
              <a:t>cuerpo</a:t>
            </a:r>
            <a:r>
              <a:rPr lang="en-US" dirty="0" smtClean="0"/>
              <a:t> vertebral.</a:t>
            </a:r>
          </a:p>
          <a:p>
            <a:r>
              <a:rPr lang="en-US" dirty="0" err="1" smtClean="0"/>
              <a:t>Metástasis</a:t>
            </a:r>
            <a:r>
              <a:rPr lang="en-US" dirty="0" smtClean="0"/>
              <a:t> </a:t>
            </a:r>
            <a:r>
              <a:rPr lang="en-US" dirty="0" err="1" smtClean="0"/>
              <a:t>leptomeníngeas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Mielopatía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radiación</a:t>
            </a:r>
            <a:r>
              <a:rPr lang="en-US" dirty="0" smtClean="0"/>
              <a:t>.</a:t>
            </a:r>
          </a:p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300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1988840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Metas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Control del dolor.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Preservar</a:t>
            </a:r>
            <a:r>
              <a:rPr lang="en-US" dirty="0" smtClean="0"/>
              <a:t> / </a:t>
            </a:r>
            <a:r>
              <a:rPr lang="en-US" dirty="0" err="1" smtClean="0"/>
              <a:t>mejorar</a:t>
            </a:r>
            <a:r>
              <a:rPr lang="en-US" dirty="0" smtClean="0"/>
              <a:t> </a:t>
            </a:r>
            <a:r>
              <a:rPr lang="en-US" dirty="0" err="1" smtClean="0"/>
              <a:t>función</a:t>
            </a:r>
            <a:r>
              <a:rPr lang="en-US" dirty="0" smtClean="0"/>
              <a:t> </a:t>
            </a:r>
            <a:r>
              <a:rPr lang="en-US" dirty="0" err="1" smtClean="0"/>
              <a:t>neurológica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Medidas</a:t>
            </a:r>
            <a:r>
              <a:rPr lang="en-US" dirty="0" smtClean="0"/>
              <a:t> </a:t>
            </a:r>
            <a:r>
              <a:rPr lang="en-US" dirty="0" err="1" smtClean="0"/>
              <a:t>generales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Analgesia.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Reposo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Tromboprofilaxis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Prevención</a:t>
            </a:r>
            <a:r>
              <a:rPr lang="en-US" dirty="0" smtClean="0"/>
              <a:t> de </a:t>
            </a:r>
            <a:r>
              <a:rPr lang="en-US" dirty="0" err="1" smtClean="0"/>
              <a:t>constipación</a:t>
            </a:r>
            <a:r>
              <a:rPr lang="en-US" dirty="0" smtClean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9752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97813" y="4581128"/>
            <a:ext cx="4176464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122265" y="3817976"/>
            <a:ext cx="2763760" cy="1066800"/>
          </a:xfrm>
        </p:spPr>
        <p:txBody>
          <a:bodyPr/>
          <a:lstStyle/>
          <a:p>
            <a:r>
              <a:rPr lang="en-US" b="1" dirty="0" err="1" smtClean="0"/>
              <a:t>Esteroides</a:t>
            </a:r>
            <a:r>
              <a:rPr lang="en-US" b="1" dirty="0" smtClean="0"/>
              <a:t>.</a:t>
            </a:r>
            <a:endParaRPr lang="es-CO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26114" y="1801261"/>
            <a:ext cx="4038600" cy="3992319"/>
          </a:xfrm>
          <a:ln w="1905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Dexametasona</a:t>
            </a:r>
            <a:r>
              <a:rPr lang="en-US" dirty="0" smtClean="0"/>
              <a:t> (96 mg IV, </a:t>
            </a:r>
            <a:r>
              <a:rPr lang="en-US" dirty="0" err="1" smtClean="0"/>
              <a:t>luego</a:t>
            </a:r>
            <a:r>
              <a:rPr lang="en-US" dirty="0" smtClean="0"/>
              <a:t> 24 mg </a:t>
            </a:r>
            <a:r>
              <a:rPr lang="en-US" dirty="0" err="1" smtClean="0"/>
              <a:t>qid</a:t>
            </a:r>
            <a:r>
              <a:rPr lang="en-US" dirty="0" smtClean="0"/>
              <a:t> x 3d, </a:t>
            </a:r>
            <a:r>
              <a:rPr lang="en-US" dirty="0" err="1" smtClean="0"/>
              <a:t>luego</a:t>
            </a:r>
            <a:r>
              <a:rPr lang="en-US" dirty="0" smtClean="0"/>
              <a:t> titular </a:t>
            </a:r>
            <a:r>
              <a:rPr lang="en-US" dirty="0" err="1" smtClean="0"/>
              <a:t>por</a:t>
            </a:r>
            <a:r>
              <a:rPr lang="en-US" dirty="0" smtClean="0"/>
              <a:t> 10d) </a:t>
            </a:r>
            <a:r>
              <a:rPr lang="en-US" dirty="0" err="1" smtClean="0"/>
              <a:t>vs</a:t>
            </a:r>
            <a:r>
              <a:rPr lang="en-US" dirty="0" smtClean="0"/>
              <a:t> no </a:t>
            </a:r>
            <a:r>
              <a:rPr lang="en-US" dirty="0" err="1" smtClean="0"/>
              <a:t>dexa</a:t>
            </a:r>
            <a:r>
              <a:rPr lang="en-US" dirty="0" smtClean="0"/>
              <a:t> antes de RT.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Ambulatorios</a:t>
            </a:r>
            <a:r>
              <a:rPr lang="en-US" dirty="0" smtClean="0"/>
              <a:t> (81 </a:t>
            </a:r>
            <a:r>
              <a:rPr lang="en-US" dirty="0" err="1" smtClean="0"/>
              <a:t>vs</a:t>
            </a:r>
            <a:r>
              <a:rPr lang="en-US" dirty="0" smtClean="0"/>
              <a:t> 63%).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 smtClean="0"/>
              <a:t>Dexametasona</a:t>
            </a:r>
            <a:r>
              <a:rPr lang="en-US" dirty="0" smtClean="0"/>
              <a:t> 96 mg </a:t>
            </a:r>
            <a:r>
              <a:rPr lang="en-US" dirty="0" err="1" smtClean="0"/>
              <a:t>vs</a:t>
            </a:r>
            <a:r>
              <a:rPr lang="en-US" dirty="0" smtClean="0"/>
              <a:t> 16 mg, </a:t>
            </a:r>
            <a:r>
              <a:rPr lang="en-US" dirty="0" err="1" smtClean="0"/>
              <a:t>luego</a:t>
            </a:r>
            <a:r>
              <a:rPr lang="en-US" dirty="0" smtClean="0"/>
              <a:t> titular </a:t>
            </a:r>
            <a:r>
              <a:rPr lang="en-US" dirty="0" err="1" smtClean="0"/>
              <a:t>por</a:t>
            </a:r>
            <a:r>
              <a:rPr lang="en-US" dirty="0" smtClean="0"/>
              <a:t> 15d.</a:t>
            </a:r>
          </a:p>
          <a:p>
            <a:endParaRPr lang="en-US" dirty="0" smtClean="0"/>
          </a:p>
          <a:p>
            <a:r>
              <a:rPr lang="en-US" dirty="0" err="1" smtClean="0"/>
              <a:t>Dexametasona</a:t>
            </a:r>
            <a:r>
              <a:rPr lang="en-US" dirty="0" smtClean="0"/>
              <a:t> 100 mg vs 16 mg bolo IV, </a:t>
            </a:r>
            <a:r>
              <a:rPr lang="en-US" dirty="0" err="1" smtClean="0"/>
              <a:t>seguido</a:t>
            </a:r>
            <a:r>
              <a:rPr lang="en-US" dirty="0" smtClean="0"/>
              <a:t> de 16 mg VO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err="1" smtClean="0"/>
              <a:t>Dexamet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s-CO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6023992" y="2249426"/>
            <a:ext cx="4392488" cy="2115679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Toxicidad</a:t>
            </a:r>
            <a:r>
              <a:rPr lang="en-US" dirty="0" smtClean="0"/>
              <a:t>: </a:t>
            </a:r>
            <a:r>
              <a:rPr lang="en-US" dirty="0" err="1" smtClean="0"/>
              <a:t>Peroración</a:t>
            </a:r>
            <a:r>
              <a:rPr lang="en-US" dirty="0" smtClean="0"/>
              <a:t> </a:t>
            </a:r>
            <a:r>
              <a:rPr lang="en-US" dirty="0" err="1" smtClean="0"/>
              <a:t>úlcera</a:t>
            </a: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                        </a:t>
            </a:r>
            <a:r>
              <a:rPr lang="en-US" dirty="0" err="1" smtClean="0"/>
              <a:t>Psicosis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Infecciones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Hiperglicemia</a:t>
            </a:r>
            <a:r>
              <a:rPr lang="en-US" dirty="0" smtClean="0"/>
              <a:t> </a:t>
            </a:r>
            <a:r>
              <a:rPr lang="en-US" dirty="0" err="1" smtClean="0"/>
              <a:t>severa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No </a:t>
            </a:r>
            <a:r>
              <a:rPr lang="en-US" dirty="0" err="1" smtClean="0"/>
              <a:t>mielopatía</a:t>
            </a:r>
            <a:r>
              <a:rPr lang="en-US" dirty="0" smtClean="0"/>
              <a:t>: </a:t>
            </a:r>
            <a:r>
              <a:rPr lang="en-US" dirty="0" err="1" smtClean="0"/>
              <a:t>Sólo</a:t>
            </a:r>
            <a:r>
              <a:rPr lang="en-US" dirty="0" smtClean="0"/>
              <a:t> RT.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12024" y="4581129"/>
            <a:ext cx="4176464" cy="120032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09728"/>
            <a:r>
              <a:rPr lang="en-US" dirty="0" err="1"/>
              <a:t>Recomendación</a:t>
            </a:r>
            <a:endParaRPr lang="en-US" dirty="0"/>
          </a:p>
          <a:p>
            <a:pPr marL="109728"/>
            <a:r>
              <a:rPr lang="en-US" dirty="0"/>
              <a:t>     - </a:t>
            </a:r>
            <a:r>
              <a:rPr lang="en-US" dirty="0" err="1"/>
              <a:t>Dexametasona</a:t>
            </a:r>
            <a:r>
              <a:rPr lang="en-US" dirty="0"/>
              <a:t> 16 mg IV </a:t>
            </a:r>
            <a:r>
              <a:rPr lang="en-US" dirty="0" err="1"/>
              <a:t>qd</a:t>
            </a:r>
            <a:r>
              <a:rPr lang="en-US" dirty="0"/>
              <a:t> hasta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inicia</a:t>
            </a:r>
            <a:r>
              <a:rPr lang="en-US" dirty="0"/>
              <a:t> </a:t>
            </a:r>
            <a:r>
              <a:rPr lang="en-US" dirty="0" err="1"/>
              <a:t>manejo</a:t>
            </a:r>
            <a:r>
              <a:rPr lang="en-US" dirty="0"/>
              <a:t> </a:t>
            </a:r>
            <a:r>
              <a:rPr lang="en-US" dirty="0" err="1"/>
              <a:t>definitivo</a:t>
            </a:r>
            <a:r>
              <a:rPr lang="en-US" dirty="0"/>
              <a:t>.</a:t>
            </a:r>
            <a:endParaRPr lang="es-CO" dirty="0"/>
          </a:p>
          <a:p>
            <a:endParaRPr lang="es-CO" dirty="0"/>
          </a:p>
        </p:txBody>
      </p:sp>
      <p:sp>
        <p:nvSpPr>
          <p:cNvPr id="13" name="TextBox 12"/>
          <p:cNvSpPr txBox="1"/>
          <p:nvPr/>
        </p:nvSpPr>
        <p:spPr>
          <a:xfrm>
            <a:off x="1703512" y="5981158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1200" dirty="0" smtClean="0"/>
              <a:t>Effect </a:t>
            </a:r>
            <a:r>
              <a:rPr lang="en-US" sz="1200" dirty="0"/>
              <a:t>of high-dose dexamethasone in </a:t>
            </a:r>
            <a:r>
              <a:rPr lang="en-US" sz="1200" dirty="0"/>
              <a:t>spinal </a:t>
            </a:r>
            <a:r>
              <a:rPr lang="en-US" sz="1200" dirty="0"/>
              <a:t>cord compression treated with </a:t>
            </a:r>
            <a:r>
              <a:rPr lang="en-US" sz="1200" dirty="0"/>
              <a:t>RT. </a:t>
            </a:r>
            <a:r>
              <a:rPr lang="es-CO" sz="1200" dirty="0" err="1"/>
              <a:t>Eur</a:t>
            </a:r>
            <a:r>
              <a:rPr lang="es-CO" sz="1200" dirty="0"/>
              <a:t> J </a:t>
            </a:r>
            <a:r>
              <a:rPr lang="es-CO" sz="1200" dirty="0" err="1"/>
              <a:t>Cancer</a:t>
            </a:r>
            <a:r>
              <a:rPr lang="es-CO" sz="1200" dirty="0"/>
              <a:t>. 1994;30A(1):</a:t>
            </a:r>
            <a:r>
              <a:rPr lang="es-CO" sz="1200" dirty="0"/>
              <a:t>22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Comparison </a:t>
            </a:r>
            <a:r>
              <a:rPr lang="en-US" sz="1200" dirty="0"/>
              <a:t>of dexamethasone 96 mg </a:t>
            </a:r>
            <a:r>
              <a:rPr lang="en-US" sz="1200" dirty="0" err="1"/>
              <a:t>vs</a:t>
            </a:r>
            <a:r>
              <a:rPr lang="en-US" sz="1200" dirty="0"/>
              <a:t> 16 mg per day for malignant </a:t>
            </a:r>
            <a:r>
              <a:rPr lang="en-US" sz="1200" dirty="0"/>
              <a:t>SCEC and RT. </a:t>
            </a:r>
            <a:r>
              <a:rPr lang="it-IT" sz="1200" dirty="0"/>
              <a:t>Clin </a:t>
            </a:r>
            <a:r>
              <a:rPr lang="it-IT" sz="1200" dirty="0"/>
              <a:t>Oncol. </a:t>
            </a:r>
            <a:r>
              <a:rPr lang="it-IT" sz="1200" dirty="0"/>
              <a:t>2006;18(1):70</a:t>
            </a:r>
            <a:r>
              <a:rPr lang="it-IT" sz="1200" dirty="0"/>
              <a:t>.</a:t>
            </a:r>
          </a:p>
          <a:p>
            <a:r>
              <a:rPr lang="en-US" sz="1200" dirty="0" smtClean="0"/>
              <a:t>-    Initial </a:t>
            </a:r>
            <a:r>
              <a:rPr lang="en-US" sz="1200" dirty="0"/>
              <a:t>bolus of conventional versus high-dose dexamethasone in metastatic spinal cord </a:t>
            </a:r>
            <a:r>
              <a:rPr lang="en-US" sz="1200" dirty="0"/>
              <a:t>compression. </a:t>
            </a:r>
            <a:r>
              <a:rPr lang="es-CO" sz="1200" dirty="0"/>
              <a:t>Neurology;39(9</a:t>
            </a:r>
            <a:r>
              <a:rPr lang="es-CO" sz="1200" dirty="0"/>
              <a:t>):1255.</a:t>
            </a:r>
            <a:endParaRPr lang="it-IT" sz="1200" dirty="0"/>
          </a:p>
          <a:p>
            <a:endParaRPr lang="es-CO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66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Por que se infectan?.</a:t>
            </a:r>
          </a:p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diseasespictures.com/wp-content/uploads/2012/12/Mucositis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" y="2960369"/>
            <a:ext cx="4018355" cy="267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athologystudent.com/wp-content/uploads/2012/06/CML-blood-sme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16" y="2960368"/>
            <a:ext cx="4065263" cy="267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jetblackliving.files.wordpress.com/2012/05/img_02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959183" y="3299130"/>
            <a:ext cx="2676815" cy="199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9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" y="1580494"/>
            <a:ext cx="8229600" cy="1066800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Cirugía</a:t>
            </a:r>
            <a:r>
              <a:rPr lang="en-US" sz="3400" b="1" u="sng" dirty="0" smtClean="0"/>
              <a:t>.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" y="2394855"/>
            <a:ext cx="5929650" cy="3062517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Descompresión</a:t>
            </a:r>
            <a:r>
              <a:rPr lang="en-US" dirty="0" smtClean="0"/>
              <a:t> / </a:t>
            </a:r>
            <a:r>
              <a:rPr lang="en-US" dirty="0" err="1" smtClean="0"/>
              <a:t>fijación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err="1" smtClean="0"/>
              <a:t>Criterios</a:t>
            </a:r>
            <a:r>
              <a:rPr lang="en-US" dirty="0" smtClean="0"/>
              <a:t> de </a:t>
            </a:r>
            <a:r>
              <a:rPr lang="en-US" dirty="0" err="1" smtClean="0"/>
              <a:t>Patchell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algn="just"/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pacientes</a:t>
            </a:r>
            <a:r>
              <a:rPr lang="en-US" dirty="0" smtClean="0"/>
              <a:t> </a:t>
            </a:r>
            <a:r>
              <a:rPr lang="en-US" dirty="0" err="1" smtClean="0"/>
              <a:t>seleccionados</a:t>
            </a:r>
            <a:r>
              <a:rPr lang="en-US" dirty="0" smtClean="0"/>
              <a:t> ↑ </a:t>
            </a:r>
            <a:r>
              <a:rPr lang="en-US" dirty="0" err="1" smtClean="0"/>
              <a:t>deambulación</a:t>
            </a:r>
            <a:r>
              <a:rPr lang="en-US" dirty="0" smtClean="0"/>
              <a:t>, </a:t>
            </a:r>
            <a:r>
              <a:rPr lang="en-US" dirty="0" err="1" smtClean="0"/>
              <a:t>mejoria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sintomas</a:t>
            </a:r>
            <a:r>
              <a:rPr lang="en-US" dirty="0" smtClean="0"/>
              <a:t> </a:t>
            </a:r>
            <a:r>
              <a:rPr lang="en-US" dirty="0" err="1" smtClean="0"/>
              <a:t>neurologicos</a:t>
            </a:r>
            <a:r>
              <a:rPr lang="en-US" dirty="0" smtClean="0"/>
              <a:t> y OS.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557806" y="6396335"/>
            <a:ext cx="10634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Instability and impending instability of the thoracolumbar spine in patients with spinal metastases: a systematic review</a:t>
            </a:r>
            <a:r>
              <a:rPr lang="en-US" sz="1200" dirty="0"/>
              <a:t>. </a:t>
            </a:r>
            <a:r>
              <a:rPr lang="it-IT" sz="1200" dirty="0"/>
              <a:t>Int J Oncol. </a:t>
            </a:r>
            <a:r>
              <a:rPr lang="it-IT" sz="1200" dirty="0"/>
              <a:t>2011;38(1):</a:t>
            </a:r>
            <a:r>
              <a:rPr lang="it-IT" sz="1200" dirty="0" smtClean="0"/>
              <a:t>5</a:t>
            </a:r>
          </a:p>
          <a:p>
            <a:pPr algn="r"/>
            <a:r>
              <a:rPr lang="es-CO" sz="1200" dirty="0"/>
              <a:t>Merrill, P. </a:t>
            </a:r>
            <a:r>
              <a:rPr lang="es-CO" sz="1200" dirty="0" err="1"/>
              <a:t>Oncologic</a:t>
            </a:r>
            <a:r>
              <a:rPr lang="es-CO" sz="1200" dirty="0"/>
              <a:t> </a:t>
            </a:r>
            <a:r>
              <a:rPr lang="es-CO" sz="1200" dirty="0" err="1"/>
              <a:t>emergencies</a:t>
            </a:r>
            <a:r>
              <a:rPr lang="es-CO" sz="1200" dirty="0"/>
              <a:t>. </a:t>
            </a:r>
            <a:r>
              <a:rPr lang="es-CO" sz="1200" i="1" dirty="0" err="1"/>
              <a:t>Lippincotts</a:t>
            </a:r>
            <a:r>
              <a:rPr lang="es-CO" sz="1200" i="1" dirty="0"/>
              <a:t>. Prim. </a:t>
            </a:r>
            <a:r>
              <a:rPr lang="es-CO" sz="1200" i="1" dirty="0" err="1"/>
              <a:t>Care</a:t>
            </a:r>
            <a:r>
              <a:rPr lang="es-CO" sz="1200" i="1" dirty="0"/>
              <a:t> </a:t>
            </a:r>
            <a:r>
              <a:rPr lang="es-CO" sz="1200" i="1" dirty="0" err="1"/>
              <a:t>Pract</a:t>
            </a:r>
            <a:r>
              <a:rPr lang="es-CO" sz="1200" i="1" dirty="0"/>
              <a:t>.</a:t>
            </a:r>
            <a:r>
              <a:rPr lang="es-CO" sz="1200" dirty="0"/>
              <a:t> </a:t>
            </a:r>
            <a:r>
              <a:rPr lang="es-CO" sz="1200" b="1" dirty="0"/>
              <a:t>4,</a:t>
            </a:r>
            <a:r>
              <a:rPr lang="es-CO" sz="1200" dirty="0"/>
              <a:t> 400–409</a:t>
            </a:r>
            <a:endParaRPr lang="es-CO" sz="12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7524" t="25916" r="23238" b="12454"/>
          <a:stretch/>
        </p:blipFill>
        <p:spPr>
          <a:xfrm>
            <a:off x="6458858" y="1796767"/>
            <a:ext cx="5384800" cy="37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90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61030" y="1358200"/>
            <a:ext cx="7341142" cy="515722"/>
          </a:xfrm>
        </p:spPr>
        <p:txBody>
          <a:bodyPr>
            <a:normAutofit fontScale="90000"/>
          </a:bodyPr>
          <a:lstStyle/>
          <a:p>
            <a:r>
              <a:rPr lang="en-US" sz="3400" b="1" u="sng" dirty="0" err="1" smtClean="0"/>
              <a:t>Radioterapia</a:t>
            </a:r>
            <a:endParaRPr lang="es-CO" sz="34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61030" y="1815234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/>
              <a:t>Indicaciones</a:t>
            </a:r>
            <a:r>
              <a:rPr lang="en-US" sz="2400" dirty="0"/>
              <a:t>: 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/>
              <a:t>    - No </a:t>
            </a:r>
            <a:r>
              <a:rPr lang="en-US" sz="2400" dirty="0" err="1"/>
              <a:t>candidato</a:t>
            </a:r>
            <a:r>
              <a:rPr lang="en-US" sz="2400" dirty="0"/>
              <a:t> a </a:t>
            </a:r>
            <a:r>
              <a:rPr lang="en-US" sz="2400" dirty="0" err="1"/>
              <a:t>cirugía</a:t>
            </a:r>
            <a:r>
              <a:rPr lang="en-US" sz="2400" dirty="0"/>
              <a:t>.</a:t>
            </a:r>
            <a:endParaRPr lang="en-US" sz="2400" dirty="0"/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/>
              <a:t>    - </a:t>
            </a:r>
            <a:r>
              <a:rPr lang="en-US" sz="2400" dirty="0" err="1"/>
              <a:t>Después</a:t>
            </a:r>
            <a:r>
              <a:rPr lang="en-US" sz="2400" dirty="0"/>
              <a:t> de </a:t>
            </a:r>
            <a:r>
              <a:rPr lang="en-US" sz="2400" dirty="0" err="1"/>
              <a:t>cirugía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Objetivo</a:t>
            </a:r>
            <a:r>
              <a:rPr lang="en-US" sz="2400" dirty="0"/>
              <a:t>: </a:t>
            </a:r>
          </a:p>
          <a:p>
            <a:pPr marL="109728" indent="0">
              <a:buNone/>
            </a:pPr>
            <a:r>
              <a:rPr lang="en-US" sz="2400" dirty="0"/>
              <a:t>     - Control del dolor.</a:t>
            </a:r>
          </a:p>
          <a:p>
            <a:pPr marL="109728" indent="0">
              <a:buNone/>
            </a:pPr>
            <a:r>
              <a:rPr lang="en-US" sz="2400" dirty="0"/>
              <a:t>     - Control local del tumor.</a:t>
            </a:r>
          </a:p>
          <a:p>
            <a:pPr marL="109728" indent="0">
              <a:buNone/>
            </a:pPr>
            <a:endParaRPr lang="en-US" sz="2400" dirty="0"/>
          </a:p>
          <a:p>
            <a:r>
              <a:rPr lang="en-US" sz="2400" dirty="0" err="1"/>
              <a:t>Dosis</a:t>
            </a:r>
            <a:r>
              <a:rPr lang="en-US" sz="2400" dirty="0"/>
              <a:t>: Variable.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/>
              <a:t>   - </a:t>
            </a:r>
            <a:r>
              <a:rPr lang="en-US" sz="2400" dirty="0" err="1"/>
              <a:t>Generalmente</a:t>
            </a:r>
            <a:r>
              <a:rPr lang="en-US" sz="2400" dirty="0"/>
              <a:t> </a:t>
            </a:r>
            <a:r>
              <a:rPr lang="en-US" sz="2400" dirty="0" err="1"/>
              <a:t>pocas</a:t>
            </a:r>
            <a:r>
              <a:rPr lang="en-US" sz="2400" dirty="0"/>
              <a:t> </a:t>
            </a:r>
            <a:r>
              <a:rPr lang="en-US" sz="2400" dirty="0" err="1"/>
              <a:t>sesiones</a:t>
            </a:r>
            <a:r>
              <a:rPr lang="en-US" sz="2400" dirty="0"/>
              <a:t>, </a:t>
            </a:r>
            <a:r>
              <a:rPr lang="en-US" sz="2400" dirty="0" err="1"/>
              <a:t>altas</a:t>
            </a:r>
            <a:r>
              <a:rPr lang="en-US" sz="2400" dirty="0"/>
              <a:t> </a:t>
            </a:r>
            <a:r>
              <a:rPr lang="en-US" sz="2400" dirty="0" err="1"/>
              <a:t>dosis</a:t>
            </a:r>
            <a:r>
              <a:rPr lang="en-US" sz="2400" dirty="0"/>
              <a:t>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/>
              <a:t>   - 8 </a:t>
            </a:r>
            <a:r>
              <a:rPr lang="en-US" sz="2400" dirty="0" err="1"/>
              <a:t>Gy</a:t>
            </a:r>
            <a:r>
              <a:rPr lang="en-US" sz="2400" dirty="0"/>
              <a:t> (1 o 2 </a:t>
            </a:r>
            <a:r>
              <a:rPr lang="en-US" sz="2400" dirty="0" err="1"/>
              <a:t>veces</a:t>
            </a:r>
            <a:r>
              <a:rPr lang="en-US" sz="2400" dirty="0"/>
              <a:t>).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/>
              <a:t>   - MM: 30 </a:t>
            </a:r>
            <a:r>
              <a:rPr lang="en-US" sz="2400" dirty="0" err="1"/>
              <a:t>Gy</a:t>
            </a:r>
            <a:r>
              <a:rPr lang="en-US" sz="2400" dirty="0"/>
              <a:t> (10 </a:t>
            </a:r>
            <a:r>
              <a:rPr lang="en-US" sz="2400" dirty="0" err="1"/>
              <a:t>sesiones</a:t>
            </a:r>
            <a:r>
              <a:rPr lang="en-US" sz="2400" dirty="0"/>
              <a:t>).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029738"/>
              </p:ext>
            </p:extLst>
          </p:nvPr>
        </p:nvGraphicFramePr>
        <p:xfrm>
          <a:off x="6966857" y="2135177"/>
          <a:ext cx="4176464" cy="259588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088232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Radiosensible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Radioresistente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Melanoma.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Mieloma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RCC.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SCLC.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NSCLC.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próstata</a:t>
                      </a:r>
                      <a:r>
                        <a:rPr lang="en-US" baseline="0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Sarcomas.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</a:t>
                      </a:r>
                      <a:r>
                        <a:rPr lang="en-US" dirty="0" smtClean="0"/>
                        <a:t> de mama.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Seminoma.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47528" y="6237313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Short-course versus split-course radiotherapy in metastatic spinal cord compression: results of a phase III, randomized, multicenter trial</a:t>
            </a:r>
            <a:r>
              <a:rPr lang="en-US" sz="1200" dirty="0"/>
              <a:t>. </a:t>
            </a:r>
            <a:r>
              <a:rPr lang="it-IT" sz="1200" dirty="0"/>
              <a:t>J Clin Oncol. 2005;23(15):3358.</a:t>
            </a:r>
            <a:endParaRPr lang="es-CO" sz="12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91400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1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512" y="1459632"/>
            <a:ext cx="8229600" cy="1066800"/>
          </a:xfrm>
        </p:spPr>
        <p:txBody>
          <a:bodyPr/>
          <a:lstStyle/>
          <a:p>
            <a:r>
              <a:rPr lang="en-US" b="1" u="sng" dirty="0" err="1" smtClean="0"/>
              <a:t>Radioterapia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estereotáxica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512" y="2526432"/>
            <a:ext cx="8229600" cy="4560168"/>
          </a:xfrm>
        </p:spPr>
        <p:txBody>
          <a:bodyPr/>
          <a:lstStyle/>
          <a:p>
            <a:r>
              <a:rPr lang="en-US" dirty="0" err="1" smtClean="0"/>
              <a:t>Cyberknife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Tumores</a:t>
            </a:r>
            <a:r>
              <a:rPr lang="en-US" dirty="0" smtClean="0"/>
              <a:t> </a:t>
            </a:r>
            <a:r>
              <a:rPr lang="en-US" dirty="0" err="1" smtClean="0"/>
              <a:t>pequeños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Ventajas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daño</a:t>
            </a:r>
            <a:r>
              <a:rPr lang="en-US" dirty="0" smtClean="0"/>
              <a:t> a </a:t>
            </a:r>
            <a:r>
              <a:rPr lang="en-US" dirty="0" err="1" smtClean="0"/>
              <a:t>tejido</a:t>
            </a:r>
            <a:r>
              <a:rPr lang="en-US" dirty="0" smtClean="0"/>
              <a:t> </a:t>
            </a:r>
            <a:r>
              <a:rPr lang="en-US" dirty="0" err="1" smtClean="0"/>
              <a:t>adyacente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Efectiva</a:t>
            </a:r>
            <a:r>
              <a:rPr lang="en-US" dirty="0" smtClean="0"/>
              <a:t> en </a:t>
            </a:r>
            <a:r>
              <a:rPr lang="en-US" dirty="0" err="1" smtClean="0"/>
              <a:t>tumores</a:t>
            </a:r>
            <a:r>
              <a:rPr lang="en-US" dirty="0" smtClean="0"/>
              <a:t> </a:t>
            </a:r>
            <a:r>
              <a:rPr lang="en-US" b="1" dirty="0" smtClean="0"/>
              <a:t>radio </a:t>
            </a:r>
            <a:r>
              <a:rPr lang="en-US" b="1" dirty="0" err="1" smtClean="0"/>
              <a:t>resistentes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Dosis</a:t>
            </a:r>
            <a:r>
              <a:rPr lang="en-US" dirty="0" smtClean="0"/>
              <a:t>: </a:t>
            </a:r>
            <a:r>
              <a:rPr lang="en-US" dirty="0" err="1" smtClean="0"/>
              <a:t>Dosis</a:t>
            </a:r>
            <a:r>
              <a:rPr lang="en-US" dirty="0" smtClean="0"/>
              <a:t> </a:t>
            </a:r>
            <a:r>
              <a:rPr lang="en-US" dirty="0" err="1" smtClean="0"/>
              <a:t>única</a:t>
            </a:r>
            <a:r>
              <a:rPr lang="en-US" dirty="0" smtClean="0"/>
              <a:t> </a:t>
            </a:r>
            <a:r>
              <a:rPr lang="en-US" dirty="0" err="1" smtClean="0"/>
              <a:t>alta.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-  26 – 24 </a:t>
            </a:r>
            <a:r>
              <a:rPr lang="en-US" dirty="0" err="1" smtClean="0"/>
              <a:t>Gy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6" name="TextBox 5"/>
          <p:cNvSpPr txBox="1"/>
          <p:nvPr/>
        </p:nvSpPr>
        <p:spPr>
          <a:xfrm>
            <a:off x="1703512" y="6093297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Local disease control after </a:t>
            </a:r>
            <a:r>
              <a:rPr lang="en-US" sz="1200" dirty="0" err="1"/>
              <a:t>decompressive</a:t>
            </a:r>
            <a:r>
              <a:rPr lang="en-US" sz="1200" dirty="0"/>
              <a:t> surgery and adjuvant high-dose single-fraction radiosurgery for spine metastases</a:t>
            </a:r>
            <a:r>
              <a:rPr lang="en-US" sz="1200" dirty="0"/>
              <a:t>. </a:t>
            </a:r>
            <a:r>
              <a:rPr lang="de-DE" sz="1200" dirty="0"/>
              <a:t>J Neurosurg Spine. 2010;13(1):87</a:t>
            </a:r>
            <a:endParaRPr lang="es-CO" sz="1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3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3659" y="1720889"/>
            <a:ext cx="8229600" cy="1066800"/>
          </a:xfrm>
        </p:spPr>
        <p:txBody>
          <a:bodyPr/>
          <a:lstStyle/>
          <a:p>
            <a:r>
              <a:rPr lang="en-US" b="1" u="sng" dirty="0" err="1" smtClean="0"/>
              <a:t>Conclusiones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3659" y="2787689"/>
            <a:ext cx="8229600" cy="4560168"/>
          </a:xfrm>
        </p:spPr>
        <p:txBody>
          <a:bodyPr/>
          <a:lstStyle/>
          <a:p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 en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pulmón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Localización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torácica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 principal factor </a:t>
            </a:r>
            <a:r>
              <a:rPr lang="en-US" dirty="0" err="1" smtClean="0"/>
              <a:t>pronóstico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estado</a:t>
            </a:r>
            <a:r>
              <a:rPr lang="en-US" dirty="0" smtClean="0"/>
              <a:t> </a:t>
            </a:r>
            <a:r>
              <a:rPr lang="en-US" dirty="0" err="1" smtClean="0"/>
              <a:t>neurológico</a:t>
            </a:r>
            <a:r>
              <a:rPr lang="en-US" dirty="0" smtClean="0"/>
              <a:t> al </a:t>
            </a:r>
            <a:r>
              <a:rPr lang="en-US" dirty="0" err="1" smtClean="0"/>
              <a:t>momento</a:t>
            </a:r>
            <a:r>
              <a:rPr lang="en-US" dirty="0" smtClean="0"/>
              <a:t> de la </a:t>
            </a:r>
            <a:r>
              <a:rPr lang="en-US" dirty="0" err="1" smtClean="0"/>
              <a:t>compresión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Manejo</a:t>
            </a:r>
            <a:r>
              <a:rPr lang="en-US" dirty="0" smtClean="0"/>
              <a:t> </a:t>
            </a:r>
            <a:r>
              <a:rPr lang="en-US" dirty="0" err="1" smtClean="0"/>
              <a:t>inicial</a:t>
            </a:r>
            <a:r>
              <a:rPr lang="en-US" dirty="0" smtClean="0"/>
              <a:t> con </a:t>
            </a:r>
            <a:r>
              <a:rPr lang="en-US" dirty="0" err="1" smtClean="0"/>
              <a:t>esteroides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depende</a:t>
            </a:r>
            <a:r>
              <a:rPr lang="en-US" dirty="0" smtClean="0"/>
              <a:t> de </a:t>
            </a:r>
            <a:r>
              <a:rPr lang="en-US" dirty="0" err="1" smtClean="0"/>
              <a:t>estabilidad</a:t>
            </a:r>
            <a:r>
              <a:rPr lang="en-US" dirty="0" smtClean="0"/>
              <a:t> de </a:t>
            </a:r>
            <a:r>
              <a:rPr lang="en-US" dirty="0" err="1" smtClean="0"/>
              <a:t>columna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 smtClean="0"/>
              <a:t>radiosensibilidad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7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5543" y="2547076"/>
            <a:ext cx="8229600" cy="1066800"/>
          </a:xfrm>
        </p:spPr>
        <p:txBody>
          <a:bodyPr/>
          <a:lstStyle/>
          <a:p>
            <a:r>
              <a:rPr lang="en-US" b="1" u="sng" dirty="0" err="1" smtClean="0"/>
              <a:t>Caso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clínico</a:t>
            </a:r>
            <a:r>
              <a:rPr lang="en-US" b="1" u="sng" dirty="0" smtClean="0"/>
              <a:t>.</a:t>
            </a:r>
            <a:endParaRPr lang="es-CO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5543" y="3613876"/>
            <a:ext cx="8229600" cy="4325112"/>
          </a:xfrm>
        </p:spPr>
        <p:txBody>
          <a:bodyPr/>
          <a:lstStyle/>
          <a:p>
            <a:pPr algn="just"/>
            <a:r>
              <a:rPr lang="en-US" dirty="0" err="1" smtClean="0"/>
              <a:t>Paciente</a:t>
            </a:r>
            <a:r>
              <a:rPr lang="en-US" dirty="0" smtClean="0"/>
              <a:t> de 34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historia</a:t>
            </a:r>
            <a:r>
              <a:rPr lang="en-US" dirty="0" smtClean="0"/>
              <a:t> de </a:t>
            </a:r>
            <a:r>
              <a:rPr lang="en-US" dirty="0" err="1" smtClean="0"/>
              <a:t>masa</a:t>
            </a:r>
            <a:r>
              <a:rPr lang="en-US" dirty="0" smtClean="0"/>
              <a:t> en </a:t>
            </a:r>
            <a:r>
              <a:rPr lang="en-US" dirty="0" err="1" smtClean="0"/>
              <a:t>seno</a:t>
            </a:r>
            <a:r>
              <a:rPr lang="en-US" dirty="0" smtClean="0"/>
              <a:t> </a:t>
            </a:r>
            <a:r>
              <a:rPr lang="en-US" dirty="0" err="1" smtClean="0"/>
              <a:t>derecho</a:t>
            </a:r>
            <a:r>
              <a:rPr lang="en-US" dirty="0" smtClean="0"/>
              <a:t> de 8 </a:t>
            </a:r>
            <a:r>
              <a:rPr lang="en-US" dirty="0" err="1" smtClean="0"/>
              <a:t>meses</a:t>
            </a:r>
            <a:r>
              <a:rPr lang="en-US" dirty="0" smtClean="0"/>
              <a:t> de </a:t>
            </a:r>
            <a:r>
              <a:rPr lang="en-US" dirty="0" err="1" smtClean="0"/>
              <a:t>evolución</a:t>
            </a:r>
            <a:r>
              <a:rPr lang="en-US" dirty="0" smtClean="0"/>
              <a:t> y dolor lumbar </a:t>
            </a:r>
            <a:r>
              <a:rPr lang="en-US" dirty="0" err="1" smtClean="0"/>
              <a:t>hace</a:t>
            </a:r>
            <a:r>
              <a:rPr lang="en-US" dirty="0" smtClean="0"/>
              <a:t> 4 </a:t>
            </a:r>
            <a:r>
              <a:rPr lang="en-US" dirty="0" err="1" smtClean="0"/>
              <a:t>meses</a:t>
            </a:r>
            <a:r>
              <a:rPr lang="en-US" dirty="0" smtClean="0"/>
              <a:t>, </a:t>
            </a:r>
            <a:r>
              <a:rPr lang="en-US" dirty="0" err="1" smtClean="0"/>
              <a:t>hace</a:t>
            </a:r>
            <a:r>
              <a:rPr lang="en-US" dirty="0" smtClean="0"/>
              <a:t> 2 </a:t>
            </a:r>
            <a:r>
              <a:rPr lang="en-US" dirty="0" err="1" smtClean="0"/>
              <a:t>semanas</a:t>
            </a:r>
            <a:r>
              <a:rPr lang="en-US" dirty="0" smtClean="0"/>
              <a:t> </a:t>
            </a:r>
            <a:r>
              <a:rPr lang="en-US" dirty="0" err="1" smtClean="0"/>
              <a:t>presenta</a:t>
            </a:r>
            <a:r>
              <a:rPr lang="en-US" dirty="0"/>
              <a:t> </a:t>
            </a:r>
            <a:r>
              <a:rPr lang="en-US" dirty="0" err="1" smtClean="0"/>
              <a:t>paresia</a:t>
            </a:r>
            <a:r>
              <a:rPr lang="en-US" dirty="0" smtClean="0"/>
              <a:t> en MMI </a:t>
            </a:r>
            <a:r>
              <a:rPr lang="en-US" dirty="0" err="1" smtClean="0"/>
              <a:t>asociado</a:t>
            </a:r>
            <a:r>
              <a:rPr lang="en-US" dirty="0" smtClean="0"/>
              <a:t> a dolor en ambos MI con </a:t>
            </a:r>
            <a:r>
              <a:rPr lang="en-US" dirty="0" err="1" smtClean="0"/>
              <a:t>retención</a:t>
            </a:r>
            <a:r>
              <a:rPr lang="en-US" dirty="0" smtClean="0"/>
              <a:t> </a:t>
            </a:r>
            <a:r>
              <a:rPr lang="en-US" dirty="0" err="1" smtClean="0"/>
              <a:t>urinaria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Compresión Medular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5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5200" y="1925829"/>
            <a:ext cx="8229600" cy="4032448"/>
          </a:xfrm>
        </p:spPr>
        <p:txBody>
          <a:bodyPr>
            <a:normAutofit/>
          </a:bodyPr>
          <a:lstStyle/>
          <a:p>
            <a:r>
              <a:rPr lang="en-US" dirty="0" err="1" smtClean="0"/>
              <a:t>Destrucción</a:t>
            </a:r>
            <a:r>
              <a:rPr lang="en-US" dirty="0" smtClean="0"/>
              <a:t>/</a:t>
            </a:r>
            <a:r>
              <a:rPr lang="en-US" dirty="0" err="1" smtClean="0"/>
              <a:t>Recambio</a:t>
            </a:r>
            <a:r>
              <a:rPr lang="en-US" dirty="0" smtClean="0"/>
              <a:t> </a:t>
            </a:r>
            <a:r>
              <a:rPr lang="en-US" dirty="0" err="1" smtClean="0"/>
              <a:t>tumoral</a:t>
            </a:r>
            <a:r>
              <a:rPr lang="en-US" dirty="0" smtClean="0"/>
              <a:t> </a:t>
            </a:r>
            <a:r>
              <a:rPr lang="en-US" dirty="0" err="1" smtClean="0"/>
              <a:t>masivo</a:t>
            </a:r>
            <a:r>
              <a:rPr lang="en-US" dirty="0" smtClean="0"/>
              <a:t>.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endParaRPr lang="en-US" dirty="0"/>
          </a:p>
          <a:p>
            <a:r>
              <a:rPr lang="en-US" dirty="0" smtClean="0"/>
              <a:t>Produce: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Hiperfosfatemia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Hiperkalemia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Hiperuricemia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Hipocalcemia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94843" y="6452181"/>
            <a:ext cx="8269514" cy="501650"/>
          </a:xfrm>
        </p:spPr>
        <p:txBody>
          <a:bodyPr/>
          <a:lstStyle/>
          <a:p>
            <a:r>
              <a:rPr lang="en-US" dirty="0" smtClean="0"/>
              <a:t>Howard, S. C., Jones, D. P. &amp; </a:t>
            </a:r>
            <a:r>
              <a:rPr lang="en-US" dirty="0" err="1" smtClean="0"/>
              <a:t>Pui</a:t>
            </a:r>
            <a:r>
              <a:rPr lang="en-US" dirty="0" smtClean="0"/>
              <a:t>, C.-H. The tumor lysis syndrome. The New England journal of medicine 364, 1844–1854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8993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6190" t="15588" r="31048" b="11101"/>
          <a:stretch/>
        </p:blipFill>
        <p:spPr>
          <a:xfrm>
            <a:off x="3106057" y="365125"/>
            <a:ext cx="6516914" cy="6284687"/>
          </a:xfrm>
          <a:prstGeom prst="rect">
            <a:avLst/>
          </a:prstGeom>
        </p:spPr>
      </p:pic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94843" y="6452181"/>
            <a:ext cx="8269514" cy="501650"/>
          </a:xfrm>
        </p:spPr>
        <p:txBody>
          <a:bodyPr/>
          <a:lstStyle/>
          <a:p>
            <a:r>
              <a:rPr lang="en-US" dirty="0" smtClean="0"/>
              <a:t>Howard, S. C., Jones, D. P. &amp; </a:t>
            </a:r>
            <a:r>
              <a:rPr lang="en-US" dirty="0" err="1" smtClean="0"/>
              <a:t>Pui</a:t>
            </a:r>
            <a:r>
              <a:rPr lang="en-US" dirty="0" smtClean="0"/>
              <a:t>, C.-H. The tumor lysis syndrome. The New England journal of medicine 364, 1844–1854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137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4881563" y="874945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 dirty="0">
                <a:solidFill>
                  <a:schemeClr val="bg1"/>
                </a:solidFill>
                <a:ea typeface="ＭＳ Ｐゴシック" charset="-128"/>
              </a:rPr>
              <a:t>Catabolismo de purinas</a:t>
            </a:r>
            <a:endParaRPr lang="es-ES" b="1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4883151" y="2138448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 dirty="0" err="1">
                <a:solidFill>
                  <a:schemeClr val="bg1"/>
                </a:solidFill>
                <a:ea typeface="ＭＳ Ｐゴシック" charset="-128"/>
              </a:rPr>
              <a:t>Hipoxantina</a:t>
            </a:r>
            <a:endParaRPr lang="es-ES" b="1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881563" y="3500461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Xantina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881563" y="4714899"/>
            <a:ext cx="2571750" cy="7143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Ácido úrico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4881563" y="5929336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Alantoína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 rot="5400000">
            <a:off x="6050244" y="1821749"/>
            <a:ext cx="214312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rot="5400000">
            <a:off x="6059488" y="3142479"/>
            <a:ext cx="214312" cy="158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rot="5400000">
            <a:off x="6061076" y="4464074"/>
            <a:ext cx="214313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5400000">
            <a:off x="6061076" y="5607074"/>
            <a:ext cx="214313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rot="10800000">
            <a:off x="6381751" y="3286149"/>
            <a:ext cx="135731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rot="10800000">
            <a:off x="6381751" y="4429149"/>
            <a:ext cx="135731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7810500" y="3071835"/>
            <a:ext cx="1483548" cy="338554"/>
          </a:xfrm>
          <a:prstGeom prst="rect">
            <a:avLst/>
          </a:prstGeom>
          <a:solidFill>
            <a:schemeClr val="bg2"/>
          </a:solidFill>
          <a:ln w="19050">
            <a:solidFill>
              <a:schemeClr val="bg2">
                <a:lumMod val="2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/>
              <a:t>Xantina oxidasa</a:t>
            </a:r>
            <a:endParaRPr lang="es-ES" sz="1600"/>
          </a:p>
        </p:txBody>
      </p:sp>
      <p:sp>
        <p:nvSpPr>
          <p:cNvPr id="18" name="17 CuadroTexto"/>
          <p:cNvSpPr txBox="1"/>
          <p:nvPr/>
        </p:nvSpPr>
        <p:spPr>
          <a:xfrm>
            <a:off x="7810500" y="4214835"/>
            <a:ext cx="1483548" cy="338554"/>
          </a:xfrm>
          <a:prstGeom prst="rect">
            <a:avLst/>
          </a:prstGeom>
          <a:solidFill>
            <a:schemeClr val="bg2"/>
          </a:solidFill>
          <a:ln w="19050">
            <a:solidFill>
              <a:schemeClr val="bg2">
                <a:lumMod val="2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/>
              <a:t>Xantina oxidasa</a:t>
            </a:r>
            <a:endParaRPr lang="es-ES" sz="1600"/>
          </a:p>
        </p:txBody>
      </p:sp>
      <p:cxnSp>
        <p:nvCxnSpPr>
          <p:cNvPr id="19" name="18 Conector recto de flecha"/>
          <p:cNvCxnSpPr/>
          <p:nvPr/>
        </p:nvCxnSpPr>
        <p:spPr>
          <a:xfrm>
            <a:off x="4595813" y="5643585"/>
            <a:ext cx="142875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2999657" y="5475896"/>
            <a:ext cx="1325043" cy="338554"/>
          </a:xfrm>
          <a:prstGeom prst="rect">
            <a:avLst/>
          </a:prstGeom>
          <a:solidFill>
            <a:schemeClr val="bg2"/>
          </a:solidFill>
          <a:ln w="19050">
            <a:solidFill>
              <a:schemeClr val="bg2">
                <a:lumMod val="2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 dirty="0"/>
              <a:t>Urato </a:t>
            </a:r>
            <a:r>
              <a:rPr lang="es-CO" sz="1600" dirty="0"/>
              <a:t>oxidasa</a:t>
            </a:r>
          </a:p>
        </p:txBody>
      </p:sp>
      <p:sp>
        <p:nvSpPr>
          <p:cNvPr id="104465" name="21 CuadroTexto"/>
          <p:cNvSpPr txBox="1">
            <a:spLocks noChangeArrowheads="1"/>
          </p:cNvSpPr>
          <p:nvPr/>
        </p:nvSpPr>
        <p:spPr bwMode="auto">
          <a:xfrm>
            <a:off x="8524875" y="3429024"/>
            <a:ext cx="97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O" sz="1400" b="1"/>
              <a:t>Alopurinol</a:t>
            </a:r>
            <a:endParaRPr lang="es-ES" sz="1400" b="1"/>
          </a:p>
        </p:txBody>
      </p:sp>
      <p:sp>
        <p:nvSpPr>
          <p:cNvPr id="104466" name="22 CuadroTexto"/>
          <p:cNvSpPr txBox="1">
            <a:spLocks noChangeArrowheads="1"/>
          </p:cNvSpPr>
          <p:nvPr/>
        </p:nvSpPr>
        <p:spPr bwMode="auto">
          <a:xfrm>
            <a:off x="8524875" y="4572024"/>
            <a:ext cx="97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O" sz="1400" b="1" dirty="0" err="1"/>
              <a:t>Alopurinol</a:t>
            </a:r>
            <a:endParaRPr lang="es-E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639617" y="5814451"/>
            <a:ext cx="1554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err="1"/>
              <a:t>Rasburicasa</a:t>
            </a:r>
            <a:endParaRPr lang="es-ES" sz="1400" b="1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1685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2 CuadroTexto"/>
          <p:cNvSpPr txBox="1">
            <a:spLocks noChangeArrowheads="1"/>
          </p:cNvSpPr>
          <p:nvPr/>
        </p:nvSpPr>
        <p:spPr bwMode="auto">
          <a:xfrm>
            <a:off x="1666845" y="6199025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450500"/>
              </p:ext>
            </p:extLst>
          </p:nvPr>
        </p:nvGraphicFramePr>
        <p:xfrm>
          <a:off x="2646363" y="2060847"/>
          <a:ext cx="6914380" cy="3758175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3457190"/>
                <a:gridCol w="3457190"/>
              </a:tblGrid>
              <a:tr h="46343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Cánceres asociados a SLT en adultos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no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Hodgkin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28%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mieloide aguda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27%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linfoide aguda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linfoide crónica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Mieloma múltiple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3.9%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Hodgkin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1.6%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Tumores sólidos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1%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32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675500"/>
              </p:ext>
            </p:extLst>
          </p:nvPr>
        </p:nvGraphicFramePr>
        <p:xfrm>
          <a:off x="1919537" y="1588661"/>
          <a:ext cx="8505351" cy="4807675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812616"/>
                <a:gridCol w="2440059"/>
                <a:gridCol w="2126338"/>
                <a:gridCol w="2126338"/>
              </a:tblGrid>
              <a:tr h="312222"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Alto </a:t>
                      </a:r>
                      <a:r>
                        <a:rPr lang="en-US" sz="1600" dirty="0" err="1" smtClean="0"/>
                        <a:t>riesgo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Riesgo </a:t>
                      </a:r>
                      <a:r>
                        <a:rPr lang="en-US" sz="1600" dirty="0" err="1" smtClean="0"/>
                        <a:t>intermedio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Bajo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riesgo</a:t>
                      </a:r>
                      <a:endParaRPr lang="es-CO" sz="1600" dirty="0"/>
                    </a:p>
                  </a:txBody>
                  <a:tcPr/>
                </a:tc>
              </a:tr>
              <a:tr h="6928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AML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AML &gt; 100 K/ml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25 – 100 K/ml</a:t>
                      </a:r>
                    </a:p>
                    <a:p>
                      <a:r>
                        <a:rPr lang="en-US" sz="1600" dirty="0" smtClean="0"/>
                        <a:t>&lt;</a:t>
                      </a:r>
                      <a:r>
                        <a:rPr lang="en-US" sz="1600" baseline="0" dirty="0" smtClean="0"/>
                        <a:t> 25k con LDH &gt;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&lt; 25 k y LDH &lt; 2 LSN</a:t>
                      </a:r>
                      <a:endParaRPr lang="es-CO" sz="1600" dirty="0"/>
                    </a:p>
                  </a:txBody>
                  <a:tcPr/>
                </a:tc>
              </a:tr>
              <a:tr h="1103468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Linfomas</a:t>
                      </a:r>
                      <a:r>
                        <a:rPr lang="en-US" sz="1600" dirty="0" smtClean="0"/>
                        <a:t> alto </a:t>
                      </a:r>
                      <a:r>
                        <a:rPr lang="en-US" sz="1600" dirty="0" err="1" smtClean="0"/>
                        <a:t>grado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Burkitt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linfoblástico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manto</a:t>
                      </a:r>
                      <a:r>
                        <a:rPr lang="en-US" sz="1600" baseline="0" dirty="0" smtClean="0"/>
                        <a:t>)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err="1" smtClean="0"/>
                        <a:t>Enfermedad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voluminosa</a:t>
                      </a:r>
                      <a:r>
                        <a:rPr lang="en-US" sz="1600" baseline="0" dirty="0" smtClean="0"/>
                        <a:t> y LDH &gt;2 LSN.</a:t>
                      </a:r>
                    </a:p>
                    <a:p>
                      <a:r>
                        <a:rPr lang="en-US" sz="1600" baseline="0" dirty="0" smtClean="0"/>
                        <a:t>III/IV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 </a:t>
                      </a:r>
                      <a:r>
                        <a:rPr lang="en-US" sz="1600" dirty="0" err="1" smtClean="0"/>
                        <a:t>voluminosa</a:t>
                      </a:r>
                      <a:endParaRPr lang="en-US" sz="1600" dirty="0" smtClean="0"/>
                    </a:p>
                    <a:p>
                      <a:r>
                        <a:rPr lang="en-US" sz="1600" dirty="0" smtClean="0"/>
                        <a:t>LDH &lt; 2 LSN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I/II</a:t>
                      </a:r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Linfomas</a:t>
                      </a:r>
                      <a:r>
                        <a:rPr lang="en-US" sz="1600" baseline="0" dirty="0" smtClean="0"/>
                        <a:t> de </a:t>
                      </a:r>
                      <a:r>
                        <a:rPr lang="en-US" sz="1600" baseline="0" dirty="0" err="1" smtClean="0"/>
                        <a:t>grado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intermedio</a:t>
                      </a:r>
                      <a:r>
                        <a:rPr lang="en-US" sz="1600" baseline="0" dirty="0" smtClean="0"/>
                        <a:t>/</a:t>
                      </a:r>
                      <a:r>
                        <a:rPr lang="en-US" sz="1600" baseline="0" dirty="0" err="1" smtClean="0"/>
                        <a:t>bajo</a:t>
                      </a:r>
                      <a:r>
                        <a:rPr lang="en-US" sz="1600" baseline="0" dirty="0" smtClean="0"/>
                        <a:t>.</a:t>
                      </a:r>
                      <a:endParaRPr lang="es-CO" sz="1600" dirty="0"/>
                    </a:p>
                  </a:txBody>
                  <a:tcPr/>
                </a:tc>
              </a:tr>
              <a:tr h="48757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ALL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&gt; 100 k/ml y/o</a:t>
                      </a:r>
                      <a:r>
                        <a:rPr lang="en-US" sz="1600" baseline="0" dirty="0" smtClean="0"/>
                        <a:t> LDH &gt;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&lt; 1000 K y LDH &lt;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endParaRPr lang="es-CO" sz="1600" dirty="0"/>
                    </a:p>
                  </a:txBody>
                  <a:tcPr/>
                </a:tc>
              </a:tr>
              <a:tr h="487579">
                <a:tc>
                  <a:txBody>
                    <a:bodyPr/>
                    <a:lstStyle/>
                    <a:p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MM, CML, </a:t>
                      </a:r>
                      <a:r>
                        <a:rPr lang="en-US" sz="1600" dirty="0" err="1" smtClean="0"/>
                        <a:t>linfomas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indolentes</a:t>
                      </a:r>
                      <a:r>
                        <a:rPr lang="en-US" sz="1600" dirty="0" smtClean="0"/>
                        <a:t>, Hodgkin.</a:t>
                      </a:r>
                      <a:endParaRPr lang="es-CO" sz="1600" dirty="0"/>
                    </a:p>
                  </a:txBody>
                  <a:tcPr/>
                </a:tc>
              </a:tr>
              <a:tr h="1124188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Tumores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sólidos</a:t>
                      </a:r>
                      <a:r>
                        <a:rPr lang="en-US" sz="1600" dirty="0" smtClean="0"/>
                        <a:t>.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Quimiosensibles</a:t>
                      </a:r>
                      <a:r>
                        <a:rPr lang="en-US" sz="1600" dirty="0" smtClean="0"/>
                        <a:t> (SCLC, </a:t>
                      </a:r>
                      <a:r>
                        <a:rPr lang="en-US" sz="1600" dirty="0" err="1" smtClean="0"/>
                        <a:t>células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germinales</a:t>
                      </a:r>
                      <a:r>
                        <a:rPr lang="en-US" sz="1600" dirty="0" smtClean="0"/>
                        <a:t>)</a:t>
                      </a:r>
                      <a:r>
                        <a:rPr lang="en-US" sz="1600" baseline="0" dirty="0" smtClean="0"/>
                        <a:t> con </a:t>
                      </a:r>
                      <a:r>
                        <a:rPr lang="en-US" sz="1600" baseline="0" dirty="0" err="1" smtClean="0"/>
                        <a:t>enfermedad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voluminosa</a:t>
                      </a:r>
                      <a:r>
                        <a:rPr lang="en-US" sz="1600" baseline="0" dirty="0" smtClean="0"/>
                        <a:t>.</a:t>
                      </a:r>
                      <a:endParaRPr lang="es-CO" sz="1600" dirty="0" smtClean="0"/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Mayoría</a:t>
                      </a:r>
                      <a:r>
                        <a:rPr lang="en-US" sz="1600" dirty="0" smtClean="0"/>
                        <a:t> de </a:t>
                      </a:r>
                      <a:r>
                        <a:rPr lang="en-US" sz="1600" dirty="0" err="1" smtClean="0"/>
                        <a:t>tumores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sólidos</a:t>
                      </a:r>
                      <a:r>
                        <a:rPr lang="en-US" sz="1600" dirty="0" smtClean="0"/>
                        <a:t>.</a:t>
                      </a:r>
                      <a:endParaRPr lang="es-CO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2 CuadroTexto"/>
          <p:cNvSpPr txBox="1">
            <a:spLocks noChangeArrowheads="1"/>
          </p:cNvSpPr>
          <p:nvPr/>
        </p:nvSpPr>
        <p:spPr bwMode="auto">
          <a:xfrm>
            <a:off x="1666845" y="6396336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4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3200" b="1" u="sng" dirty="0" smtClean="0"/>
              <a:t>Definición</a:t>
            </a:r>
          </a:p>
          <a:p>
            <a:endParaRPr lang="es-CO" dirty="0"/>
          </a:p>
          <a:p>
            <a:r>
              <a:rPr lang="es-CO" dirty="0" smtClean="0"/>
              <a:t>Neutropenia: </a:t>
            </a:r>
          </a:p>
          <a:p>
            <a:pPr lvl="1"/>
            <a:r>
              <a:rPr lang="es-CO" dirty="0" smtClean="0"/>
              <a:t>&lt; 500/</a:t>
            </a:r>
            <a:r>
              <a:rPr lang="el-GR" dirty="0" smtClean="0"/>
              <a:t>μ</a:t>
            </a:r>
            <a:r>
              <a:rPr lang="es-CO" dirty="0" smtClean="0"/>
              <a:t>L ANC.</a:t>
            </a:r>
          </a:p>
          <a:p>
            <a:pPr lvl="1"/>
            <a:r>
              <a:rPr lang="es-CO" dirty="0" smtClean="0"/>
              <a:t>&lt;1,000</a:t>
            </a:r>
            <a:r>
              <a:rPr lang="es-CO" dirty="0" smtClean="0"/>
              <a:t>/</a:t>
            </a:r>
            <a:r>
              <a:rPr lang="el-GR" dirty="0" smtClean="0"/>
              <a:t>μ</a:t>
            </a:r>
            <a:r>
              <a:rPr lang="es-CO" dirty="0" smtClean="0"/>
              <a:t>L </a:t>
            </a:r>
            <a:r>
              <a:rPr lang="es-CO" dirty="0" smtClean="0"/>
              <a:t>y se espera caída a &lt;500</a:t>
            </a:r>
            <a:r>
              <a:rPr lang="es-CO" dirty="0" smtClean="0"/>
              <a:t>/</a:t>
            </a:r>
            <a:r>
              <a:rPr lang="el-GR" dirty="0" smtClean="0"/>
              <a:t>μ</a:t>
            </a:r>
            <a:r>
              <a:rPr lang="es-CO" dirty="0" smtClean="0"/>
              <a:t>L </a:t>
            </a:r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Fiebre: </a:t>
            </a:r>
          </a:p>
          <a:p>
            <a:pPr lvl="1"/>
            <a:r>
              <a:rPr lang="es-CO" dirty="0" smtClean="0"/>
              <a:t>&gt;38,3°C en única toma.</a:t>
            </a:r>
          </a:p>
          <a:p>
            <a:pPr lvl="1"/>
            <a:r>
              <a:rPr lang="es-CO" dirty="0" smtClean="0"/>
              <a:t>&gt;38,1°C durante una hora en dos tomas.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50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883905842"/>
              </p:ext>
            </p:extLst>
          </p:nvPr>
        </p:nvGraphicFramePr>
        <p:xfrm>
          <a:off x="6008914" y="47632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Flecha derecha 7"/>
          <p:cNvSpPr/>
          <p:nvPr/>
        </p:nvSpPr>
        <p:spPr>
          <a:xfrm>
            <a:off x="7823200" y="5021943"/>
            <a:ext cx="1204686" cy="769257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2724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083574"/>
              </p:ext>
            </p:extLst>
          </p:nvPr>
        </p:nvGraphicFramePr>
        <p:xfrm>
          <a:off x="1991544" y="1196752"/>
          <a:ext cx="8382000" cy="476631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276600"/>
                <a:gridCol w="5105400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Factores de riesgo para SLT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Tipo de tumor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de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Burkitt</a:t>
                      </a:r>
                      <a:endParaRPr kumimoji="0" lang="es-E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linfoblástico</a:t>
                      </a:r>
                      <a:endParaRPr kumimoji="0" lang="es-E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difuso de células grandes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Leucemia linfoide aguda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Tumores sólidos (alta proliferación y respuesta rápida a tratamiento)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Masa tumoral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Enfermedad voluminosa (&gt;10 cm)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Incremento LDH (&gt; 2 x LSN)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Leucocitos &gt; 25000/uL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Función renal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Falla renal pre-existente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Oliguria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Deshidratación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Ácido úrico basal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&gt;7.5 mg/dL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Terapia eficaz citorreductiva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Variable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919536" y="6237313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351900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1 Título"/>
          <p:cNvSpPr>
            <a:spLocks noGrp="1"/>
          </p:cNvSpPr>
          <p:nvPr>
            <p:ph type="title"/>
          </p:nvPr>
        </p:nvSpPr>
        <p:spPr>
          <a:xfrm>
            <a:off x="2100746" y="764704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s-ES" b="1" u="sng" dirty="0" smtClean="0"/>
              <a:t>Clasificación de Cairo-</a:t>
            </a:r>
            <a:r>
              <a:rPr lang="es-ES" b="1" u="sng" dirty="0" err="1" smtClean="0"/>
              <a:t>Bishop</a:t>
            </a:r>
            <a:r>
              <a:rPr lang="es-ES" b="1" u="sng" dirty="0" smtClean="0"/>
              <a:t>.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497569"/>
              </p:ext>
            </p:extLst>
          </p:nvPr>
        </p:nvGraphicFramePr>
        <p:xfrm>
          <a:off x="2135560" y="1772817"/>
          <a:ext cx="7848600" cy="33009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616200"/>
                <a:gridCol w="2616200"/>
                <a:gridCol w="2616200"/>
              </a:tblGrid>
              <a:tr h="42741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Definición de laboratorio de SLT – Cairo-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Bishop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Variable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Valor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Δ</a:t>
                      </a: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del basal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Ácido úrico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8 mg/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Potasio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6 mg/L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Fósforo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4.5 mg/dl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Calcio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7 mg/dl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↓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73647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NOTA: 2 o más cambios de laboratorio dentro de 3 días antes o 7 días después de quimioterapia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citotóxica</a:t>
                      </a: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35560" y="5229200"/>
            <a:ext cx="7920880" cy="923330"/>
          </a:xfrm>
          <a:prstGeom prst="rect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TLS </a:t>
            </a:r>
            <a:r>
              <a:rPr lang="en-US" dirty="0" err="1"/>
              <a:t>laboratorio</a:t>
            </a:r>
            <a:r>
              <a:rPr lang="en-US" dirty="0"/>
              <a:t> (con </a:t>
            </a:r>
            <a:r>
              <a:rPr lang="en-US" dirty="0" err="1"/>
              <a:t>profilaxis</a:t>
            </a:r>
            <a:r>
              <a:rPr lang="en-US" dirty="0"/>
              <a:t>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TLS </a:t>
            </a:r>
            <a:r>
              <a:rPr lang="en-US" dirty="0" err="1"/>
              <a:t>clínico</a:t>
            </a:r>
            <a:r>
              <a:rPr lang="en-US" dirty="0"/>
              <a:t>: </a:t>
            </a:r>
            <a:r>
              <a:rPr lang="en-US" dirty="0" err="1"/>
              <a:t>Laboratorio</a:t>
            </a:r>
            <a:r>
              <a:rPr lang="en-US" dirty="0"/>
              <a:t> + </a:t>
            </a:r>
            <a:r>
              <a:rPr lang="en-US" dirty="0" err="1"/>
              <a:t>manifestación</a:t>
            </a:r>
            <a:r>
              <a:rPr lang="en-US" dirty="0"/>
              <a:t> </a:t>
            </a:r>
            <a:r>
              <a:rPr lang="en-US" dirty="0" err="1"/>
              <a:t>clínica</a:t>
            </a:r>
            <a:r>
              <a:rPr lang="en-US" dirty="0"/>
              <a:t> (</a:t>
            </a:r>
            <a:r>
              <a:rPr lang="en-US" dirty="0" err="1"/>
              <a:t>aumento</a:t>
            </a:r>
            <a:r>
              <a:rPr lang="en-US" dirty="0"/>
              <a:t> de </a:t>
            </a:r>
            <a:r>
              <a:rPr lang="en-US" dirty="0" err="1"/>
              <a:t>creatinina</a:t>
            </a:r>
            <a:r>
              <a:rPr lang="en-US" dirty="0"/>
              <a:t> (&gt;1.5)/ </a:t>
            </a:r>
            <a:r>
              <a:rPr lang="en-US" dirty="0" err="1"/>
              <a:t>arritmia</a:t>
            </a:r>
            <a:r>
              <a:rPr lang="en-US" dirty="0"/>
              <a:t> / </a:t>
            </a:r>
            <a:r>
              <a:rPr lang="en-US" dirty="0" err="1"/>
              <a:t>convulsión</a:t>
            </a:r>
            <a:r>
              <a:rPr lang="en-US" dirty="0"/>
              <a:t> / </a:t>
            </a:r>
            <a:r>
              <a:rPr lang="en-US" dirty="0" err="1"/>
              <a:t>muerte</a:t>
            </a:r>
            <a:r>
              <a:rPr lang="en-US" dirty="0"/>
              <a:t> </a:t>
            </a:r>
            <a:r>
              <a:rPr lang="en-US" dirty="0" err="1"/>
              <a:t>súbita</a:t>
            </a:r>
            <a:r>
              <a:rPr lang="en-US" dirty="0"/>
              <a:t>).</a:t>
            </a:r>
            <a:endParaRPr lang="es-CO" dirty="0"/>
          </a:p>
        </p:txBody>
      </p:sp>
      <p:sp>
        <p:nvSpPr>
          <p:cNvPr id="2" name="TextBox 1"/>
          <p:cNvSpPr txBox="1"/>
          <p:nvPr/>
        </p:nvSpPr>
        <p:spPr>
          <a:xfrm>
            <a:off x="1775520" y="6309320"/>
            <a:ext cx="83529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Tumour</a:t>
            </a:r>
            <a:r>
              <a:rPr lang="en-US" sz="1200" dirty="0"/>
              <a:t> </a:t>
            </a:r>
            <a:r>
              <a:rPr lang="en-US" sz="1200" dirty="0"/>
              <a:t> </a:t>
            </a:r>
            <a:r>
              <a:rPr lang="en-US" sz="1200" dirty="0" err="1"/>
              <a:t>lysis</a:t>
            </a:r>
            <a:r>
              <a:rPr lang="en-US" sz="1200" dirty="0"/>
              <a:t> </a:t>
            </a:r>
            <a:r>
              <a:rPr lang="en-US" sz="1200" dirty="0"/>
              <a:t>syndrome: new therapeutic strategies and classification</a:t>
            </a:r>
            <a:r>
              <a:rPr lang="en-US" sz="1200" dirty="0"/>
              <a:t>. </a:t>
            </a:r>
            <a:r>
              <a:rPr lang="es-CO" sz="1200" dirty="0"/>
              <a:t>Cairo MS, </a:t>
            </a:r>
            <a:r>
              <a:rPr lang="es-CO" sz="1200" dirty="0" err="1"/>
              <a:t>Bishop</a:t>
            </a:r>
            <a:r>
              <a:rPr lang="es-CO" sz="1200" dirty="0"/>
              <a:t> </a:t>
            </a:r>
            <a:r>
              <a:rPr lang="es-CO" sz="1200" dirty="0"/>
              <a:t>M. Br </a:t>
            </a:r>
            <a:r>
              <a:rPr lang="es-CO" sz="1200" dirty="0"/>
              <a:t>J </a:t>
            </a:r>
            <a:r>
              <a:rPr lang="es-CO" sz="1200" dirty="0" err="1"/>
              <a:t>Haematol</a:t>
            </a:r>
            <a:r>
              <a:rPr lang="es-CO" sz="1200" dirty="0"/>
              <a:t>. 2004;127(1):3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1067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4005"/>
              </p:ext>
            </p:extLst>
          </p:nvPr>
        </p:nvGraphicFramePr>
        <p:xfrm>
          <a:off x="1881189" y="857251"/>
          <a:ext cx="8391275" cy="530805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93362"/>
                <a:gridCol w="1303729"/>
                <a:gridCol w="1398545"/>
                <a:gridCol w="1398547"/>
                <a:gridCol w="1398545"/>
                <a:gridCol w="1398547"/>
              </a:tblGrid>
              <a:tr h="389483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Clasificación de severidad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Grado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Complicación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8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Creatinina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&lt;1.5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1.5-3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3-6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&gt;6 x LSN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778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Arritmias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No requiere tratamiento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Tratamiento no urgente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Sintomática o requiere de dispositivo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 peligro para la vida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25965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Convulsiones</a:t>
                      </a:r>
                      <a:endParaRPr kumimoji="0" lang="es-E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Ninguna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Una generalizada, controlada con anticonvulsivante; hasta varias focales, infrecuentes, que no afecten las actividades diarias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Convulsiones con alteración de la consciencia. Convulsiones pobremente controladas. Convulsiones con pobre respuesta al tratamiento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Status </a:t>
                      </a:r>
                      <a:r>
                        <a:rPr kumimoji="0" lang="es-CO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epilepticus</a:t>
                      </a: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convulsiones de difícil control - prolongadas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82045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LSN: Límite superior de lo normal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0272464" y="1628800"/>
            <a:ext cx="0" cy="4104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775520" y="6316314"/>
            <a:ext cx="83529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Tumour</a:t>
            </a:r>
            <a:r>
              <a:rPr lang="en-US" sz="1200" dirty="0"/>
              <a:t> </a:t>
            </a:r>
            <a:r>
              <a:rPr lang="en-US" sz="1200" dirty="0"/>
              <a:t> </a:t>
            </a:r>
            <a:r>
              <a:rPr lang="en-US" sz="1200" dirty="0" err="1"/>
              <a:t>lysis</a:t>
            </a:r>
            <a:r>
              <a:rPr lang="en-US" sz="1200" dirty="0"/>
              <a:t> </a:t>
            </a:r>
            <a:r>
              <a:rPr lang="en-US" sz="1200" dirty="0"/>
              <a:t>syndrome: new therapeutic strategies and classification</a:t>
            </a:r>
            <a:r>
              <a:rPr lang="en-US" sz="1200" dirty="0"/>
              <a:t>. </a:t>
            </a:r>
            <a:r>
              <a:rPr lang="es-CO" sz="1200" dirty="0"/>
              <a:t>Cairo MS, </a:t>
            </a:r>
            <a:r>
              <a:rPr lang="es-CO" sz="1200" dirty="0" err="1"/>
              <a:t>Bishop</a:t>
            </a:r>
            <a:r>
              <a:rPr lang="es-CO" sz="1200" dirty="0"/>
              <a:t> </a:t>
            </a:r>
            <a:r>
              <a:rPr lang="es-CO" sz="1200" dirty="0"/>
              <a:t>M. Br </a:t>
            </a:r>
            <a:r>
              <a:rPr lang="es-CO" sz="1200" dirty="0"/>
              <a:t>J </a:t>
            </a:r>
            <a:r>
              <a:rPr lang="es-CO" sz="1200" dirty="0" err="1"/>
              <a:t>Haematol</a:t>
            </a:r>
            <a:r>
              <a:rPr lang="es-CO" sz="1200" dirty="0"/>
              <a:t>. 2004;127(1):3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6958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1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Prevención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91544" y="1916832"/>
            <a:ext cx="8229600" cy="432511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Si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 </a:t>
            </a:r>
            <a:r>
              <a:rPr lang="en-US" dirty="0" err="1" smtClean="0"/>
              <a:t>intermedio</a:t>
            </a:r>
            <a:r>
              <a:rPr lang="en-US" dirty="0" smtClean="0"/>
              <a:t> o alto.</a:t>
            </a:r>
          </a:p>
          <a:p>
            <a:r>
              <a:rPr lang="en-US" dirty="0" err="1" smtClean="0"/>
              <a:t>Hidratación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- 2 – 3 Lt/m2/</a:t>
            </a:r>
            <a:r>
              <a:rPr lang="en-US" dirty="0" err="1" smtClean="0"/>
              <a:t>día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Vigilar</a:t>
            </a:r>
            <a:r>
              <a:rPr lang="en-US" dirty="0" smtClean="0"/>
              <a:t> </a:t>
            </a:r>
            <a:r>
              <a:rPr lang="en-US" dirty="0" err="1" smtClean="0"/>
              <a:t>gasto</a:t>
            </a:r>
            <a:r>
              <a:rPr lang="en-US" dirty="0" smtClean="0"/>
              <a:t> </a:t>
            </a:r>
            <a:r>
              <a:rPr lang="en-US" dirty="0" err="1" smtClean="0"/>
              <a:t>urinario</a:t>
            </a:r>
            <a:r>
              <a:rPr lang="en-US" dirty="0" smtClean="0"/>
              <a:t> (&gt;2 ml/kg/h)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Alcalinización</a:t>
            </a:r>
            <a:r>
              <a:rPr lang="en-US" dirty="0" smtClean="0"/>
              <a:t> de la </a:t>
            </a:r>
            <a:r>
              <a:rPr lang="en-US" dirty="0" err="1" smtClean="0"/>
              <a:t>orina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Previene</a:t>
            </a:r>
            <a:r>
              <a:rPr lang="en-US" dirty="0" smtClean="0"/>
              <a:t> </a:t>
            </a:r>
            <a:r>
              <a:rPr lang="en-US" dirty="0" err="1" smtClean="0"/>
              <a:t>deposición</a:t>
            </a:r>
            <a:r>
              <a:rPr lang="en-US" dirty="0" smtClean="0"/>
              <a:t> de </a:t>
            </a:r>
            <a:r>
              <a:rPr lang="en-US" dirty="0" err="1" smtClean="0"/>
              <a:t>cristales</a:t>
            </a:r>
            <a:r>
              <a:rPr lang="en-US" dirty="0" smtClean="0"/>
              <a:t> de </a:t>
            </a:r>
            <a:r>
              <a:rPr lang="en-US" dirty="0" err="1" smtClean="0"/>
              <a:t>urato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Precipita</a:t>
            </a:r>
            <a:r>
              <a:rPr lang="en-US" dirty="0" smtClean="0"/>
              <a:t> </a:t>
            </a:r>
            <a:r>
              <a:rPr lang="en-US" dirty="0" err="1" smtClean="0"/>
              <a:t>deposicón</a:t>
            </a:r>
            <a:r>
              <a:rPr lang="en-US" dirty="0" smtClean="0"/>
              <a:t> de </a:t>
            </a:r>
            <a:r>
              <a:rPr lang="en-US" dirty="0" err="1" smtClean="0"/>
              <a:t>cristales</a:t>
            </a:r>
            <a:r>
              <a:rPr lang="en-US" dirty="0" smtClean="0"/>
              <a:t> de </a:t>
            </a:r>
            <a:r>
              <a:rPr lang="en-US" dirty="0" err="1" smtClean="0"/>
              <a:t>fosfato</a:t>
            </a:r>
            <a:r>
              <a:rPr lang="en-US" dirty="0" smtClean="0"/>
              <a:t> de </a:t>
            </a:r>
            <a:r>
              <a:rPr lang="en-US" dirty="0" err="1" smtClean="0"/>
              <a:t>calcio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HCO3: </a:t>
            </a:r>
            <a:r>
              <a:rPr lang="en-US" dirty="0" err="1" smtClean="0"/>
              <a:t>Sólo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hay acidosis </a:t>
            </a:r>
            <a:r>
              <a:rPr lang="en-US" dirty="0" err="1" smtClean="0"/>
              <a:t>metabólica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5" name="2 CuadroTexto"/>
          <p:cNvSpPr txBox="1">
            <a:spLocks noChangeArrowheads="1"/>
          </p:cNvSpPr>
          <p:nvPr/>
        </p:nvSpPr>
        <p:spPr bwMode="auto">
          <a:xfrm>
            <a:off x="1666845" y="6199025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6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897" y="1297388"/>
            <a:ext cx="8229600" cy="1066800"/>
          </a:xfrm>
        </p:spPr>
        <p:txBody>
          <a:bodyPr>
            <a:normAutofit/>
          </a:bodyPr>
          <a:lstStyle/>
          <a:p>
            <a:r>
              <a:rPr lang="en-US" sz="3600" b="1" u="sng" dirty="0" err="1" smtClean="0"/>
              <a:t>Prevención</a:t>
            </a:r>
            <a:r>
              <a:rPr lang="en-US" sz="3600" b="1" u="sng" dirty="0" smtClean="0"/>
              <a:t> </a:t>
            </a:r>
            <a:r>
              <a:rPr lang="en-US" sz="3600" dirty="0" smtClean="0"/>
              <a:t>(</a:t>
            </a:r>
            <a:r>
              <a:rPr lang="en-US" sz="3600" dirty="0" err="1" smtClean="0"/>
              <a:t>Intervención</a:t>
            </a:r>
            <a:r>
              <a:rPr lang="en-US" sz="3600" dirty="0" smtClean="0"/>
              <a:t> mas </a:t>
            </a:r>
            <a:r>
              <a:rPr lang="en-US" sz="3600" dirty="0" err="1" smtClean="0"/>
              <a:t>importante</a:t>
            </a:r>
            <a:r>
              <a:rPr lang="en-US" sz="3600" dirty="0" smtClean="0"/>
              <a:t>)</a:t>
            </a:r>
            <a:endParaRPr lang="es-CO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897" y="2175502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Alopurinol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No </a:t>
            </a:r>
            <a:r>
              <a:rPr lang="en-US" dirty="0" err="1" smtClean="0"/>
              <a:t>degrada</a:t>
            </a:r>
            <a:r>
              <a:rPr lang="en-US" dirty="0" smtClean="0"/>
              <a:t> el </a:t>
            </a: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úrico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.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     - 100 mg/m2 </a:t>
            </a:r>
            <a:r>
              <a:rPr lang="en-US" dirty="0" err="1" smtClean="0"/>
              <a:t>tid</a:t>
            </a:r>
            <a:r>
              <a:rPr lang="en-US" dirty="0" smtClean="0"/>
              <a:t> (max 800 mg/d).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I</a:t>
            </a:r>
            <a:r>
              <a:rPr lang="en-US" dirty="0" err="1" smtClean="0"/>
              <a:t>niciar</a:t>
            </a:r>
            <a:r>
              <a:rPr lang="en-US" dirty="0" smtClean="0"/>
              <a:t> 24 – 48 h antes de la QT y 7 días </a:t>
            </a:r>
            <a:r>
              <a:rPr lang="en-US" dirty="0" err="1" smtClean="0"/>
              <a:t>depsués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Rasburicasa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Degrada</a:t>
            </a:r>
            <a:r>
              <a:rPr lang="en-US" dirty="0" smtClean="0"/>
              <a:t> el AU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 a un </a:t>
            </a:r>
            <a:r>
              <a:rPr lang="en-US" dirty="0" err="1" smtClean="0"/>
              <a:t>compuesto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/>
              <a:t> </a:t>
            </a:r>
            <a:r>
              <a:rPr lang="en-US" dirty="0" smtClean="0"/>
              <a:t>soluble.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Ideal en </a:t>
            </a:r>
            <a:r>
              <a:rPr lang="en-US" dirty="0" err="1" smtClean="0"/>
              <a:t>pacientes</a:t>
            </a:r>
            <a:r>
              <a:rPr lang="en-US" dirty="0" smtClean="0"/>
              <a:t> con </a:t>
            </a:r>
            <a:r>
              <a:rPr lang="en-US" dirty="0" err="1" smtClean="0"/>
              <a:t>hiperuricemia</a:t>
            </a:r>
            <a:r>
              <a:rPr lang="en-US" dirty="0" smtClean="0"/>
              <a:t> de base.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- 0.2 mg/kg </a:t>
            </a:r>
            <a:r>
              <a:rPr lang="en-US" dirty="0" err="1" smtClean="0"/>
              <a:t>qd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2 – 7 días.</a:t>
            </a:r>
            <a:endParaRPr lang="es-CO" dirty="0"/>
          </a:p>
        </p:txBody>
      </p:sp>
      <p:sp>
        <p:nvSpPr>
          <p:cNvPr id="6" name="2 CuadroTexto"/>
          <p:cNvSpPr txBox="1">
            <a:spLocks noChangeArrowheads="1"/>
          </p:cNvSpPr>
          <p:nvPr/>
        </p:nvSpPr>
        <p:spPr bwMode="auto">
          <a:xfrm>
            <a:off x="4105245" y="6500614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92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401" y="1157138"/>
            <a:ext cx="8229600" cy="1066800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Tratamiento</a:t>
            </a:r>
            <a:r>
              <a:rPr lang="en-US" sz="3400" b="1" u="sng" dirty="0" smtClean="0"/>
              <a:t> </a:t>
            </a:r>
            <a:r>
              <a:rPr lang="en-US" sz="3400" dirty="0" smtClean="0"/>
              <a:t>(</a:t>
            </a:r>
            <a:r>
              <a:rPr lang="en-US" sz="3400" dirty="0" err="1" smtClean="0"/>
              <a:t>Sostenimiento</a:t>
            </a:r>
            <a:r>
              <a:rPr lang="en-US" sz="3400" dirty="0" smtClean="0"/>
              <a:t>)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2143126"/>
            <a:ext cx="8507288" cy="43251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UCI / </a:t>
            </a:r>
            <a:r>
              <a:rPr lang="en-US" dirty="0" err="1" smtClean="0"/>
              <a:t>monitoreo</a:t>
            </a:r>
            <a:r>
              <a:rPr lang="en-US" dirty="0" smtClean="0"/>
              <a:t> </a:t>
            </a:r>
            <a:r>
              <a:rPr lang="en-US" dirty="0" err="1" smtClean="0"/>
              <a:t>cardíaco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Líquidos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Trastornos</a:t>
            </a:r>
            <a:r>
              <a:rPr lang="en-US" dirty="0" smtClean="0"/>
              <a:t> </a:t>
            </a:r>
            <a:r>
              <a:rPr lang="en-US" dirty="0" err="1" smtClean="0"/>
              <a:t>hidroelectrolíticos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Hiperkalemia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Hipocalcemia</a:t>
            </a:r>
            <a:r>
              <a:rPr lang="en-US" dirty="0" smtClean="0"/>
              <a:t> </a:t>
            </a:r>
            <a:r>
              <a:rPr lang="en-US" dirty="0" err="1" smtClean="0"/>
              <a:t>sintomática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Rasburicasa</a:t>
            </a:r>
            <a:r>
              <a:rPr lang="en-US" b="1" dirty="0" smtClean="0"/>
              <a:t> (</a:t>
            </a:r>
            <a:r>
              <a:rPr lang="en-US" b="1" dirty="0" err="1" smtClean="0"/>
              <a:t>si</a:t>
            </a:r>
            <a:r>
              <a:rPr lang="en-US" b="1" dirty="0" smtClean="0"/>
              <a:t> no la </a:t>
            </a:r>
            <a:r>
              <a:rPr lang="en-US" b="1" dirty="0" err="1" smtClean="0"/>
              <a:t>recibía</a:t>
            </a:r>
            <a:r>
              <a:rPr lang="en-US" b="1" dirty="0" smtClean="0"/>
              <a:t>).</a:t>
            </a:r>
          </a:p>
          <a:p>
            <a:r>
              <a:rPr lang="en-US" dirty="0" err="1" smtClean="0"/>
              <a:t>Diálisis</a:t>
            </a:r>
            <a:r>
              <a:rPr lang="en-US" dirty="0" smtClean="0"/>
              <a:t>: oliguria / anuria</a:t>
            </a:r>
          </a:p>
          <a:p>
            <a:pPr marL="109728" indent="0">
              <a:buNone/>
            </a:pPr>
            <a:r>
              <a:rPr lang="en-US" dirty="0" smtClean="0"/>
              <a:t>                   </a:t>
            </a:r>
            <a:r>
              <a:rPr lang="en-US" dirty="0" err="1" smtClean="0"/>
              <a:t>Hiper</a:t>
            </a:r>
            <a:r>
              <a:rPr lang="en-US" dirty="0" smtClean="0"/>
              <a:t> K </a:t>
            </a:r>
            <a:r>
              <a:rPr lang="en-US" dirty="0" err="1" smtClean="0"/>
              <a:t>persisntente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</a:t>
            </a:r>
            <a:r>
              <a:rPr lang="en-US" dirty="0" err="1" smtClean="0"/>
              <a:t>Hipo</a:t>
            </a:r>
            <a:r>
              <a:rPr lang="en-US" dirty="0" smtClean="0"/>
              <a:t> </a:t>
            </a:r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sintomática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hiperfosfatemia</a:t>
            </a:r>
            <a:endParaRPr lang="es-CO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7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4094843" y="6452181"/>
            <a:ext cx="8269514" cy="501650"/>
          </a:xfrm>
        </p:spPr>
        <p:txBody>
          <a:bodyPr/>
          <a:lstStyle/>
          <a:p>
            <a:r>
              <a:rPr lang="en-US" dirty="0" smtClean="0"/>
              <a:t>Howard, S. C., Jones, D. P. &amp; </a:t>
            </a:r>
            <a:r>
              <a:rPr lang="en-US" dirty="0" err="1" smtClean="0"/>
              <a:t>Pui</a:t>
            </a:r>
            <a:r>
              <a:rPr lang="en-US" dirty="0" smtClean="0"/>
              <a:t>, C.-H. The tumor lysis syndrome. The New England journal of medicine 364, 1844–1854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4327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6" y="1772816"/>
            <a:ext cx="5112568" cy="475252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err="1" smtClean="0"/>
              <a:t>Paciente</a:t>
            </a:r>
            <a:r>
              <a:rPr lang="en-US" dirty="0" smtClean="0"/>
              <a:t> de 16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linfoma</a:t>
            </a:r>
            <a:r>
              <a:rPr lang="en-US" dirty="0" smtClean="0"/>
              <a:t> </a:t>
            </a:r>
            <a:r>
              <a:rPr lang="en-US" dirty="0" err="1" smtClean="0"/>
              <a:t>Burkitt</a:t>
            </a:r>
            <a:r>
              <a:rPr lang="en-US" dirty="0" smtClean="0"/>
              <a:t> </a:t>
            </a:r>
            <a:r>
              <a:rPr lang="en-US" dirty="0" err="1" smtClean="0"/>
              <a:t>estadío</a:t>
            </a:r>
            <a:r>
              <a:rPr lang="en-US" dirty="0" smtClean="0"/>
              <a:t> </a:t>
            </a:r>
            <a:r>
              <a:rPr lang="en-US" dirty="0" err="1" smtClean="0"/>
              <a:t>IVb</a:t>
            </a:r>
            <a:r>
              <a:rPr lang="en-US" dirty="0" smtClean="0"/>
              <a:t> (primer </a:t>
            </a:r>
            <a:r>
              <a:rPr lang="en-US" dirty="0" err="1" smtClean="0"/>
              <a:t>ciclo</a:t>
            </a:r>
            <a:r>
              <a:rPr lang="en-US" dirty="0" smtClean="0"/>
              <a:t>), en </a:t>
            </a:r>
            <a:r>
              <a:rPr lang="en-US" dirty="0" err="1" smtClean="0"/>
              <a:t>quinto</a:t>
            </a:r>
            <a:r>
              <a:rPr lang="en-US" dirty="0" smtClean="0"/>
              <a:t> </a:t>
            </a:r>
            <a:r>
              <a:rPr lang="en-US" dirty="0" err="1" smtClean="0"/>
              <a:t>día</a:t>
            </a:r>
            <a:r>
              <a:rPr lang="en-US" dirty="0" smtClean="0"/>
              <a:t> de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hyperCVAD</a:t>
            </a:r>
            <a:r>
              <a:rPr lang="en-US" dirty="0" smtClean="0"/>
              <a:t>,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recibiendo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protocolo</a:t>
            </a:r>
            <a:r>
              <a:rPr lang="en-US" dirty="0" smtClean="0"/>
              <a:t> LEV a 125 cc/h y </a:t>
            </a:r>
            <a:r>
              <a:rPr lang="en-US" dirty="0" err="1" smtClean="0"/>
              <a:t>alopurinol</a:t>
            </a:r>
            <a:r>
              <a:rPr lang="en-US" dirty="0" smtClean="0"/>
              <a:t> 300 mg/d. </a:t>
            </a:r>
          </a:p>
          <a:p>
            <a:pPr marL="109728" indent="0" algn="just">
              <a:buNone/>
            </a:pPr>
            <a:endParaRPr lang="en-US" dirty="0"/>
          </a:p>
          <a:p>
            <a:pPr marL="109728" indent="0" algn="just">
              <a:buNone/>
            </a:pPr>
            <a:r>
              <a:rPr lang="en-US" dirty="0" smtClean="0"/>
              <a:t>- </a:t>
            </a:r>
            <a:r>
              <a:rPr lang="en-US" dirty="0" err="1" smtClean="0"/>
              <a:t>Paraclínicos</a:t>
            </a:r>
            <a:r>
              <a:rPr lang="en-US" dirty="0" smtClean="0"/>
              <a:t> de control:</a:t>
            </a:r>
          </a:p>
          <a:p>
            <a:pPr marL="109728" indent="0" algn="just">
              <a:buNone/>
            </a:pPr>
            <a:r>
              <a:rPr lang="en-US" dirty="0" err="1" smtClean="0"/>
              <a:t>Hb</a:t>
            </a:r>
            <a:r>
              <a:rPr lang="en-US" dirty="0" smtClean="0"/>
              <a:t>: 12 L: 5000 N: 3.800 </a:t>
            </a:r>
            <a:r>
              <a:rPr lang="en-US" dirty="0" err="1" smtClean="0"/>
              <a:t>Plt</a:t>
            </a:r>
            <a:r>
              <a:rPr lang="en-US" dirty="0" smtClean="0"/>
              <a:t>: 164k</a:t>
            </a:r>
          </a:p>
          <a:p>
            <a:pPr marL="109728" indent="0" algn="just">
              <a:buNone/>
            </a:pPr>
            <a:r>
              <a:rPr lang="en-US" dirty="0" smtClean="0"/>
              <a:t>Na: 145 K: 6.2 CL: 104 Mg: 2.5</a:t>
            </a:r>
          </a:p>
          <a:p>
            <a:pPr marL="109728" indent="0" algn="just">
              <a:buNone/>
            </a:pP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úrico</a:t>
            </a:r>
            <a:r>
              <a:rPr lang="en-US" dirty="0" smtClean="0"/>
              <a:t>: 7.3 PO4: 3.4 Ca: 6.8</a:t>
            </a:r>
          </a:p>
          <a:p>
            <a:pPr marL="109728" indent="0" algn="just">
              <a:buNone/>
            </a:pPr>
            <a:r>
              <a:rPr lang="en-US" dirty="0" err="1" smtClean="0"/>
              <a:t>Creatinina</a:t>
            </a:r>
            <a:r>
              <a:rPr lang="en-US" dirty="0" smtClean="0"/>
              <a:t>: 1.2.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r="2873"/>
          <a:stretch/>
        </p:blipFill>
        <p:spPr bwMode="auto">
          <a:xfrm rot="5400000">
            <a:off x="6819775" y="2201171"/>
            <a:ext cx="3960441" cy="324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>
                <a:solidFill>
                  <a:schemeClr val="bg1"/>
                </a:solidFill>
              </a:rPr>
              <a:t>Síndrome de Lisis Tumoral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0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9058" y="1690688"/>
            <a:ext cx="8229600" cy="4170946"/>
          </a:xfrm>
        </p:spPr>
        <p:txBody>
          <a:bodyPr>
            <a:noAutofit/>
          </a:bodyPr>
          <a:lstStyle/>
          <a:p>
            <a:r>
              <a:rPr lang="en-US" sz="2400" b="1" dirty="0" err="1" smtClean="0"/>
              <a:t>Incidencia</a:t>
            </a:r>
            <a:r>
              <a:rPr lang="en-US" sz="2400" dirty="0" smtClean="0"/>
              <a:t>: 20 – 30%</a:t>
            </a:r>
          </a:p>
          <a:p>
            <a:r>
              <a:rPr lang="en-US" sz="2400" b="1" dirty="0" err="1" smtClean="0"/>
              <a:t>Más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comunes</a:t>
            </a:r>
            <a:r>
              <a:rPr lang="en-US" sz="2400" b="1" dirty="0" smtClean="0"/>
              <a:t>: </a:t>
            </a:r>
            <a:r>
              <a:rPr lang="en-US" sz="2400" dirty="0" err="1" smtClean="0"/>
              <a:t>Ca</a:t>
            </a:r>
            <a:r>
              <a:rPr lang="en-US" sz="2400" dirty="0" smtClean="0"/>
              <a:t> de mama.</a:t>
            </a:r>
          </a:p>
          <a:p>
            <a:pPr marL="109728" indent="0">
              <a:buNone/>
            </a:pPr>
            <a:r>
              <a:rPr lang="en-US" sz="2400" dirty="0" smtClean="0"/>
              <a:t>                          Ca de </a:t>
            </a:r>
            <a:r>
              <a:rPr lang="en-US" sz="2400" dirty="0" err="1" smtClean="0"/>
              <a:t>pulmón</a:t>
            </a:r>
            <a:r>
              <a:rPr lang="en-US" sz="2400" dirty="0" smtClean="0"/>
              <a:t>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</a:t>
            </a:r>
            <a:r>
              <a:rPr lang="en-US" sz="2400" dirty="0" err="1" smtClean="0"/>
              <a:t>Mieloma</a:t>
            </a:r>
            <a:r>
              <a:rPr lang="en-US" sz="2400" dirty="0" smtClean="0"/>
              <a:t> </a:t>
            </a:r>
            <a:r>
              <a:rPr lang="en-US" sz="2400" dirty="0" err="1" smtClean="0"/>
              <a:t>múltiple</a:t>
            </a:r>
            <a:r>
              <a:rPr lang="en-US" sz="2400" dirty="0" smtClean="0"/>
              <a:t>.</a:t>
            </a:r>
            <a:endParaRPr lang="en-US" sz="2400" dirty="0"/>
          </a:p>
          <a:p>
            <a:r>
              <a:rPr lang="en-US" sz="2400" b="1" dirty="0" err="1" smtClean="0"/>
              <a:t>Mecanismo</a:t>
            </a:r>
            <a:r>
              <a:rPr lang="en-US" sz="2400" dirty="0" smtClean="0"/>
              <a:t>: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- </a:t>
            </a:r>
            <a:r>
              <a:rPr lang="en-US" sz="2400" dirty="0" err="1" smtClean="0"/>
              <a:t>Metástasis</a:t>
            </a:r>
            <a:r>
              <a:rPr lang="en-US" sz="2400" dirty="0" smtClean="0"/>
              <a:t> </a:t>
            </a:r>
            <a:r>
              <a:rPr lang="en-US" sz="2400" dirty="0" err="1" smtClean="0"/>
              <a:t>líticas</a:t>
            </a:r>
            <a:r>
              <a:rPr lang="en-US" sz="2400" dirty="0" smtClean="0"/>
              <a:t> (20%).</a:t>
            </a:r>
          </a:p>
          <a:p>
            <a:pPr marL="109728" indent="0">
              <a:buNone/>
            </a:pPr>
            <a:r>
              <a:rPr lang="en-US" sz="2400" dirty="0" smtClean="0"/>
              <a:t>    	 - MM / </a:t>
            </a:r>
            <a:r>
              <a:rPr lang="en-US" sz="2400" dirty="0" err="1" smtClean="0"/>
              <a:t>Ca</a:t>
            </a:r>
            <a:r>
              <a:rPr lang="en-US" sz="2400" dirty="0" smtClean="0"/>
              <a:t> de mama.</a:t>
            </a:r>
          </a:p>
          <a:p>
            <a:pPr marL="109728" indent="0">
              <a:buNone/>
            </a:pPr>
            <a:r>
              <a:rPr lang="en-US" sz="2400" dirty="0" smtClean="0"/>
              <a:t>     - </a:t>
            </a:r>
            <a:r>
              <a:rPr lang="en-US" sz="2400" dirty="0" err="1" smtClean="0"/>
              <a:t>PTHrp</a:t>
            </a:r>
            <a:r>
              <a:rPr lang="en-US" sz="2400" dirty="0" smtClean="0"/>
              <a:t> (80%)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	- No </a:t>
            </a:r>
            <a:r>
              <a:rPr lang="en-US" sz="2400" dirty="0" err="1" smtClean="0"/>
              <a:t>metastásicos</a:t>
            </a:r>
            <a:r>
              <a:rPr lang="en-US" sz="2400" dirty="0" smtClean="0"/>
              <a:t> / LNH / SCC.</a:t>
            </a:r>
          </a:p>
          <a:p>
            <a:pPr marL="109728" indent="0">
              <a:buNone/>
            </a:pPr>
            <a:r>
              <a:rPr lang="en-US" sz="2400" dirty="0" smtClean="0"/>
              <a:t>     - </a:t>
            </a:r>
            <a:r>
              <a:rPr lang="en-US" sz="2400" dirty="0" err="1" smtClean="0"/>
              <a:t>Calcitriol</a:t>
            </a:r>
            <a:r>
              <a:rPr lang="en-US" sz="2400" dirty="0" smtClean="0"/>
              <a:t> (1-25 </a:t>
            </a:r>
            <a:r>
              <a:rPr lang="en-US" sz="2400" dirty="0" err="1" smtClean="0"/>
              <a:t>diOHvitD</a:t>
            </a:r>
            <a:r>
              <a:rPr lang="en-US" sz="2400" dirty="0" smtClean="0"/>
              <a:t>)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	- </a:t>
            </a:r>
            <a:r>
              <a:rPr lang="en-US" sz="2400" dirty="0" err="1" smtClean="0"/>
              <a:t>Linfoma</a:t>
            </a:r>
            <a:r>
              <a:rPr lang="en-US" sz="2400" dirty="0" smtClean="0"/>
              <a:t> Hodgkin.</a:t>
            </a:r>
            <a:endParaRPr lang="es-CO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695863" y="6612987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51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33" y="1208487"/>
            <a:ext cx="8229600" cy="1066800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Diagnóstico</a:t>
            </a:r>
            <a:r>
              <a:rPr lang="en-US" sz="3400" b="1" u="sng" dirty="0" smtClean="0"/>
              <a:t>.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433" y="2050700"/>
            <a:ext cx="8712968" cy="4463611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sérico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- 8.5 – 10.5 mg/dl.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Corregir</a:t>
            </a:r>
            <a:r>
              <a:rPr lang="en-US" dirty="0" smtClean="0"/>
              <a:t> con </a:t>
            </a:r>
            <a:r>
              <a:rPr lang="en-US" dirty="0" err="1" smtClean="0"/>
              <a:t>albúmina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err="1" smtClean="0"/>
              <a:t>Pseudohipercalcemia</a:t>
            </a:r>
            <a:r>
              <a:rPr lang="en-US" dirty="0" smtClean="0"/>
              <a:t>: </a:t>
            </a:r>
            <a:r>
              <a:rPr lang="en-US" dirty="0" err="1" smtClean="0"/>
              <a:t>Deshidratación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.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        </a:t>
            </a:r>
            <a:r>
              <a:rPr lang="en-US" dirty="0" err="1"/>
              <a:t>C</a:t>
            </a:r>
            <a:r>
              <a:rPr lang="en-US" dirty="0" err="1" smtClean="0"/>
              <a:t>a</a:t>
            </a:r>
            <a:r>
              <a:rPr lang="en-US" dirty="0" smtClean="0"/>
              <a:t> = </a:t>
            </a:r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sérico</a:t>
            </a:r>
            <a:r>
              <a:rPr lang="en-US" dirty="0" smtClean="0"/>
              <a:t> mg/dl + 0.8 (4 – </a:t>
            </a:r>
            <a:r>
              <a:rPr lang="en-US" dirty="0" err="1" smtClean="0"/>
              <a:t>albumina</a:t>
            </a:r>
            <a:r>
              <a:rPr lang="en-US" dirty="0" smtClean="0"/>
              <a:t> gr/dl).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ionizado</a:t>
            </a:r>
            <a:r>
              <a:rPr lang="en-US" dirty="0" smtClean="0"/>
              <a:t>: </a:t>
            </a:r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específico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EKG: </a:t>
            </a:r>
            <a:r>
              <a:rPr lang="en-US" dirty="0" err="1" smtClean="0"/>
              <a:t>Prolongación</a:t>
            </a:r>
            <a:r>
              <a:rPr lang="en-US" dirty="0" smtClean="0"/>
              <a:t> </a:t>
            </a:r>
            <a:r>
              <a:rPr lang="es-CO" dirty="0" smtClean="0"/>
              <a:t>PR</a:t>
            </a:r>
          </a:p>
          <a:p>
            <a:pPr marL="0" indent="0">
              <a:buNone/>
            </a:pPr>
            <a:r>
              <a:rPr lang="es-CO" dirty="0" smtClean="0"/>
              <a:t>            QRS ancho</a:t>
            </a:r>
          </a:p>
          <a:p>
            <a:pPr marL="0" indent="0">
              <a:buNone/>
            </a:pPr>
            <a:r>
              <a:rPr lang="es-CO" dirty="0"/>
              <a:t> </a:t>
            </a:r>
            <a:r>
              <a:rPr lang="es-CO" dirty="0" smtClean="0"/>
              <a:t>           QT corto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775520" y="63758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  <p:pic>
        <p:nvPicPr>
          <p:cNvPr id="1026" name="Picture 2" descr="http://www.teaems.com/uploads/1/3/8/9/13896454/7984646_orig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6" b="12967"/>
          <a:stretch/>
        </p:blipFill>
        <p:spPr bwMode="auto">
          <a:xfrm>
            <a:off x="8544272" y="1844824"/>
            <a:ext cx="1773980" cy="34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3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665331"/>
              </p:ext>
            </p:extLst>
          </p:nvPr>
        </p:nvGraphicFramePr>
        <p:xfrm>
          <a:off x="1919536" y="1844824"/>
          <a:ext cx="8229600" cy="42113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82552"/>
                <a:gridCol w="2304256"/>
                <a:gridCol w="404279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Severidad</a:t>
                      </a:r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Calcio</a:t>
                      </a:r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Leve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</a:t>
                      </a:r>
                      <a:r>
                        <a:rPr lang="en-US" baseline="0" dirty="0" smtClean="0"/>
                        <a:t> 12 mg/dl </a:t>
                      </a:r>
                    </a:p>
                    <a:p>
                      <a:r>
                        <a:rPr lang="en-US" baseline="0" dirty="0" smtClean="0"/>
                        <a:t>(&lt;3mmol/Lt)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Asintomáticos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Moderada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 – 14 mg/dl </a:t>
                      </a:r>
                    </a:p>
                    <a:p>
                      <a:r>
                        <a:rPr lang="en-US" dirty="0" smtClean="0"/>
                        <a:t>(3 – 3.5 </a:t>
                      </a:r>
                      <a:r>
                        <a:rPr lang="en-US" dirty="0" err="1" smtClean="0"/>
                        <a:t>mmol</a:t>
                      </a:r>
                      <a:r>
                        <a:rPr lang="en-US" dirty="0" smtClean="0"/>
                        <a:t>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Constipación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Fatiga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Depresión</a:t>
                      </a:r>
                      <a:r>
                        <a:rPr lang="en-US" dirty="0" smtClean="0"/>
                        <a:t>.</a:t>
                      </a:r>
                      <a:endParaRPr lang="es-CO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Severa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/>
                        <a:buNone/>
                      </a:pPr>
                      <a:r>
                        <a:rPr lang="en-US" dirty="0" smtClean="0"/>
                        <a:t>14 mg/dl </a:t>
                      </a:r>
                    </a:p>
                    <a:p>
                      <a:pPr marL="0" indent="0">
                        <a:buFont typeface="Wingdings"/>
                        <a:buNone/>
                      </a:pPr>
                      <a:r>
                        <a:rPr lang="en-US" dirty="0" smtClean="0"/>
                        <a:t>(&gt;3.5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mmol</a:t>
                      </a:r>
                      <a:r>
                        <a:rPr lang="en-US" baseline="0" dirty="0" smtClean="0"/>
                        <a:t>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Poliuria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Polidipsia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Deshidratación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Náuseas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Vómito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Astenia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Cambios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mentales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Arritmias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Coma.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75520" y="63758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881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3200" b="1" u="sng" dirty="0" smtClean="0"/>
              <a:t>Definición</a:t>
            </a:r>
          </a:p>
          <a:p>
            <a:endParaRPr lang="es-CO" dirty="0"/>
          </a:p>
          <a:p>
            <a:r>
              <a:rPr lang="es-CO" dirty="0" smtClean="0"/>
              <a:t>Neutropenia: </a:t>
            </a:r>
          </a:p>
          <a:p>
            <a:pPr lvl="1"/>
            <a:r>
              <a:rPr lang="es-CO" dirty="0" smtClean="0"/>
              <a:t>Profunda: &lt;100/</a:t>
            </a:r>
            <a:r>
              <a:rPr lang="el-GR" dirty="0" smtClean="0"/>
              <a:t>μ</a:t>
            </a:r>
            <a:r>
              <a:rPr lang="es-CO" dirty="0" smtClean="0"/>
              <a:t>L ANC.</a:t>
            </a:r>
          </a:p>
          <a:p>
            <a:pPr lvl="1"/>
            <a:r>
              <a:rPr lang="es-CO" dirty="0" smtClean="0"/>
              <a:t>Prolongada: &gt;7 días de duración de Neutropenia.</a:t>
            </a:r>
          </a:p>
          <a:p>
            <a:r>
              <a:rPr lang="es-CO" dirty="0" smtClean="0"/>
              <a:t>Subtipos de Neutropenia Febril:</a:t>
            </a:r>
          </a:p>
          <a:p>
            <a:pPr lvl="1"/>
            <a:r>
              <a:rPr lang="es-CO" dirty="0" smtClean="0"/>
              <a:t>Documentada Microbiológicamente.</a:t>
            </a:r>
          </a:p>
          <a:p>
            <a:pPr lvl="1"/>
            <a:r>
              <a:rPr lang="es-CO" dirty="0" smtClean="0"/>
              <a:t>Síndrome Clínico.</a:t>
            </a:r>
          </a:p>
          <a:p>
            <a:pPr lvl="1"/>
            <a:r>
              <a:rPr lang="es-CO" dirty="0" smtClean="0"/>
              <a:t>Fiebre Inexplicada.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50"/>
          </a:xfrm>
        </p:spPr>
        <p:txBody>
          <a:bodyPr/>
          <a:lstStyle/>
          <a:p>
            <a:r>
              <a:rPr lang="en-US" dirty="0" smtClean="0"/>
              <a:t>Freifeld, A. G. et al. Clinical practice guideline for the use of antimicrobial agents in neutropenic patients with cancer: 2010 Update by the Infectious Diseases Society of America. Clinical Infectious Diseases 52, (2011)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3230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3543" y="1448579"/>
            <a:ext cx="8229600" cy="1066800"/>
          </a:xfrm>
        </p:spPr>
        <p:txBody>
          <a:bodyPr>
            <a:normAutofit/>
          </a:bodyPr>
          <a:lstStyle/>
          <a:p>
            <a:r>
              <a:rPr lang="en-US" sz="3400" b="1" u="sng" dirty="0" err="1" smtClean="0"/>
              <a:t>Tratamiento</a:t>
            </a:r>
            <a:r>
              <a:rPr lang="en-US" sz="3400" b="1" u="sng" dirty="0" smtClean="0"/>
              <a:t>.</a:t>
            </a:r>
            <a:endParaRPr lang="es-CO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3543" y="2179283"/>
            <a:ext cx="8507288" cy="4669486"/>
          </a:xfrm>
        </p:spPr>
        <p:txBody>
          <a:bodyPr>
            <a:normAutofit/>
          </a:bodyPr>
          <a:lstStyle/>
          <a:p>
            <a:r>
              <a:rPr lang="en-US" sz="2600" b="1" dirty="0" err="1"/>
              <a:t>Inmediato</a:t>
            </a:r>
            <a:r>
              <a:rPr lang="en-US" sz="2600" b="1" dirty="0"/>
              <a:t> </a:t>
            </a:r>
            <a:r>
              <a:rPr lang="en-US" sz="2600" b="1" dirty="0" err="1"/>
              <a:t>si</a:t>
            </a:r>
            <a:r>
              <a:rPr lang="en-US" sz="2600" b="1" dirty="0"/>
              <a:t> </a:t>
            </a:r>
            <a:r>
              <a:rPr lang="en-US" sz="2600" b="1" dirty="0" err="1"/>
              <a:t>calcio</a:t>
            </a:r>
            <a:r>
              <a:rPr lang="en-US" sz="2600" b="1" dirty="0"/>
              <a:t> </a:t>
            </a:r>
            <a:r>
              <a:rPr lang="en-US" sz="2600" b="1" dirty="0" err="1"/>
              <a:t>es</a:t>
            </a:r>
            <a:r>
              <a:rPr lang="en-US" sz="2600" b="1" dirty="0"/>
              <a:t> &gt; 14 mg/dl.</a:t>
            </a:r>
          </a:p>
          <a:p>
            <a:endParaRPr lang="en-US" sz="2600" b="1" dirty="0" smtClean="0"/>
          </a:p>
          <a:p>
            <a:r>
              <a:rPr lang="en-US" sz="2600" b="1" dirty="0" smtClean="0"/>
              <a:t>LEV </a:t>
            </a:r>
            <a:r>
              <a:rPr lang="en-US" sz="2600" b="1" dirty="0"/>
              <a:t>SSN</a:t>
            </a:r>
            <a:r>
              <a:rPr lang="en-US" sz="2600" dirty="0"/>
              <a:t>: </a:t>
            </a:r>
            <a:r>
              <a:rPr lang="en-US" sz="2600" dirty="0" err="1"/>
              <a:t>Mantener</a:t>
            </a:r>
            <a:r>
              <a:rPr lang="en-US" sz="2600" dirty="0"/>
              <a:t> GU 100 – 150 cc/h.</a:t>
            </a:r>
          </a:p>
          <a:p>
            <a:pPr marL="109728" indent="0">
              <a:buNone/>
            </a:pPr>
            <a:r>
              <a:rPr lang="en-US" sz="2600" dirty="0"/>
              <a:t>                      </a:t>
            </a:r>
            <a:r>
              <a:rPr lang="en-US" sz="2600" dirty="0" err="1"/>
              <a:t>Vigilar</a:t>
            </a:r>
            <a:r>
              <a:rPr lang="en-US" sz="2600" dirty="0"/>
              <a:t> </a:t>
            </a:r>
            <a:r>
              <a:rPr lang="en-US" sz="2600" dirty="0" err="1"/>
              <a:t>signos</a:t>
            </a:r>
            <a:r>
              <a:rPr lang="en-US" sz="2600" dirty="0"/>
              <a:t> de </a:t>
            </a:r>
            <a:r>
              <a:rPr lang="en-US" sz="2600" dirty="0" err="1"/>
              <a:t>sobrecarga</a:t>
            </a:r>
            <a:r>
              <a:rPr lang="en-US" sz="2600" dirty="0"/>
              <a:t>.</a:t>
            </a:r>
          </a:p>
          <a:p>
            <a:endParaRPr lang="en-US" sz="2600" b="1" dirty="0" smtClean="0"/>
          </a:p>
          <a:p>
            <a:r>
              <a:rPr lang="en-US" sz="2600" b="1" dirty="0" err="1" smtClean="0"/>
              <a:t>Diuréticos</a:t>
            </a:r>
            <a:r>
              <a:rPr lang="en-US" sz="2600" dirty="0"/>
              <a:t>: </a:t>
            </a:r>
            <a:r>
              <a:rPr lang="en-US" sz="2600" dirty="0" err="1"/>
              <a:t>Furosemida</a:t>
            </a:r>
            <a:r>
              <a:rPr lang="en-US" sz="2600" dirty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/>
              <a:t>                    </a:t>
            </a:r>
            <a:r>
              <a:rPr lang="en-US" sz="2600" dirty="0" smtClean="0"/>
              <a:t>  </a:t>
            </a:r>
            <a:r>
              <a:rPr lang="en-US" sz="2600" dirty="0" err="1"/>
              <a:t>Inhibe</a:t>
            </a:r>
            <a:r>
              <a:rPr lang="en-US" sz="2600" dirty="0"/>
              <a:t> </a:t>
            </a:r>
            <a:r>
              <a:rPr lang="en-US" sz="2600" dirty="0" err="1"/>
              <a:t>reabsorción</a:t>
            </a:r>
            <a:r>
              <a:rPr lang="en-US" sz="2600" dirty="0"/>
              <a:t> renal de Ca.</a:t>
            </a:r>
          </a:p>
          <a:p>
            <a:endParaRPr lang="en-US" sz="2600" b="1" dirty="0" smtClean="0"/>
          </a:p>
          <a:p>
            <a:r>
              <a:rPr lang="en-US" sz="2600" b="1" dirty="0" err="1" smtClean="0"/>
              <a:t>Calcitonina</a:t>
            </a:r>
            <a:r>
              <a:rPr lang="en-US" sz="2600" dirty="0"/>
              <a:t>: 4 UI/Kg </a:t>
            </a:r>
            <a:r>
              <a:rPr lang="en-US" sz="2600" dirty="0" err="1"/>
              <a:t>cada</a:t>
            </a:r>
            <a:r>
              <a:rPr lang="en-US" sz="2600" dirty="0"/>
              <a:t> 12 </a:t>
            </a:r>
            <a:r>
              <a:rPr lang="en-US" sz="2600" dirty="0" smtClean="0"/>
              <a:t>horas</a:t>
            </a:r>
            <a:r>
              <a:rPr lang="en-US" sz="2600" dirty="0"/>
              <a:t> </a:t>
            </a:r>
            <a:r>
              <a:rPr lang="en-US" sz="2600" dirty="0" smtClean="0">
                <a:sym typeface="Wingdings" panose="05000000000000000000" pitchFamily="2" charset="2"/>
              </a:rPr>
              <a:t> </a:t>
            </a:r>
            <a:r>
              <a:rPr lang="en-US" sz="2600" dirty="0" err="1" smtClean="0">
                <a:sym typeface="Wingdings" panose="05000000000000000000" pitchFamily="2" charset="2"/>
              </a:rPr>
              <a:t>Taquifilaxia</a:t>
            </a:r>
            <a:r>
              <a:rPr lang="en-US" sz="2600" dirty="0" smtClean="0">
                <a:sym typeface="Wingdings" panose="05000000000000000000" pitchFamily="2" charset="2"/>
              </a:rPr>
              <a:t>.</a:t>
            </a:r>
            <a:endParaRPr lang="en-US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1775520" y="6514311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82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405" y="764704"/>
            <a:ext cx="8229600" cy="1066800"/>
          </a:xfrm>
        </p:spPr>
        <p:txBody>
          <a:bodyPr/>
          <a:lstStyle/>
          <a:p>
            <a:r>
              <a:rPr lang="en-US" dirty="0" err="1" smtClean="0"/>
              <a:t>Tatamiento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0405" y="1705557"/>
            <a:ext cx="8229600" cy="4729712"/>
          </a:xfrm>
        </p:spPr>
        <p:txBody>
          <a:bodyPr>
            <a:normAutofit/>
          </a:bodyPr>
          <a:lstStyle/>
          <a:p>
            <a:r>
              <a:rPr lang="en-US" sz="2600" b="1" dirty="0" err="1"/>
              <a:t>Bifosfonatos</a:t>
            </a:r>
            <a:r>
              <a:rPr lang="en-US" sz="2600" dirty="0"/>
              <a:t>: </a:t>
            </a:r>
            <a:r>
              <a:rPr lang="en-US" sz="2600" dirty="0" err="1"/>
              <a:t>Inhiben</a:t>
            </a:r>
            <a:r>
              <a:rPr lang="en-US" sz="2600" dirty="0"/>
              <a:t> </a:t>
            </a:r>
            <a:r>
              <a:rPr lang="en-US" sz="2600" dirty="0" err="1"/>
              <a:t>ostoclastos</a:t>
            </a:r>
            <a:r>
              <a:rPr lang="en-US" sz="2600" dirty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/>
              <a:t>                               </a:t>
            </a:r>
            <a:r>
              <a:rPr lang="en-US" sz="2600" dirty="0" err="1"/>
              <a:t>Actúan</a:t>
            </a:r>
            <a:r>
              <a:rPr lang="en-US" sz="2600" dirty="0"/>
              <a:t> en 1 – 2 días.</a:t>
            </a:r>
          </a:p>
          <a:p>
            <a:pPr marL="109728" indent="0">
              <a:buNone/>
            </a:pPr>
            <a:r>
              <a:rPr lang="en-US" sz="2600" dirty="0"/>
              <a:t>     - </a:t>
            </a:r>
            <a:r>
              <a:rPr lang="en-US" sz="2600" b="1" dirty="0" err="1"/>
              <a:t>Ácido</a:t>
            </a:r>
            <a:r>
              <a:rPr lang="en-US" sz="2600" b="1" dirty="0"/>
              <a:t> </a:t>
            </a:r>
            <a:r>
              <a:rPr lang="en-US" sz="2600" b="1" dirty="0" err="1"/>
              <a:t>zoledrónico</a:t>
            </a:r>
            <a:r>
              <a:rPr lang="en-US" sz="2600" dirty="0"/>
              <a:t>: 4 mg IV en 15 </a:t>
            </a:r>
            <a:r>
              <a:rPr lang="en-US" sz="2600" dirty="0" err="1"/>
              <a:t>minutos</a:t>
            </a:r>
            <a:r>
              <a:rPr lang="en-US" sz="2600" dirty="0"/>
              <a:t>.</a:t>
            </a:r>
          </a:p>
          <a:p>
            <a:pPr marL="109728" indent="0">
              <a:buNone/>
            </a:pPr>
            <a:r>
              <a:rPr lang="en-US" sz="2600" dirty="0"/>
              <a:t>     - </a:t>
            </a:r>
            <a:r>
              <a:rPr lang="en-US" sz="2600" b="1" dirty="0" err="1"/>
              <a:t>Ácido</a:t>
            </a:r>
            <a:r>
              <a:rPr lang="en-US" sz="2600" b="1" dirty="0"/>
              <a:t> </a:t>
            </a:r>
            <a:r>
              <a:rPr lang="en-US" sz="2600" b="1" dirty="0" err="1"/>
              <a:t>pamidrónico</a:t>
            </a:r>
            <a:r>
              <a:rPr lang="en-US" sz="2600" dirty="0"/>
              <a:t>: 90 mg en 4 </a:t>
            </a:r>
            <a:r>
              <a:rPr lang="en-US" sz="2600" dirty="0" err="1"/>
              <a:t>horas</a:t>
            </a:r>
            <a:r>
              <a:rPr lang="en-US" sz="2600" dirty="0"/>
              <a:t>.</a:t>
            </a:r>
          </a:p>
          <a:p>
            <a:pPr marL="109728" indent="0">
              <a:buNone/>
            </a:pPr>
            <a:endParaRPr lang="en-US" sz="2600" dirty="0"/>
          </a:p>
          <a:p>
            <a:pPr marL="109728" indent="0">
              <a:buNone/>
            </a:pPr>
            <a:endParaRPr lang="en-US" sz="2600" dirty="0"/>
          </a:p>
          <a:p>
            <a:pPr marL="109728" indent="0">
              <a:buNone/>
            </a:pPr>
            <a:endParaRPr lang="en-US" sz="2600" dirty="0"/>
          </a:p>
          <a:p>
            <a:endParaRPr lang="en-US" sz="2600" b="1" dirty="0" smtClean="0"/>
          </a:p>
          <a:p>
            <a:r>
              <a:rPr lang="en-US" sz="2600" b="1" dirty="0" err="1" smtClean="0"/>
              <a:t>Diálisis</a:t>
            </a:r>
            <a:r>
              <a:rPr lang="en-US" sz="2600" dirty="0"/>
              <a:t>.</a:t>
            </a:r>
            <a:endParaRPr lang="en-US" sz="2600" dirty="0"/>
          </a:p>
          <a:p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775520" y="6309321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Zoledronic</a:t>
            </a:r>
            <a:r>
              <a:rPr lang="en-US" sz="1200" dirty="0"/>
              <a:t> acid is superior to </a:t>
            </a:r>
            <a:r>
              <a:rPr lang="en-US" sz="1200" dirty="0" err="1"/>
              <a:t>pamidronate</a:t>
            </a:r>
            <a:r>
              <a:rPr lang="en-US" sz="1200" dirty="0"/>
              <a:t> in the treatment of </a:t>
            </a:r>
            <a:r>
              <a:rPr lang="en-US" sz="1200" dirty="0" err="1"/>
              <a:t>hypercalcemia</a:t>
            </a:r>
            <a:r>
              <a:rPr lang="en-US" sz="1200" dirty="0"/>
              <a:t> of malignancy: a pooled analysis of two randomized, controlled clinical trials</a:t>
            </a:r>
            <a:r>
              <a:rPr lang="en-US" sz="1200" dirty="0"/>
              <a:t>. </a:t>
            </a:r>
            <a:r>
              <a:rPr lang="it-IT" sz="1200" dirty="0"/>
              <a:t>J Clin Oncol. 2001;19(2):558.</a:t>
            </a:r>
            <a:endParaRPr lang="es-CO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80183"/>
              </p:ext>
            </p:extLst>
          </p:nvPr>
        </p:nvGraphicFramePr>
        <p:xfrm>
          <a:off x="2092581" y="3891204"/>
          <a:ext cx="784887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2520280"/>
                <a:gridCol w="2304256"/>
              </a:tblGrid>
              <a:tr h="37084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Zoledronato</a:t>
                      </a:r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Pamidronato</a:t>
                      </a:r>
                      <a:endParaRPr lang="es-CO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Normocalcemia</a:t>
                      </a:r>
                      <a:r>
                        <a:rPr lang="en-US" baseline="0" dirty="0" smtClean="0"/>
                        <a:t> a 10 días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88%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70%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Duración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normocalcemia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 días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r>
                        <a:rPr lang="en-US" baseline="0" dirty="0" smtClean="0"/>
                        <a:t> – 43 </a:t>
                      </a:r>
                      <a:r>
                        <a:rPr lang="en-US" dirty="0" smtClean="0"/>
                        <a:t>días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5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980728"/>
            <a:ext cx="8229600" cy="1066800"/>
          </a:xfrm>
        </p:spPr>
        <p:txBody>
          <a:bodyPr/>
          <a:lstStyle/>
          <a:p>
            <a:r>
              <a:rPr lang="en-US" dirty="0" err="1" smtClean="0"/>
              <a:t>Conclusiones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2060848"/>
            <a:ext cx="8229600" cy="4325112"/>
          </a:xfrm>
        </p:spPr>
        <p:txBody>
          <a:bodyPr/>
          <a:lstStyle/>
          <a:p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mecanismos</a:t>
            </a:r>
            <a:r>
              <a:rPr lang="en-US" dirty="0" smtClean="0"/>
              <a:t> </a:t>
            </a:r>
            <a:r>
              <a:rPr lang="en-US" dirty="0" err="1" smtClean="0"/>
              <a:t>fisiopatológicos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Síntomas</a:t>
            </a:r>
            <a:r>
              <a:rPr lang="en-US" dirty="0" smtClean="0"/>
              <a:t> variables, </a:t>
            </a:r>
            <a:r>
              <a:rPr lang="en-US" dirty="0" err="1" smtClean="0"/>
              <a:t>desde</a:t>
            </a:r>
            <a:r>
              <a:rPr lang="en-US" dirty="0" smtClean="0"/>
              <a:t> </a:t>
            </a:r>
            <a:r>
              <a:rPr lang="en-US" dirty="0" err="1" smtClean="0"/>
              <a:t>fatiga</a:t>
            </a:r>
            <a:r>
              <a:rPr lang="en-US" dirty="0" smtClean="0"/>
              <a:t>, </a:t>
            </a:r>
            <a:r>
              <a:rPr lang="en-US" dirty="0" err="1" smtClean="0"/>
              <a:t>confusión</a:t>
            </a:r>
            <a:r>
              <a:rPr lang="en-US" dirty="0" smtClean="0"/>
              <a:t>, </a:t>
            </a:r>
            <a:r>
              <a:rPr lang="en-US" dirty="0" err="1" smtClean="0"/>
              <a:t>vómito</a:t>
            </a:r>
            <a:r>
              <a:rPr lang="en-US" dirty="0" smtClean="0"/>
              <a:t> hasta </a:t>
            </a:r>
            <a:r>
              <a:rPr lang="en-US" dirty="0" err="1" smtClean="0"/>
              <a:t>arritmias</a:t>
            </a:r>
            <a:r>
              <a:rPr lang="en-US" dirty="0" smtClean="0"/>
              <a:t> y coma.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inmediato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el </a:t>
            </a:r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corregido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mayor a 14 mg/dl.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tratamiento</a:t>
            </a:r>
            <a:r>
              <a:rPr lang="en-US" dirty="0" smtClean="0"/>
              <a:t> se </a:t>
            </a:r>
            <a:r>
              <a:rPr lang="en-US" dirty="0" err="1" smtClean="0"/>
              <a:t>fundamenta</a:t>
            </a:r>
            <a:r>
              <a:rPr lang="en-US" dirty="0" smtClean="0"/>
              <a:t> en LEV, </a:t>
            </a:r>
            <a:r>
              <a:rPr lang="en-US" dirty="0" err="1" smtClean="0"/>
              <a:t>bifosfonatos</a:t>
            </a:r>
            <a:r>
              <a:rPr lang="en-US" dirty="0" smtClean="0"/>
              <a:t> y </a:t>
            </a:r>
            <a:r>
              <a:rPr lang="en-US" dirty="0" err="1" smtClean="0"/>
              <a:t>calcitonina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Bifosfonato</a:t>
            </a:r>
            <a:r>
              <a:rPr lang="en-US" dirty="0" smtClean="0"/>
              <a:t> ideal: </a:t>
            </a: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zoledrónico</a:t>
            </a:r>
            <a:r>
              <a:rPr lang="en-US" dirty="0" smtClean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1421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1822" y="1988840"/>
            <a:ext cx="5338936" cy="4325112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/>
              <a:t>Paciente</a:t>
            </a:r>
            <a:r>
              <a:rPr lang="en-US" dirty="0" smtClean="0"/>
              <a:t> de 58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 IgG kappa, </a:t>
            </a:r>
            <a:r>
              <a:rPr lang="en-US" dirty="0" err="1" smtClean="0"/>
              <a:t>estadío</a:t>
            </a:r>
            <a:r>
              <a:rPr lang="en-US" dirty="0" smtClean="0"/>
              <a:t> IIIA en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bortezomib</a:t>
            </a:r>
            <a:r>
              <a:rPr lang="en-US" dirty="0" smtClean="0"/>
              <a:t> </a:t>
            </a:r>
            <a:r>
              <a:rPr lang="en-US" dirty="0" err="1" smtClean="0"/>
              <a:t>melfalán</a:t>
            </a:r>
            <a:r>
              <a:rPr lang="en-US" dirty="0" smtClean="0"/>
              <a:t> </a:t>
            </a:r>
            <a:r>
              <a:rPr lang="en-US" dirty="0" err="1" smtClean="0"/>
              <a:t>prednisona</a:t>
            </a:r>
            <a:r>
              <a:rPr lang="en-US" dirty="0" smtClean="0"/>
              <a:t>, </a:t>
            </a:r>
            <a:r>
              <a:rPr lang="en-US" dirty="0" err="1" smtClean="0"/>
              <a:t>consulta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2 días de </a:t>
            </a:r>
            <a:r>
              <a:rPr lang="en-US" dirty="0" err="1" smtClean="0"/>
              <a:t>náuseas</a:t>
            </a:r>
            <a:r>
              <a:rPr lang="en-US" dirty="0" smtClean="0"/>
              <a:t>, </a:t>
            </a:r>
            <a:r>
              <a:rPr lang="en-US" dirty="0" err="1" smtClean="0"/>
              <a:t>vómito</a:t>
            </a:r>
            <a:r>
              <a:rPr lang="en-US" dirty="0" smtClean="0"/>
              <a:t>, </a:t>
            </a:r>
            <a:r>
              <a:rPr lang="en-US" dirty="0" err="1" smtClean="0"/>
              <a:t>somnoliencia</a:t>
            </a:r>
            <a:r>
              <a:rPr lang="en-US" dirty="0" smtClean="0"/>
              <a:t>, en los </a:t>
            </a:r>
            <a:r>
              <a:rPr lang="en-US" dirty="0" err="1" smtClean="0"/>
              <a:t>exámenes</a:t>
            </a:r>
            <a:r>
              <a:rPr lang="en-US" dirty="0" smtClean="0"/>
              <a:t> </a:t>
            </a:r>
            <a:r>
              <a:rPr lang="en-US" dirty="0" err="1" smtClean="0"/>
              <a:t>iniciales</a:t>
            </a:r>
            <a:r>
              <a:rPr lang="en-US" dirty="0" smtClean="0"/>
              <a:t> se </a:t>
            </a:r>
            <a:r>
              <a:rPr lang="en-US" dirty="0" err="1" smtClean="0"/>
              <a:t>encuentra</a:t>
            </a:r>
            <a:r>
              <a:rPr lang="en-US" dirty="0" smtClean="0"/>
              <a:t> </a:t>
            </a:r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corregido</a:t>
            </a:r>
            <a:r>
              <a:rPr lang="en-US" dirty="0" smtClean="0"/>
              <a:t> de 16.4 mg/dl.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4"/>
          <a:stretch/>
        </p:blipFill>
        <p:spPr bwMode="auto">
          <a:xfrm rot="5400000">
            <a:off x="6978366" y="2402618"/>
            <a:ext cx="3605136" cy="277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err="1" smtClean="0">
                <a:solidFill>
                  <a:schemeClr val="bg1"/>
                </a:solidFill>
              </a:rPr>
              <a:t>HiperCalcemia</a:t>
            </a:r>
            <a:r>
              <a:rPr lang="es-CO" dirty="0" smtClean="0">
                <a:solidFill>
                  <a:schemeClr val="bg1"/>
                </a:solidFill>
              </a:rPr>
              <a:t> Maligna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0279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844824"/>
            <a:ext cx="8229600" cy="472971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000" dirty="0"/>
              <a:t>“It is a promising time to be an oncologist”.</a:t>
            </a:r>
            <a:endParaRPr lang="es-CO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4" y="3789041"/>
            <a:ext cx="239077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34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0381" t="34042" r="50666" b="12794"/>
          <a:stretch/>
        </p:blipFill>
        <p:spPr>
          <a:xfrm>
            <a:off x="2554513" y="1431924"/>
            <a:ext cx="7082973" cy="528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8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sz="3200" b="1" u="sng" dirty="0" smtClean="0"/>
              <a:t>NO NEUTROFILOS = NO PUS</a:t>
            </a:r>
          </a:p>
          <a:p>
            <a:endParaRPr lang="es-CO" dirty="0" smtClean="0"/>
          </a:p>
          <a:p>
            <a:r>
              <a:rPr lang="es-CO" dirty="0" smtClean="0"/>
              <a:t>Focos sépticos poco llamativos, usualmente oligosintomaticos.</a:t>
            </a:r>
          </a:p>
          <a:p>
            <a:endParaRPr lang="es-CO" dirty="0" smtClean="0"/>
          </a:p>
          <a:p>
            <a:r>
              <a:rPr lang="es-CO" dirty="0" smtClean="0"/>
              <a:t>Agujeros naturales!.</a:t>
            </a:r>
          </a:p>
          <a:p>
            <a:endParaRPr lang="es-CO" dirty="0" smtClean="0"/>
          </a:p>
          <a:p>
            <a:r>
              <a:rPr lang="es-CO" dirty="0" smtClean="0"/>
              <a:t>Huésped Inmunocompetente </a:t>
            </a:r>
            <a:r>
              <a:rPr lang="es-CO" dirty="0" smtClean="0">
                <a:sym typeface="Wingdings" panose="05000000000000000000" pitchFamily="2" charset="2"/>
              </a:rPr>
              <a:t> la infx esta usualmente donde se le olvido buscarla.</a:t>
            </a:r>
            <a:endParaRPr lang="es-CO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65125"/>
            <a:ext cx="8229600" cy="1066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Neutropenia febril.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emcow.files.wordpress.com/2013/02/rml-pna-high-ett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4" y="2134610"/>
            <a:ext cx="4597470" cy="378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infectologiahoy.com.ar/ihoy/wp-content/uploads/2010/03/drena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736" y="2744045"/>
            <a:ext cx="3409950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1515" t="6790" r="72952" b="49954"/>
          <a:stretch/>
        </p:blipFill>
        <p:spPr>
          <a:xfrm>
            <a:off x="8521438" y="2134610"/>
            <a:ext cx="3891190" cy="370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4529</Words>
  <Application>Microsoft Office PowerPoint</Application>
  <PresentationFormat>Panorámica</PresentationFormat>
  <Paragraphs>812</Paragraphs>
  <Slides>74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74</vt:i4>
      </vt:variant>
    </vt:vector>
  </HeadingPairs>
  <TitlesOfParts>
    <vt:vector size="80" baseType="lpstr">
      <vt:lpstr>ＭＳ Ｐゴシック</vt:lpstr>
      <vt:lpstr>Arial</vt:lpstr>
      <vt:lpstr>Calibri</vt:lpstr>
      <vt:lpstr>Calibri Light</vt:lpstr>
      <vt:lpstr>Wingdings</vt:lpstr>
      <vt:lpstr>Tema de Office</vt:lpstr>
      <vt:lpstr>Emergencias Oncológicas</vt:lpstr>
      <vt:lpstr>Introducción</vt:lpstr>
      <vt:lpstr>Introducción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Fsiopatología</vt:lpstr>
      <vt:lpstr>Presentación de PowerPoint</vt:lpstr>
      <vt:lpstr>Síntomas</vt:lpstr>
      <vt:lpstr>Imágenes</vt:lpstr>
      <vt:lpstr>Diagnóstico histológico</vt:lpstr>
      <vt:lpstr>Presentación de PowerPoint</vt:lpstr>
      <vt:lpstr>Tratamiento</vt:lpstr>
      <vt:lpstr>Radioterapia urgente</vt:lpstr>
      <vt:lpstr>Stent vena cava superior.</vt:lpstr>
      <vt:lpstr>Presentación de PowerPoint</vt:lpstr>
      <vt:lpstr>Presentación de PowerPoint</vt:lpstr>
      <vt:lpstr>Conclusiones.</vt:lpstr>
      <vt:lpstr>Presentación de PowerPoint</vt:lpstr>
      <vt:lpstr>Presentación de PowerPoint</vt:lpstr>
      <vt:lpstr>Lugar de compresión</vt:lpstr>
      <vt:lpstr>Clínica</vt:lpstr>
      <vt:lpstr>Diagnóstico</vt:lpstr>
      <vt:lpstr>Diagnóstico difrencial</vt:lpstr>
      <vt:lpstr>Tratamiento.</vt:lpstr>
      <vt:lpstr>Esteroides.</vt:lpstr>
      <vt:lpstr>Cirugía.</vt:lpstr>
      <vt:lpstr>Radioterapia</vt:lpstr>
      <vt:lpstr>Radioterapia estereotáxica</vt:lpstr>
      <vt:lpstr>Conclusiones</vt:lpstr>
      <vt:lpstr>Caso clínico.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Clasificación de Cairo-Bishop.</vt:lpstr>
      <vt:lpstr>Presentación de PowerPoint</vt:lpstr>
      <vt:lpstr>Prevención</vt:lpstr>
      <vt:lpstr>Prevención (Intervención mas importante)</vt:lpstr>
      <vt:lpstr>Tratamiento (Sostenimiento)</vt:lpstr>
      <vt:lpstr>Presentación de PowerPoint</vt:lpstr>
      <vt:lpstr>Presentación de PowerPoint</vt:lpstr>
      <vt:lpstr>Diagnóstico.</vt:lpstr>
      <vt:lpstr>Presentación de PowerPoint</vt:lpstr>
      <vt:lpstr>Tratamiento.</vt:lpstr>
      <vt:lpstr>Tatamiento</vt:lpstr>
      <vt:lpstr>Conclusiones.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Urgencias Oncologicas</dc:title>
  <dc:creator>Margara</dc:creator>
  <cp:lastModifiedBy>Margara</cp:lastModifiedBy>
  <cp:revision>26</cp:revision>
  <dcterms:created xsi:type="dcterms:W3CDTF">2015-02-03T02:21:04Z</dcterms:created>
  <dcterms:modified xsi:type="dcterms:W3CDTF">2015-02-03T06:33:53Z</dcterms:modified>
</cp:coreProperties>
</file>